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06" r:id="rId5"/>
    <p:sldId id="297" r:id="rId6"/>
    <p:sldId id="267" r:id="rId7"/>
    <p:sldId id="268" r:id="rId8"/>
    <p:sldId id="298" r:id="rId9"/>
    <p:sldId id="305" r:id="rId10"/>
    <p:sldId id="276" r:id="rId11"/>
    <p:sldId id="281" r:id="rId12"/>
    <p:sldId id="303" r:id="rId13"/>
    <p:sldId id="265" r:id="rId14"/>
    <p:sldId id="282" r:id="rId15"/>
    <p:sldId id="307" r:id="rId16"/>
    <p:sldId id="308" r:id="rId17"/>
    <p:sldId id="309" r:id="rId18"/>
    <p:sldId id="310" r:id="rId19"/>
    <p:sldId id="326" r:id="rId20"/>
    <p:sldId id="318" r:id="rId21"/>
    <p:sldId id="323" r:id="rId22"/>
    <p:sldId id="320" r:id="rId23"/>
    <p:sldId id="321" r:id="rId24"/>
    <p:sldId id="311" r:id="rId25"/>
    <p:sldId id="312" r:id="rId26"/>
    <p:sldId id="322" r:id="rId27"/>
    <p:sldId id="314" r:id="rId28"/>
    <p:sldId id="327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2171" autoAdjust="0"/>
  </p:normalViewPr>
  <p:slideViewPr>
    <p:cSldViewPr>
      <p:cViewPr varScale="1">
        <p:scale>
          <a:sx n="73" d="100"/>
          <a:sy n="73" d="100"/>
        </p:scale>
        <p:origin x="11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07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hrs.org\dfs\users\mkarlon\Desktop\The%20next%20pension%20war\Member-retirees%2010%20year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hrs.org\DFS\Shared\PIO\Dashboard\BOT%20Dashboard\Book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hrs.org\dfs\Users\mkarlon\Desktop\CURRENT\ppd-query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karlon\Downloads\UAAL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Active Members and Benefit</a:t>
            </a:r>
            <a:r>
              <a:rPr lang="en-US" sz="2000" b="1" baseline="0" dirty="0"/>
              <a:t> </a:t>
            </a:r>
            <a:r>
              <a:rPr lang="en-US" sz="2000" b="1" baseline="0" dirty="0" smtClean="0"/>
              <a:t>Recipients</a:t>
            </a:r>
            <a:r>
              <a:rPr lang="en-US" sz="2000" b="1" dirty="0"/>
              <a:t>,</a:t>
            </a:r>
            <a:r>
              <a:rPr lang="en-US" sz="2000" b="1" baseline="0" dirty="0"/>
              <a:t> 2011-20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49738</c:v>
                </c:pt>
                <c:pt idx="1">
                  <c:v>48625</c:v>
                </c:pt>
                <c:pt idx="2">
                  <c:v>48688</c:v>
                </c:pt>
                <c:pt idx="3">
                  <c:v>48307</c:v>
                </c:pt>
                <c:pt idx="4">
                  <c:v>47812</c:v>
                </c:pt>
                <c:pt idx="5">
                  <c:v>48069</c:v>
                </c:pt>
                <c:pt idx="6">
                  <c:v>47886</c:v>
                </c:pt>
                <c:pt idx="7" formatCode="_(* #,##0_);_(* \(#,##0\);_(* &quot;-&quot;??_);_(@_)">
                  <c:v>48121</c:v>
                </c:pt>
                <c:pt idx="8">
                  <c:v>48288</c:v>
                </c:pt>
                <c:pt idx="9">
                  <c:v>48479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E3-4FFD-AC77-B8079FD5F4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Benefit Recipients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27130</c:v>
                </c:pt>
                <c:pt idx="1">
                  <c:v>28454</c:v>
                </c:pt>
                <c:pt idx="2">
                  <c:v>29729</c:v>
                </c:pt>
                <c:pt idx="3">
                  <c:v>31054</c:v>
                </c:pt>
                <c:pt idx="4">
                  <c:v>31350</c:v>
                </c:pt>
                <c:pt idx="5">
                  <c:v>32776</c:v>
                </c:pt>
                <c:pt idx="6">
                  <c:v>35694</c:v>
                </c:pt>
                <c:pt idx="7" formatCode="_(* #,##0_);_(* \(#,##0\);_(* &quot;-&quot;??_);_(@_)">
                  <c:v>37012</c:v>
                </c:pt>
                <c:pt idx="8">
                  <c:v>38352</c:v>
                </c:pt>
                <c:pt idx="9">
                  <c:v>39612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E3-4FFD-AC77-B8079FD5F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28480"/>
        <c:axId val="373326128"/>
      </c:barChart>
      <c:catAx>
        <c:axId val="37332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6128"/>
        <c:crosses val="autoZero"/>
        <c:auto val="1"/>
        <c:lblAlgn val="ctr"/>
        <c:lblOffset val="100"/>
        <c:noMultiLvlLbl val="0"/>
      </c:catAx>
      <c:valAx>
        <c:axId val="3733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solidFill>
                  <a:schemeClr val="tx1"/>
                </a:solidFill>
                <a:effectLst/>
              </a:rPr>
              <a:t>Assets in Billions: June 30, 2012 to present</a:t>
            </a:r>
            <a:endParaRPr lang="en-US" sz="20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rgbClr val="B2DE82"/>
            </a:solidFill>
            <a:ln>
              <a:solidFill>
                <a:sysClr val="windowText" lastClr="00000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6/30/12</c:v>
                </c:pt>
                <c:pt idx="1">
                  <c:v>6/30/13</c:v>
                </c:pt>
                <c:pt idx="2">
                  <c:v>6/30/14</c:v>
                </c:pt>
                <c:pt idx="3">
                  <c:v>6/30/15</c:v>
                </c:pt>
                <c:pt idx="4">
                  <c:v>6/30/16</c:v>
                </c:pt>
                <c:pt idx="5">
                  <c:v>6/30/17</c:v>
                </c:pt>
                <c:pt idx="6">
                  <c:v>6/30/18</c:v>
                </c:pt>
                <c:pt idx="7">
                  <c:v>6/30/19</c:v>
                </c:pt>
                <c:pt idx="8">
                  <c:v>6/30/20</c:v>
                </c:pt>
                <c:pt idx="9">
                  <c:v>6/30/21</c:v>
                </c:pt>
              </c:strCache>
            </c:strRef>
          </c:cat>
          <c:val>
            <c:numRef>
              <c:f>Sheet1!$B$2:$B$11</c:f>
              <c:numCache>
                <c:formatCode>"$"#,##0.000_);[Red]\("$"#,##0.000\)</c:formatCode>
                <c:ptCount val="10"/>
                <c:pt idx="0">
                  <c:v>5.774</c:v>
                </c:pt>
                <c:pt idx="1">
                  <c:v>6.4279999999999999</c:v>
                </c:pt>
                <c:pt idx="2">
                  <c:v>7.4139999999999997</c:v>
                </c:pt>
                <c:pt idx="3">
                  <c:v>7.53</c:v>
                </c:pt>
                <c:pt idx="4">
                  <c:v>7.46</c:v>
                </c:pt>
                <c:pt idx="5">
                  <c:v>8.2929999999999993</c:v>
                </c:pt>
                <c:pt idx="6">
                  <c:v>8.8740000000000006</c:v>
                </c:pt>
                <c:pt idx="7">
                  <c:v>9.2080000000000002</c:v>
                </c:pt>
                <c:pt idx="8">
                  <c:v>9.1340000000000003</c:v>
                </c:pt>
                <c:pt idx="9">
                  <c:v>11.573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97-4FCE-9EF7-758D2CD6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27696"/>
        <c:axId val="373323776"/>
      </c:areaChart>
      <c:catAx>
        <c:axId val="37332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3776"/>
        <c:crosses val="autoZero"/>
        <c:auto val="1"/>
        <c:lblAlgn val="ctr"/>
        <c:lblOffset val="100"/>
        <c:noMultiLvlLbl val="0"/>
      </c:catAx>
      <c:valAx>
        <c:axId val="373323776"/>
        <c:scaling>
          <c:orientation val="minMax"/>
          <c:min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0_);[Red]\(&quot;$&quot;#,##0.000\)" sourceLinked="1"/>
        <c:majorTickMark val="none"/>
        <c:minorTickMark val="none"/>
        <c:tickLblPos val="nextTo"/>
        <c:crossAx val="37332769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22658795384852E-2"/>
          <c:y val="6.2642826878409288E-2"/>
          <c:w val="0.86626102569977059"/>
          <c:h val="0.6424761772288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NHRS</c:v>
                </c:pt>
              </c:strCache>
            </c:strRef>
          </c:tx>
          <c:spPr>
            <a:ln w="28575" cap="rnd">
              <a:solidFill>
                <a:srgbClr val="33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33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013237986465412E-17"/>
                  <c:y val="-3.1398695693236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E6-4CF2-B2DE-44DCCB99A818}"/>
                </c:ext>
                <c:ext xmlns:c15="http://schemas.microsoft.com/office/drawing/2012/chart" uri="{CE6537A1-D6FC-4f65-9D91-7224C49458BB}">
                  <c15:layout>
                    <c:manualLayout>
                      <c:w val="7.4263465939212459E-2"/>
                      <c:h val="0.1003818773651005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3.139869569323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026475972930825E-17"/>
                  <c:y val="-3.7678434831883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833014095313815E-3"/>
                  <c:y val="-4.394270992869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833014095313195E-3"/>
                  <c:y val="-2.5118787077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766313647208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833014095313195E-3"/>
                  <c:y val="-3.7585696127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766602819062763E-3"/>
                  <c:y val="-3.75856961270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2.505713075136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1.252856537568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4E6-4CF2-B2DE-44DCCB99A8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Sheet1!$A$17:$A$26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Sheet1!$B$17:$B$26</c:f>
              <c:numCache>
                <c:formatCode>General</c:formatCode>
                <c:ptCount val="10"/>
                <c:pt idx="0">
                  <c:v>58.5</c:v>
                </c:pt>
                <c:pt idx="1">
                  <c:v>57.4</c:v>
                </c:pt>
                <c:pt idx="2">
                  <c:v>56.1</c:v>
                </c:pt>
                <c:pt idx="3">
                  <c:v>56.7</c:v>
                </c:pt>
                <c:pt idx="4">
                  <c:v>60.7</c:v>
                </c:pt>
                <c:pt idx="5">
                  <c:v>59.2</c:v>
                </c:pt>
                <c:pt idx="6" formatCode="0.0">
                  <c:v>60</c:v>
                </c:pt>
                <c:pt idx="7">
                  <c:v>61.8</c:v>
                </c:pt>
                <c:pt idx="8">
                  <c:v>63.6</c:v>
                </c:pt>
                <c:pt idx="9">
                  <c:v>60.8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4E6-4CF2-B2DE-44DCCB99A818}"/>
            </c:ext>
          </c:extLst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Avg.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445101200058804E-17"/>
                  <c:y val="-3.831417624521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1599369160808E-3"/>
                  <c:y val="-3.66228709454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833014095313195E-3"/>
                  <c:y val="-3.843556692004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666028190627014E-3"/>
                  <c:y val="-4.433928341538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833014095313195E-3"/>
                  <c:y val="-3.75856961270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75856961270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333897118775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833014095314435E-3"/>
                  <c:y val="-4.333897118775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3.707468849991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4E6-4CF2-B2DE-44DCCB99A81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0810600205048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4E6-4CF2-B2DE-44DCCB99A8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Sheet1!$A$17:$A$26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Sheet1!$C$17:$C$26</c:f>
              <c:numCache>
                <c:formatCode>0.0</c:formatCode>
                <c:ptCount val="10"/>
                <c:pt idx="0" formatCode="General">
                  <c:v>77.099999999999994</c:v>
                </c:pt>
                <c:pt idx="1">
                  <c:v>76</c:v>
                </c:pt>
                <c:pt idx="2" formatCode="General">
                  <c:v>73.5</c:v>
                </c:pt>
                <c:pt idx="3" formatCode="General">
                  <c:v>71.8</c:v>
                </c:pt>
                <c:pt idx="4" formatCode="General">
                  <c:v>73.7</c:v>
                </c:pt>
                <c:pt idx="5" formatCode="General">
                  <c:v>73.7</c:v>
                </c:pt>
                <c:pt idx="6" formatCode="General">
                  <c:v>72.099999999999994</c:v>
                </c:pt>
                <c:pt idx="7" formatCode="General">
                  <c:v>71.900000000000006</c:v>
                </c:pt>
                <c:pt idx="8" formatCode="General">
                  <c:v>72.400000000000006</c:v>
                </c:pt>
                <c:pt idx="9" formatCode="General">
                  <c:v>72.2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44E6-4CF2-B2DE-44DCCB99A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24560"/>
        <c:axId val="373328088"/>
      </c:lineChart>
      <c:catAx>
        <c:axId val="3733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8088"/>
        <c:crosses val="autoZero"/>
        <c:auto val="1"/>
        <c:lblAlgn val="ctr"/>
        <c:lblOffset val="100"/>
        <c:noMultiLvlLbl val="0"/>
      </c:catAx>
      <c:valAx>
        <c:axId val="37332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31532087900777"/>
          <c:y val="0.80617651862859574"/>
          <c:w val="0.22683341052956615"/>
          <c:h val="8.0880681119194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Funding</a:t>
            </a:r>
            <a:r>
              <a:rPr lang="en-US" sz="2400" b="1" baseline="0" dirty="0"/>
              <a:t> Progress, 2020-41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UAAL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</c:numCache>
            </c:numRef>
          </c:cat>
          <c:val>
            <c:numRef>
              <c:f>Sheet1!$B$2:$B$23</c:f>
              <c:numCache>
                <c:formatCode>#,##0</c:formatCode>
                <c:ptCount val="22"/>
                <c:pt idx="0">
                  <c:v>5934</c:v>
                </c:pt>
                <c:pt idx="1">
                  <c:v>5972</c:v>
                </c:pt>
                <c:pt idx="2">
                  <c:v>5892</c:v>
                </c:pt>
                <c:pt idx="3">
                  <c:v>5795</c:v>
                </c:pt>
                <c:pt idx="4">
                  <c:v>5679</c:v>
                </c:pt>
                <c:pt idx="5">
                  <c:v>5542</c:v>
                </c:pt>
                <c:pt idx="6">
                  <c:v>5383</c:v>
                </c:pt>
                <c:pt idx="7">
                  <c:v>5199</c:v>
                </c:pt>
                <c:pt idx="8">
                  <c:v>4989</c:v>
                </c:pt>
                <c:pt idx="9">
                  <c:v>4752</c:v>
                </c:pt>
                <c:pt idx="10">
                  <c:v>4483</c:v>
                </c:pt>
                <c:pt idx="11">
                  <c:v>4181</c:v>
                </c:pt>
                <c:pt idx="12">
                  <c:v>3843</c:v>
                </c:pt>
                <c:pt idx="13" formatCode="General">
                  <c:v>3468</c:v>
                </c:pt>
                <c:pt idx="14">
                  <c:v>3050</c:v>
                </c:pt>
                <c:pt idx="15">
                  <c:v>2587</c:v>
                </c:pt>
                <c:pt idx="16">
                  <c:v>2076</c:v>
                </c:pt>
                <c:pt idx="17">
                  <c:v>1514</c:v>
                </c:pt>
                <c:pt idx="18" formatCode="General">
                  <c:v>895</c:v>
                </c:pt>
                <c:pt idx="19" formatCode="General">
                  <c:v>217</c:v>
                </c:pt>
                <c:pt idx="20" formatCode="General">
                  <c:v>113</c:v>
                </c:pt>
                <c:pt idx="21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F0-4ADB-B0FA-083815AA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26912"/>
        <c:axId val="373329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Funded Ratio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</c:numCache>
            </c:numRef>
          </c:cat>
          <c:val>
            <c:numRef>
              <c:f>Sheet1!$C$2:$C$23</c:f>
              <c:numCache>
                <c:formatCode>0.0%</c:formatCode>
                <c:ptCount val="22"/>
                <c:pt idx="0">
                  <c:v>0.61299999999999999</c:v>
                </c:pt>
                <c:pt idx="1">
                  <c:v>0.621</c:v>
                </c:pt>
                <c:pt idx="2">
                  <c:v>0.63600000000000001</c:v>
                </c:pt>
                <c:pt idx="3">
                  <c:v>0.65</c:v>
                </c:pt>
                <c:pt idx="4">
                  <c:v>0.66600000000000004</c:v>
                </c:pt>
                <c:pt idx="5">
                  <c:v>0.68100000000000005</c:v>
                </c:pt>
                <c:pt idx="6">
                  <c:v>0.69699999999999995</c:v>
                </c:pt>
                <c:pt idx="7">
                  <c:v>0.71399999999999997</c:v>
                </c:pt>
                <c:pt idx="8">
                  <c:v>0.73199999999999998</c:v>
                </c:pt>
                <c:pt idx="9">
                  <c:v>0.75</c:v>
                </c:pt>
                <c:pt idx="10">
                  <c:v>0.77</c:v>
                </c:pt>
                <c:pt idx="11">
                  <c:v>0.79</c:v>
                </c:pt>
                <c:pt idx="12">
                  <c:v>0.81100000000000005</c:v>
                </c:pt>
                <c:pt idx="13">
                  <c:v>0.83399999999999996</c:v>
                </c:pt>
                <c:pt idx="14">
                  <c:v>0.85699999999999998</c:v>
                </c:pt>
                <c:pt idx="15">
                  <c:v>0.88200000000000001</c:v>
                </c:pt>
                <c:pt idx="16">
                  <c:v>0.90700000000000003</c:v>
                </c:pt>
                <c:pt idx="17">
                  <c:v>0.93400000000000005</c:v>
                </c:pt>
                <c:pt idx="18">
                  <c:v>0.96199999999999997</c:v>
                </c:pt>
                <c:pt idx="19">
                  <c:v>0.99099999999999999</c:v>
                </c:pt>
                <c:pt idx="20">
                  <c:v>0.996</c:v>
                </c:pt>
                <c:pt idx="2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2F0-4ADB-B0FA-083815AA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24952"/>
        <c:axId val="373326520"/>
      </c:lineChart>
      <c:catAx>
        <c:axId val="3733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9656"/>
        <c:crosses val="autoZero"/>
        <c:auto val="1"/>
        <c:lblAlgn val="ctr"/>
        <c:lblOffset val="100"/>
        <c:noMultiLvlLbl val="0"/>
      </c:catAx>
      <c:valAx>
        <c:axId val="373329656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6912"/>
        <c:crosses val="autoZero"/>
        <c:crossBetween val="between"/>
      </c:valAx>
      <c:valAx>
        <c:axId val="37332652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4952"/>
        <c:crosses val="max"/>
        <c:crossBetween val="between"/>
      </c:valAx>
      <c:catAx>
        <c:axId val="37332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3326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r">
              <a:defRPr sz="1200"/>
            </a:lvl1pPr>
          </a:lstStyle>
          <a:p>
            <a:fld id="{42131BA3-809A-4D2B-B8C6-F8E5401DB1E7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r">
              <a:defRPr sz="1200"/>
            </a:lvl1pPr>
          </a:lstStyle>
          <a:p>
            <a:fld id="{CDB4BB81-E992-4286-9C4E-02A18DD3D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9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1" rIns="96620" bIns="48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4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3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45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7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36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6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23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186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2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948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44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7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340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042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17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08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53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34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68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34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6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B5CB03D-52F8-45FC-9D51-CC9AF1B89DE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39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489" y="-8410"/>
            <a:ext cx="9659575" cy="6125048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3273631" y="533400"/>
            <a:ext cx="6248400" cy="1199704"/>
          </a:xfrm>
        </p:spPr>
        <p:txBody>
          <a:bodyPr lIns="45720" rIns="45720">
            <a:noAutofit/>
          </a:bodyPr>
          <a:lstStyle>
            <a:lvl1pPr marL="0" marR="64008" indent="0" algn="ctr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Group I (Employee &amp; Teacher)</a:t>
            </a:r>
            <a:br>
              <a:rPr kumimoji="0" lang="en-US" dirty="0" smtClean="0"/>
            </a:br>
            <a:r>
              <a:rPr kumimoji="0" lang="en-US" dirty="0" smtClean="0"/>
              <a:t>Member Education Session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76200"/>
            <a:ext cx="9805147" cy="545549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1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A0AD-1BB7-45C8-92EE-919933C2B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07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gradFill>
            <a:gsLst>
              <a:gs pos="0">
                <a:schemeClr val="bg1"/>
              </a:gs>
              <a:gs pos="22000">
                <a:srgbClr val="FFFFFF"/>
              </a:gs>
              <a:gs pos="100000">
                <a:schemeClr val="bg1">
                  <a:tint val="65000"/>
                  <a:satMod val="300000"/>
                </a:schemeClr>
              </a:gs>
            </a:gsLst>
            <a:lin ang="14400000" scaled="0"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2" y="579125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410200"/>
            <a:ext cx="297841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740726"/>
            <a:ext cx="1752750" cy="5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27176" y="6019800"/>
            <a:ext cx="6248400" cy="11997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NHRS: Past, Present &amp;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Legislature reduces subsidy to political subdivisions for teacher, police officer and firefighter employer contributions from 35%, to 30% in FY 10 and 25% in FY 11</a:t>
            </a:r>
          </a:p>
          <a:p>
            <a:pPr lvl="1"/>
            <a:r>
              <a:rPr lang="en-US" sz="2400" b="1" dirty="0"/>
              <a:t>Followed by litigation in 2010; City of Concord v State of NH</a:t>
            </a:r>
          </a:p>
          <a:p>
            <a:pPr lvl="1"/>
            <a:r>
              <a:rPr lang="en-US" sz="2400" b="1" dirty="0"/>
              <a:t>Legislature in 2011 repealed subsidy entirely and provided one-time $3.5M appropriation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2009: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Unfunded </a:t>
            </a:r>
            <a:r>
              <a:rPr lang="en-US" dirty="0"/>
              <a:t>Mandate?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9928"/>
            <a:ext cx="8382000" cy="43860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HB 2 enacted</a:t>
            </a:r>
          </a:p>
          <a:p>
            <a:pPr lvl="1"/>
            <a:r>
              <a:rPr lang="en-US" b="1" dirty="0"/>
              <a:t>Increases contribution rates for all members by 2% - 2.5% of payroll</a:t>
            </a:r>
          </a:p>
          <a:p>
            <a:pPr lvl="1"/>
            <a:r>
              <a:rPr lang="en-US" b="1" dirty="0"/>
              <a:t>Changes benefit provisions for some current members and all future members by: </a:t>
            </a:r>
          </a:p>
          <a:p>
            <a:pPr lvl="2"/>
            <a:r>
              <a:rPr lang="en-US" b="1" dirty="0"/>
              <a:t>Increasing retirement ages and reducing benefit formulas for non-vested and future members</a:t>
            </a:r>
          </a:p>
          <a:p>
            <a:pPr lvl="2"/>
            <a:r>
              <a:rPr lang="en-US" b="1" dirty="0"/>
              <a:t>Amending definition of earnable compensation</a:t>
            </a:r>
          </a:p>
          <a:p>
            <a:pPr lvl="2"/>
            <a:r>
              <a:rPr lang="en-US" b="1" dirty="0"/>
              <a:t>Increasing AFC from 3 to 5 years for some members</a:t>
            </a:r>
          </a:p>
          <a:p>
            <a:pPr lvl="1"/>
            <a:r>
              <a:rPr lang="en-US" b="1" dirty="0"/>
              <a:t>Limits on working after retirement</a:t>
            </a:r>
          </a:p>
          <a:p>
            <a:pPr lvl="1"/>
            <a:r>
              <a:rPr lang="en-US" b="1" dirty="0"/>
              <a:t>Changes the composition of the Board of Trustees</a:t>
            </a:r>
          </a:p>
          <a:p>
            <a:pPr lvl="1"/>
            <a:r>
              <a:rPr lang="en-US" b="1" dirty="0"/>
              <a:t>Followed by litigation; PFFNH v State of NH (1&amp;2)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</a:t>
            </a:r>
            <a:r>
              <a:rPr lang="en-US" dirty="0" smtClean="0"/>
              <a:t>2011: </a:t>
            </a:r>
            <a:br>
              <a:rPr lang="en-US" dirty="0" smtClean="0"/>
            </a:br>
            <a:r>
              <a:rPr lang="en-US" dirty="0" smtClean="0"/>
              <a:t>Back </a:t>
            </a:r>
            <a:r>
              <a:rPr lang="en-US" dirty="0"/>
              <a:t>to the Drawing Board</a:t>
            </a:r>
          </a:p>
        </p:txBody>
      </p:sp>
    </p:spTree>
    <p:extLst>
      <p:ext uri="{BB962C8B-B14F-4D97-AF65-F5344CB8AC3E}">
        <p14:creationId xmlns:p14="http://schemas.microsoft.com/office/powerpoint/2010/main" val="40765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NH Supreme Court decides in favor of the State of NH in four separate cases</a:t>
            </a:r>
          </a:p>
          <a:p>
            <a:pPr lvl="1"/>
            <a:r>
              <a:rPr lang="en-US" b="1" dirty="0"/>
              <a:t>Against the City of Concord in its claim that eliminating the employer contribution subsidy was effectively the imposition of an unfunded mandate</a:t>
            </a:r>
          </a:p>
          <a:p>
            <a:pPr lvl="1"/>
            <a:r>
              <a:rPr lang="en-US" b="1" dirty="0"/>
              <a:t>Against PFFNH (1&amp;2) and AFT in their claims that increasing </a:t>
            </a:r>
            <a:r>
              <a:rPr lang="en-US" b="1" dirty="0" smtClean="0"/>
              <a:t>member contributions, revising the definition of earnable compensation, </a:t>
            </a:r>
            <a:r>
              <a:rPr lang="en-US" b="1" dirty="0"/>
              <a:t>and eliminating or reducing benefits </a:t>
            </a:r>
            <a:r>
              <a:rPr lang="en-US" b="1" dirty="0" smtClean="0"/>
              <a:t>represented an unconstitutional </a:t>
            </a:r>
            <a:r>
              <a:rPr lang="en-US" b="1" dirty="0"/>
              <a:t>breach of contract rights</a:t>
            </a:r>
          </a:p>
          <a:p>
            <a:r>
              <a:rPr lang="en-US" b="1" dirty="0"/>
              <a:t>Adopts, for the first time, the </a:t>
            </a:r>
            <a:br>
              <a:rPr lang="en-US" b="1" dirty="0"/>
            </a:br>
            <a:r>
              <a:rPr lang="en-US" b="1" dirty="0"/>
              <a:t>‘unmistakability doctrine’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2012-2016: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Court Speaks</a:t>
            </a:r>
          </a:p>
        </p:txBody>
      </p:sp>
    </p:spTree>
    <p:extLst>
      <p:ext uri="{BB962C8B-B14F-4D97-AF65-F5344CB8AC3E}">
        <p14:creationId xmlns:p14="http://schemas.microsoft.com/office/powerpoint/2010/main" val="5568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62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Decennial Commission meets for several months and generates recommendations, some of which are subsequently the basis for legislation</a:t>
            </a:r>
          </a:p>
          <a:p>
            <a:pPr lvl="1"/>
            <a:r>
              <a:rPr lang="en-US" b="1" dirty="0"/>
              <a:t>Revisions to Working After Retirement provisions, limiting the number of hours that can be worked and simplifying the approach</a:t>
            </a:r>
          </a:p>
          <a:p>
            <a:pPr lvl="1"/>
            <a:r>
              <a:rPr lang="en-US" b="1" dirty="0"/>
              <a:t>Adoption of layered amortization, a mechanism to reduce volatility by amortizing future asset gains or losses over 20-year periods</a:t>
            </a:r>
          </a:p>
          <a:p>
            <a:pPr lvl="1"/>
            <a:r>
              <a:rPr lang="en-US" b="1" dirty="0"/>
              <a:t>One-time $500 retiree payment</a:t>
            </a:r>
          </a:p>
          <a:p>
            <a:pPr lvl="1"/>
            <a:r>
              <a:rPr lang="en-US" b="1" dirty="0"/>
              <a:t>Increasing terms of NHRS Trustees from 2 to 3 years, mitigating turn-over and creating more continuity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2017: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Decennial </a:t>
            </a:r>
            <a:r>
              <a:rPr lang="en-US" dirty="0"/>
              <a:t>Commission Redux</a:t>
            </a:r>
          </a:p>
        </p:txBody>
      </p:sp>
    </p:spTree>
    <p:extLst>
      <p:ext uri="{BB962C8B-B14F-4D97-AF65-F5344CB8AC3E}">
        <p14:creationId xmlns:p14="http://schemas.microsoft.com/office/powerpoint/2010/main" val="2607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Decennial Commission also hires the Center for Retirement Research at Boston College to assess NHRS, which found: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NHRS uses among the most conservative assumptions for mortality and rate of return in comparison to other large state and local plans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NHRS investment returns exceed most other plans 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NHRS benefits are modest compared to other plans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Total government costs for NHRS </a:t>
            </a:r>
            <a:r>
              <a:rPr lang="en-US" b="1" dirty="0" smtClean="0"/>
              <a:t>was about </a:t>
            </a:r>
            <a:r>
              <a:rPr lang="en-US" b="1" dirty="0"/>
              <a:t>15% of payroll compared to a national average of about 18%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UAAL growth since 2007 </a:t>
            </a:r>
            <a:r>
              <a:rPr lang="en-US" b="1" dirty="0" smtClean="0"/>
              <a:t>was driven </a:t>
            </a:r>
            <a:r>
              <a:rPr lang="en-US" b="1" dirty="0"/>
              <a:t>by losses in great financial crisis, level-percent amortization, and reductions to assumed rate of return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2017: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Decennial </a:t>
            </a:r>
            <a:r>
              <a:rPr lang="en-US" dirty="0"/>
              <a:t>Commission Redux</a:t>
            </a:r>
          </a:p>
        </p:txBody>
      </p:sp>
    </p:spTree>
    <p:extLst>
      <p:ext uri="{BB962C8B-B14F-4D97-AF65-F5344CB8AC3E}">
        <p14:creationId xmlns:p14="http://schemas.microsoft.com/office/powerpoint/2010/main" val="6993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305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As of 11/1/21</a:t>
            </a:r>
          </a:p>
          <a:p>
            <a:pPr lvl="1"/>
            <a:r>
              <a:rPr lang="en-US" b="1" dirty="0" smtClean="0"/>
              <a:t>$11.5+ </a:t>
            </a:r>
            <a:r>
              <a:rPr lang="en-US" b="1" dirty="0"/>
              <a:t>billion in </a:t>
            </a:r>
            <a:r>
              <a:rPr lang="en-US" b="1" dirty="0" smtClean="0"/>
              <a:t>Assets</a:t>
            </a:r>
          </a:p>
          <a:p>
            <a:pPr lvl="1"/>
            <a:r>
              <a:rPr lang="en-US" b="1" dirty="0" smtClean="0"/>
              <a:t>29.4% investment return in FY 2021</a:t>
            </a:r>
          </a:p>
          <a:p>
            <a:pPr lvl="1"/>
            <a:r>
              <a:rPr lang="en-US" b="1" dirty="0" smtClean="0"/>
              <a:t>13 </a:t>
            </a:r>
            <a:r>
              <a:rPr lang="en-US" b="1" dirty="0"/>
              <a:t>years into a 30-year amortization</a:t>
            </a:r>
          </a:p>
          <a:p>
            <a:r>
              <a:rPr lang="en-US" b="1" dirty="0" smtClean="0"/>
              <a:t>As of 6/30/20</a:t>
            </a:r>
            <a:endParaRPr lang="en-US" b="1" dirty="0"/>
          </a:p>
          <a:p>
            <a:pPr lvl="1"/>
            <a:r>
              <a:rPr lang="en-US" b="1" dirty="0"/>
              <a:t>Unfunded </a:t>
            </a:r>
            <a:r>
              <a:rPr lang="en-US" b="1" dirty="0" smtClean="0"/>
              <a:t>Liability: $6 </a:t>
            </a:r>
            <a:r>
              <a:rPr lang="en-US" b="1" dirty="0"/>
              <a:t>Billion; </a:t>
            </a:r>
            <a:r>
              <a:rPr lang="en-US" b="1" dirty="0" smtClean="0"/>
              <a:t>Funded Ratio: 61.0%</a:t>
            </a:r>
            <a:endParaRPr lang="en-US" b="1" dirty="0"/>
          </a:p>
          <a:p>
            <a:pPr lvl="1"/>
            <a:r>
              <a:rPr lang="en-US" b="1" dirty="0" smtClean="0"/>
              <a:t>48,479 </a:t>
            </a:r>
            <a:r>
              <a:rPr lang="en-US" b="1" dirty="0"/>
              <a:t>members</a:t>
            </a:r>
          </a:p>
          <a:p>
            <a:pPr lvl="1"/>
            <a:r>
              <a:rPr lang="en-US" b="1" dirty="0" smtClean="0"/>
              <a:t>39,612 </a:t>
            </a:r>
            <a:r>
              <a:rPr lang="en-US" b="1" dirty="0"/>
              <a:t>benefit recipients</a:t>
            </a:r>
          </a:p>
          <a:p>
            <a:pPr lvl="1"/>
            <a:r>
              <a:rPr lang="en-US" b="1" dirty="0" smtClean="0"/>
              <a:t>$860 </a:t>
            </a:r>
            <a:r>
              <a:rPr lang="en-US" b="1" dirty="0"/>
              <a:t>million in annual pension and medical subsidy </a:t>
            </a:r>
            <a:r>
              <a:rPr lang="en-US" b="1" dirty="0" smtClean="0"/>
              <a:t>benefits; Nearly 80</a:t>
            </a:r>
            <a:r>
              <a:rPr lang="en-US" b="1" dirty="0"/>
              <a:t>% of recipients live in </a:t>
            </a:r>
            <a:r>
              <a:rPr lang="en-US" b="1" dirty="0" smtClean="0"/>
              <a:t>NH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Recent Facts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7007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Present –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Most </a:t>
            </a:r>
            <a:r>
              <a:rPr lang="en-US" sz="3700" dirty="0"/>
              <a:t>Recent Facts &amp; Figures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2296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739321"/>
              </p:ext>
            </p:extLst>
          </p:nvPr>
        </p:nvGraphicFramePr>
        <p:xfrm>
          <a:off x="457200" y="16764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1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Present –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Most </a:t>
            </a:r>
            <a:r>
              <a:rPr lang="en-US" sz="3700" dirty="0"/>
              <a:t>Recent Facts &amp; Figures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864423"/>
            <a:ext cx="8450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6/30/21 is </a:t>
            </a:r>
            <a:r>
              <a:rPr lang="en-US" sz="1400" i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unaudited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807863"/>
              </p:ext>
            </p:extLst>
          </p:nvPr>
        </p:nvGraphicFramePr>
        <p:xfrm>
          <a:off x="533399" y="1460809"/>
          <a:ext cx="7992979" cy="440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86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B0CF7-EDA5-426E-BC1D-31934A6221A4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" y="2209801"/>
            <a:ext cx="7924800" cy="34289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126562"/>
              </p:ext>
            </p:extLst>
          </p:nvPr>
        </p:nvGraphicFramePr>
        <p:xfrm>
          <a:off x="457200" y="2364821"/>
          <a:ext cx="7772400" cy="309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1" y="5131184"/>
            <a:ext cx="2403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effectLst/>
              </a:rPr>
              <a:t>Source: NASRA, Nov. 2020</a:t>
            </a:r>
            <a:endParaRPr lang="en-US" sz="1100" i="1" dirty="0">
              <a:effectLst/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4800600" y="3439903"/>
            <a:ext cx="152400" cy="15240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7543800" y="3429000"/>
            <a:ext cx="152400" cy="15240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2133600" y="3505200"/>
            <a:ext cx="152400" cy="15240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609600" y="5218893"/>
            <a:ext cx="152400" cy="15240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467" y="5166495"/>
            <a:ext cx="3445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effectLst/>
              </a:rPr>
              <a:t>Denotes reduction to assumed rate of return</a:t>
            </a:r>
            <a:endParaRPr lang="en-US" sz="1100" i="1" dirty="0">
              <a:effectLst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700" dirty="0" smtClean="0"/>
              <a:t>Present – </a:t>
            </a:r>
            <a:br>
              <a:rPr lang="en-US" sz="3700" dirty="0" smtClean="0"/>
            </a:br>
            <a:r>
              <a:rPr lang="en-US" sz="3700" dirty="0" smtClean="0"/>
              <a:t>Most Recent Facts &amp; Figures</a:t>
            </a:r>
            <a:endParaRPr lang="en-US" sz="37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71500" y="1947408"/>
            <a:ext cx="7696200" cy="7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ctr">
              <a:lnSpc>
                <a:spcPct val="9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altLang="en-US" sz="2000" i="1" kern="0" dirty="0" smtClean="0">
              <a:effectLst/>
            </a:endParaRPr>
          </a:p>
          <a:p>
            <a:pPr marL="0" lvl="1" algn="ctr">
              <a:lnSpc>
                <a:spcPct val="9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000" b="1" kern="0" dirty="0" smtClean="0">
                <a:effectLst/>
              </a:rPr>
              <a:t>Funded ratio relative to peers – </a:t>
            </a:r>
            <a:r>
              <a:rPr lang="en-US" altLang="en-US" sz="2000" b="1" kern="0" dirty="0">
                <a:effectLst/>
              </a:rPr>
              <a:t>FY </a:t>
            </a:r>
            <a:r>
              <a:rPr lang="en-US" altLang="en-US" sz="2000" b="1" kern="0" dirty="0" smtClean="0">
                <a:effectLst/>
              </a:rPr>
              <a:t>2010-19</a:t>
            </a:r>
            <a:endParaRPr lang="en-US" altLang="en-US" sz="2000" b="1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497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Present –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Most </a:t>
            </a:r>
            <a:r>
              <a:rPr lang="en-US" sz="3700" dirty="0"/>
              <a:t>Recent Facts &amp; Figures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" y="1733490"/>
            <a:ext cx="80500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20-Year Investment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2116872"/>
            <a:ext cx="8050007" cy="32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RSA 100-A enacted, establishing NHRS </a:t>
            </a:r>
          </a:p>
          <a:p>
            <a:pPr lvl="1"/>
            <a:r>
              <a:rPr lang="en-US" sz="2500" b="1" dirty="0"/>
              <a:t>Consolidates four separate plans for teachers, police officers, firefighters and employees of the state and political subdivisions</a:t>
            </a:r>
          </a:p>
          <a:p>
            <a:pPr lvl="1"/>
            <a:r>
              <a:rPr lang="en-US" sz="2500" b="1" dirty="0"/>
              <a:t>Creates Group I for teachers and employees and Group II for police officers and firefighters, each with its own benefit </a:t>
            </a:r>
            <a:r>
              <a:rPr lang="en-US" sz="2500" b="1" dirty="0" smtClean="0"/>
              <a:t>structure</a:t>
            </a:r>
          </a:p>
          <a:p>
            <a:pPr lvl="1"/>
            <a:r>
              <a:rPr lang="en-US" sz="2500" b="1" dirty="0" smtClean="0"/>
              <a:t>State pays 40% of employer contributions on behalf of teachers</a:t>
            </a:r>
            <a:endParaRPr lang="en-US" sz="25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23999"/>
          </a:xfrm>
        </p:spPr>
        <p:txBody>
          <a:bodyPr>
            <a:noAutofit/>
          </a:bodyPr>
          <a:lstStyle/>
          <a:p>
            <a:r>
              <a:rPr lang="en-US" sz="3700" dirty="0"/>
              <a:t>Past – 1967: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In </a:t>
            </a:r>
            <a:r>
              <a:rPr lang="en-US" sz="3700" dirty="0"/>
              <a:t>the beginning</a:t>
            </a:r>
            <a:r>
              <a:rPr lang="en-US" sz="3700" dirty="0" smtClean="0"/>
              <a:t>…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1075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Present –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Most </a:t>
            </a:r>
            <a:r>
              <a:rPr lang="en-US" sz="3700" dirty="0"/>
              <a:t>Recent Facts &amp; Figures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5662"/>
              </p:ext>
            </p:extLst>
          </p:nvPr>
        </p:nvGraphicFramePr>
        <p:xfrm>
          <a:off x="152400" y="1905000"/>
          <a:ext cx="8638674" cy="28047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0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9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1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3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16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Member</a:t>
                      </a:r>
                      <a:br>
                        <a:rPr lang="en-US" sz="1800" b="1" dirty="0" smtClean="0">
                          <a:effectLst/>
                          <a:latin typeface="+mn-lt"/>
                        </a:rPr>
                      </a:br>
                      <a:r>
                        <a:rPr lang="en-US" sz="1800" b="1" dirty="0" smtClean="0">
                          <a:effectLst/>
                          <a:latin typeface="+mn-lt"/>
                        </a:rPr>
                        <a:t>Category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Pension: Normal Cost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Pension: </a:t>
                      </a:r>
                      <a:br>
                        <a:rPr lang="en-US" sz="1800" b="1" dirty="0" smtClean="0">
                          <a:effectLst/>
                          <a:latin typeface="+mn-lt"/>
                        </a:rPr>
                      </a:br>
                      <a:r>
                        <a:rPr lang="en-US" sz="1800" b="1" dirty="0" smtClean="0">
                          <a:effectLst/>
                          <a:latin typeface="+mn-lt"/>
                        </a:rPr>
                        <a:t>UAAL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UAAL as a % of Total Pension Cost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Medical Subsidy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Total</a:t>
                      </a:r>
                      <a:br>
                        <a:rPr lang="en-US" sz="1800" b="1" dirty="0" smtClean="0">
                          <a:effectLst/>
                          <a:latin typeface="+mn-lt"/>
                        </a:rPr>
                      </a:br>
                      <a:r>
                        <a:rPr lang="en-US" sz="1800" b="1" dirty="0" smtClean="0">
                          <a:effectLst/>
                          <a:latin typeface="+mn-lt"/>
                        </a:rPr>
                        <a:t> Employer Rate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Emp. –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State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2.58%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11.17%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81.2%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0.78%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14.53%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Emp. –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P. Sub.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2.58%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11.17%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81.2%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0.31%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14.06%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Teacher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2.82%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16.66%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85.5%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1.54%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21.02%</a:t>
                      </a:r>
                    </a:p>
                  </a:txBody>
                  <a:tcPr marL="92075" marR="92075" marT="45999" marB="4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Police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6.72%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23.95%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78.1%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3.21%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33.88%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6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Fire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7.07%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22.71%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76.3%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3.21%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32.99%</a:t>
                      </a:r>
                    </a:p>
                  </a:txBody>
                  <a:tcPr marL="92075" marR="92075" marT="46040" marB="460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594973" y="4749225"/>
            <a:ext cx="9412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 algn="r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i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Member Contribution Rates: Employee/Teacher: 7%; Police: 11.55%; Fire 11.8%</a:t>
            </a:r>
          </a:p>
          <a:p>
            <a:pPr marR="0" lvl="2" algn="r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i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Member </a:t>
            </a:r>
            <a:r>
              <a:rPr lang="en-US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share of normal </a:t>
            </a:r>
            <a:r>
              <a:rPr lang="en-US" sz="1600" i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cost: </a:t>
            </a:r>
            <a:r>
              <a:rPr lang="en-US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Employee: 73%; Teacher: </a:t>
            </a:r>
            <a:r>
              <a:rPr lang="en-US" sz="1600" i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71%; </a:t>
            </a:r>
            <a:r>
              <a:rPr lang="en-US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Police: 63</a:t>
            </a:r>
            <a:r>
              <a:rPr lang="en-US" sz="1600" i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%; </a:t>
            </a:r>
            <a:r>
              <a:rPr lang="en-US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Fire: 63%</a:t>
            </a:r>
          </a:p>
        </p:txBody>
      </p:sp>
    </p:spTree>
    <p:extLst>
      <p:ext uri="{BB962C8B-B14F-4D97-AF65-F5344CB8AC3E}">
        <p14:creationId xmlns:p14="http://schemas.microsoft.com/office/powerpoint/2010/main" val="13417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</a:t>
            </a:r>
            <a:r>
              <a:rPr lang="en-US" dirty="0"/>
              <a:t>Important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62" y="1752600"/>
            <a:ext cx="8143875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31B6FD"/>
              </a:buClr>
              <a:defRPr/>
            </a:pPr>
            <a:r>
              <a:rPr lang="en-US" sz="2600" b="1" dirty="0">
                <a:solidFill>
                  <a:prstClr val="black"/>
                </a:solidFill>
              </a:rPr>
              <a:t>NHRS has a constitutional and statutory foundation which is designed to protect its financial future</a:t>
            </a:r>
          </a:p>
          <a:p>
            <a:pPr lvl="1">
              <a:buClr>
                <a:srgbClr val="31B6FD"/>
              </a:buClr>
              <a:defRPr/>
            </a:pPr>
            <a:r>
              <a:rPr lang="en-US" sz="2200" b="1" dirty="0">
                <a:solidFill>
                  <a:prstClr val="black"/>
                </a:solidFill>
              </a:rPr>
              <a:t>Constitutional protections of Part I, Article 36-a assure that contribution rates are actuarially sound and paid by employers; and, that the pension trust is used solely for the benefit of NHRS members</a:t>
            </a:r>
          </a:p>
          <a:p>
            <a:pPr lvl="1">
              <a:buClr>
                <a:srgbClr val="31B6FD"/>
              </a:buClr>
              <a:defRPr/>
            </a:pPr>
            <a:r>
              <a:rPr lang="en-US" sz="2200" b="1" dirty="0">
                <a:solidFill>
                  <a:prstClr val="black"/>
                </a:solidFill>
              </a:rPr>
              <a:t>Statutory provisions of 100-A have been amended to address structural issues which undermined the financial security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1996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29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Future –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Paying </a:t>
            </a:r>
            <a:r>
              <a:rPr lang="en-US" sz="3700" dirty="0"/>
              <a:t>down the UAAL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5344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120425"/>
              </p:ext>
            </p:extLst>
          </p:nvPr>
        </p:nvGraphicFramePr>
        <p:xfrm>
          <a:off x="304800" y="16002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270555" y="6293224"/>
            <a:ext cx="7505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GRS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Future –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Paying </a:t>
            </a:r>
            <a:r>
              <a:rPr lang="en-US" sz="3700" dirty="0"/>
              <a:t>down the UAAL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78150"/>
              </p:ext>
            </p:extLst>
          </p:nvPr>
        </p:nvGraphicFramePr>
        <p:xfrm>
          <a:off x="342900" y="1607693"/>
          <a:ext cx="8610600" cy="4777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1913466">
                  <a:extLst>
                    <a:ext uri="{9D8B030D-6E8A-4147-A177-3AD203B41FA5}">
                      <a16:colId xmlns:a16="http://schemas.microsoft.com/office/drawing/2014/main" xmlns="" val="719500616"/>
                    </a:ext>
                  </a:extLst>
                </a:gridCol>
                <a:gridCol w="3268840">
                  <a:extLst>
                    <a:ext uri="{9D8B030D-6E8A-4147-A177-3AD203B41FA5}">
                      <a16:colId xmlns:a16="http://schemas.microsoft.com/office/drawing/2014/main" xmlns="" val="2512540002"/>
                    </a:ext>
                  </a:extLst>
                </a:gridCol>
                <a:gridCol w="3428294">
                  <a:extLst>
                    <a:ext uri="{9D8B030D-6E8A-4147-A177-3AD203B41FA5}">
                      <a16:colId xmlns:a16="http://schemas.microsoft.com/office/drawing/2014/main" xmlns="" val="2648981465"/>
                    </a:ext>
                  </a:extLst>
                </a:gridCol>
              </a:tblGrid>
              <a:tr h="2890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22555" algn="ctr">
                        <a:lnSpc>
                          <a:spcPts val="124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Maine PERS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9395" marR="241935" algn="ctr">
                        <a:lnSpc>
                          <a:spcPts val="124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NHRS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9834072"/>
                  </a:ext>
                </a:extLst>
              </a:tr>
              <a:tr h="27448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Participants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255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Teachers &amp; State Employees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6130" marR="453390" indent="-317500" algn="l">
                        <a:lnSpc>
                          <a:spcPts val="134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Employees, Teachers, </a:t>
                      </a:r>
                      <a:r>
                        <a:rPr lang="en-US" sz="1100" b="0" dirty="0" smtClean="0">
                          <a:effectLst/>
                        </a:rPr>
                        <a:t>Police,</a:t>
                      </a:r>
                      <a:r>
                        <a:rPr lang="en-US" sz="1100" b="0" baseline="0" dirty="0" smtClean="0">
                          <a:effectLst/>
                        </a:rPr>
                        <a:t> Fire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696128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Active Members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22555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40,395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235585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48,479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605971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Retirees/Beneficiaries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22555" algn="ctr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37,151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235585" algn="ctr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39,612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8345378"/>
                  </a:ext>
                </a:extLst>
              </a:tr>
              <a:tr h="27448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Average Pension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255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$23,143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23749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$20,841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870775"/>
                  </a:ext>
                </a:extLst>
              </a:tr>
              <a:tr h="1077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679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State Constitution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225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Requires normal cost to be funded on a </a:t>
                      </a:r>
                      <a:r>
                        <a:rPr lang="en-US" sz="1100" dirty="0" smtClean="0">
                          <a:effectLst/>
                        </a:rPr>
                        <a:t>sound </a:t>
                      </a:r>
                      <a:r>
                        <a:rPr lang="en-US" sz="1100" spc="60" dirty="0" smtClean="0">
                          <a:effectLst/>
                        </a:rPr>
                        <a:t>actuarial </a:t>
                      </a:r>
                      <a:r>
                        <a:rPr lang="en-US" sz="1100" spc="55" dirty="0">
                          <a:effectLst/>
                        </a:rPr>
                        <a:t>basis; </a:t>
                      </a:r>
                      <a:r>
                        <a:rPr lang="en-US" sz="1100" spc="45" dirty="0">
                          <a:effectLst/>
                        </a:rPr>
                        <a:t>new </a:t>
                      </a:r>
                      <a:r>
                        <a:rPr lang="en-US" sz="1100" spc="60" dirty="0">
                          <a:effectLst/>
                        </a:rPr>
                        <a:t>unfunded </a:t>
                      </a:r>
                      <a:r>
                        <a:rPr lang="en-US" sz="1100" spc="65" dirty="0">
                          <a:effectLst/>
                        </a:rPr>
                        <a:t>liabilities </a:t>
                      </a:r>
                      <a:r>
                        <a:rPr lang="en-US" sz="1100" spc="55" dirty="0">
                          <a:effectLst/>
                        </a:rPr>
                        <a:t>funded </a:t>
                      </a:r>
                      <a:r>
                        <a:rPr lang="en-US" sz="1100" spc="50" dirty="0">
                          <a:effectLst/>
                        </a:rPr>
                        <a:t>over </a:t>
                      </a:r>
                      <a:r>
                        <a:rPr lang="en-US" sz="1100" spc="35" dirty="0">
                          <a:effectLst/>
                        </a:rPr>
                        <a:t>20 </a:t>
                      </a:r>
                      <a:r>
                        <a:rPr lang="en-US" sz="1100" spc="55" dirty="0">
                          <a:effectLst/>
                        </a:rPr>
                        <a:t>years </a:t>
                      </a:r>
                      <a:r>
                        <a:rPr lang="en-US" sz="1100" spc="60" dirty="0">
                          <a:effectLst/>
                        </a:rPr>
                        <a:t>(layered); </a:t>
                      </a:r>
                      <a:r>
                        <a:rPr lang="en-US" sz="1100" spc="45" dirty="0">
                          <a:effectLst/>
                        </a:rPr>
                        <a:t>any </a:t>
                      </a:r>
                      <a:r>
                        <a:rPr lang="en-US" sz="1100" spc="60" dirty="0">
                          <a:effectLst/>
                        </a:rPr>
                        <a:t>benefit improvements </a:t>
                      </a:r>
                      <a:r>
                        <a:rPr lang="en-US" sz="1100" spc="50" dirty="0">
                          <a:effectLst/>
                        </a:rPr>
                        <a:t>must </a:t>
                      </a:r>
                      <a:r>
                        <a:rPr lang="en-US" sz="1100" spc="35" dirty="0">
                          <a:effectLst/>
                        </a:rPr>
                        <a:t>be </a:t>
                      </a:r>
                      <a:r>
                        <a:rPr lang="en-US" sz="1100" spc="55" dirty="0">
                          <a:effectLst/>
                        </a:rPr>
                        <a:t>fully </a:t>
                      </a:r>
                      <a:r>
                        <a:rPr lang="en-US" sz="1100" spc="50" dirty="0">
                          <a:effectLst/>
                        </a:rPr>
                        <a:t>paid </a:t>
                      </a:r>
                      <a:r>
                        <a:rPr lang="en-US" sz="1100" spc="45" dirty="0">
                          <a:effectLst/>
                        </a:rPr>
                        <a:t>for</a:t>
                      </a:r>
                      <a:r>
                        <a:rPr lang="en-US" sz="1100" spc="205" dirty="0">
                          <a:effectLst/>
                        </a:rPr>
                        <a:t> </a:t>
                      </a:r>
                      <a:r>
                        <a:rPr lang="en-US" sz="1100" spc="35" dirty="0" smtClean="0">
                          <a:effectLst/>
                        </a:rPr>
                        <a:t>in </a:t>
                      </a:r>
                      <a:r>
                        <a:rPr lang="en-US" sz="1100" dirty="0" smtClean="0">
                          <a:effectLst/>
                        </a:rPr>
                        <a:t>the </a:t>
                      </a:r>
                      <a:r>
                        <a:rPr lang="en-US" sz="1100" dirty="0">
                          <a:effectLst/>
                        </a:rPr>
                        <a:t>year they are passed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</a:p>
                    <a:p>
                      <a:pPr marL="238760" marR="2419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Requires employer</a:t>
                      </a:r>
                    </a:p>
                    <a:p>
                      <a:pPr marL="240665" marR="24193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contribution rates be based upon sound actuarial</a:t>
                      </a:r>
                    </a:p>
                    <a:p>
                      <a:pPr marL="241300" marR="2419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valuation and practice and paid in full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392428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679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Amortization of UAAL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0330" indent="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31-year closed (1997-2028); Layered 20-year </a:t>
                      </a:r>
                      <a:r>
                        <a:rPr lang="en-US" sz="1100" dirty="0" smtClean="0">
                          <a:effectLst/>
                        </a:rPr>
                        <a:t>amortization of </a:t>
                      </a:r>
                      <a:r>
                        <a:rPr lang="en-US" sz="1100" dirty="0">
                          <a:effectLst/>
                        </a:rPr>
                        <a:t>new gains and losses beginning in FY 97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30-year closed (2010-2039);</a:t>
                      </a:r>
                    </a:p>
                    <a:p>
                      <a:pPr marL="294005" marR="0" indent="-2184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Layered 20-year amortization of new gains and </a:t>
                      </a:r>
                      <a:r>
                        <a:rPr lang="en-US" sz="1100" b="0" dirty="0" smtClean="0">
                          <a:effectLst/>
                        </a:rPr>
                        <a:t>losses beginning </a:t>
                      </a:r>
                      <a:r>
                        <a:rPr lang="en-US" sz="1100" b="0" dirty="0">
                          <a:effectLst/>
                        </a:rPr>
                        <a:t>in FY 19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649745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Actuarial Method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95885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Entry Age Normal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241935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Entry Age Normal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045244"/>
                  </a:ext>
                </a:extLst>
              </a:tr>
              <a:tr h="43083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34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Assumed rate of investment return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9525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6.75%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24193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6.75%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0716464"/>
                  </a:ext>
                </a:extLst>
              </a:tr>
              <a:tr h="584741">
                <a:tc>
                  <a:txBody>
                    <a:bodyPr/>
                    <a:lstStyle/>
                    <a:p>
                      <a:pPr marL="67945" marR="7213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Funded </a:t>
                      </a:r>
                      <a:r>
                        <a:rPr lang="en-US" sz="1100" dirty="0" smtClean="0">
                          <a:effectLst/>
                        </a:rPr>
                        <a:t>Ratio</a:t>
                      </a:r>
                      <a:r>
                        <a:rPr lang="en-US" sz="1100" baseline="0" dirty="0" smtClean="0">
                          <a:effectLst/>
                        </a:rPr>
                        <a:t> a</a:t>
                      </a:r>
                      <a:r>
                        <a:rPr lang="en-US" sz="1100" dirty="0" smtClean="0">
                          <a:effectLst/>
                        </a:rPr>
                        <a:t>t </a:t>
                      </a:r>
                      <a:r>
                        <a:rPr lang="en-US" sz="1100" dirty="0">
                          <a:effectLst/>
                        </a:rPr>
                        <a:t>start of</a:t>
                      </a:r>
                    </a:p>
                    <a:p>
                      <a:pPr marL="67945" marR="0" algn="l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amortization period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126365" marR="1225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51% (FY 96)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</a:p>
                    <a:p>
                      <a:pPr marL="240030" marR="2419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57.4% (FY10)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8871282"/>
                  </a:ext>
                </a:extLst>
              </a:tr>
              <a:tr h="27448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2020 Funded Ratio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9525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82.4%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9395" marR="24193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61.0%</a:t>
                      </a:r>
                      <a:endParaRPr lang="en-US" sz="11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36576" marR="36576" marT="91440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7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4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r>
              <a:rPr lang="en-US" b="1" dirty="0"/>
              <a:t>Legislative</a:t>
            </a:r>
          </a:p>
          <a:p>
            <a:pPr lvl="1"/>
            <a:r>
              <a:rPr lang="en-US" b="1" dirty="0"/>
              <a:t>Benefit changes</a:t>
            </a:r>
          </a:p>
          <a:p>
            <a:pPr lvl="1"/>
            <a:r>
              <a:rPr lang="en-US" b="1" dirty="0" smtClean="0"/>
              <a:t>COLA</a:t>
            </a:r>
          </a:p>
          <a:p>
            <a:pPr lvl="1"/>
            <a:r>
              <a:rPr lang="en-US" b="1" dirty="0" smtClean="0"/>
              <a:t>Alternative retirement plans</a:t>
            </a:r>
            <a:endParaRPr lang="en-US" b="1" dirty="0"/>
          </a:p>
          <a:p>
            <a:r>
              <a:rPr lang="en-US" b="1" dirty="0"/>
              <a:t>Economic</a:t>
            </a:r>
          </a:p>
          <a:p>
            <a:pPr lvl="1"/>
            <a:r>
              <a:rPr lang="en-US" b="1" dirty="0"/>
              <a:t>Assumed rate of return</a:t>
            </a:r>
          </a:p>
          <a:p>
            <a:pPr lvl="1"/>
            <a:r>
              <a:rPr lang="en-US" b="1" dirty="0" smtClean="0"/>
              <a:t>Short- </a:t>
            </a:r>
            <a:r>
              <a:rPr lang="en-US" b="1" dirty="0"/>
              <a:t>and long-term market outlook</a:t>
            </a:r>
          </a:p>
          <a:p>
            <a:pPr lvl="1"/>
            <a:r>
              <a:rPr lang="en-US" b="1" dirty="0"/>
              <a:t>Interest </a:t>
            </a:r>
            <a:r>
              <a:rPr lang="en-US" b="1" dirty="0" smtClean="0"/>
              <a:t>rates/Inflation</a:t>
            </a:r>
            <a:endParaRPr lang="en-US" b="1" dirty="0"/>
          </a:p>
          <a:p>
            <a:r>
              <a:rPr lang="en-US" b="1" dirty="0" smtClean="0"/>
              <a:t>Demographic</a:t>
            </a:r>
            <a:endParaRPr lang="en-US" b="1" dirty="0"/>
          </a:p>
          <a:p>
            <a:pPr lvl="1"/>
            <a:r>
              <a:rPr lang="en-US" b="1" dirty="0"/>
              <a:t>School-age population</a:t>
            </a:r>
          </a:p>
          <a:p>
            <a:pPr lvl="1"/>
            <a:r>
              <a:rPr lang="en-US" b="1" dirty="0"/>
              <a:t>‘Graying’ of NH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Issues </a:t>
            </a:r>
            <a:r>
              <a:rPr lang="en-US" dirty="0"/>
              <a:t>to Watch</a:t>
            </a:r>
          </a:p>
        </p:txBody>
      </p:sp>
    </p:spTree>
    <p:extLst>
      <p:ext uri="{BB962C8B-B14F-4D97-AF65-F5344CB8AC3E}">
        <p14:creationId xmlns:p14="http://schemas.microsoft.com/office/powerpoint/2010/main" val="25258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State reduces employer contribution subsidy for teachers to 35% from 40%</a:t>
            </a:r>
          </a:p>
          <a:p>
            <a:r>
              <a:rPr lang="en-US" b="1" dirty="0"/>
              <a:t>State creates 35% employer contribution subsidy for police officers and firefighters employed by political subdivisions</a:t>
            </a:r>
          </a:p>
          <a:p>
            <a:r>
              <a:rPr lang="en-US" b="1" dirty="0"/>
              <a:t>Subsidy remained in place until it was reduced beginning in 2009 and then eliminated in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1977: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Employer </a:t>
            </a:r>
            <a:r>
              <a:rPr lang="en-US" dirty="0" smtClean="0"/>
              <a:t>Subsidy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Legislature creates Special Account to fund future COLA and OPEB benefits</a:t>
            </a:r>
          </a:p>
          <a:p>
            <a:pPr lvl="1"/>
            <a:r>
              <a:rPr lang="en-US" b="1" dirty="0"/>
              <a:t>Funded by ‘excess earnings’ – or ‘gain-sharing’ – when investment return exceeded the assumed rate of return by a set percentage</a:t>
            </a:r>
          </a:p>
          <a:p>
            <a:pPr lvl="1"/>
            <a:r>
              <a:rPr lang="en-US" b="1" dirty="0"/>
              <a:t>Subsequently determined to be in contravention of the Internal Revenue Code as it shifted funds from the pension trust and contributed to a structural unfunded liability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1983: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Heads </a:t>
            </a:r>
            <a:r>
              <a:rPr lang="en-US" dirty="0"/>
              <a:t>I win, tails you lose</a:t>
            </a:r>
          </a:p>
        </p:txBody>
      </p:sp>
    </p:spTree>
    <p:extLst>
      <p:ext uri="{BB962C8B-B14F-4D97-AF65-F5344CB8AC3E}">
        <p14:creationId xmlns:p14="http://schemas.microsoft.com/office/powerpoint/2010/main" val="4652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305800" cy="4525963"/>
          </a:xfrm>
        </p:spPr>
        <p:txBody>
          <a:bodyPr>
            <a:normAutofit/>
          </a:bodyPr>
          <a:lstStyle/>
          <a:p>
            <a:r>
              <a:rPr lang="en-US" b="1" dirty="0"/>
              <a:t>NH Constitution amended (Part I, Article 36-a)</a:t>
            </a:r>
          </a:p>
          <a:p>
            <a:pPr lvl="1"/>
            <a:r>
              <a:rPr lang="en-US" b="1" dirty="0"/>
              <a:t>Establishes that pension funds are for the exclusive benefit of NHRS members and are not to be diverted for any other purpose</a:t>
            </a:r>
          </a:p>
          <a:p>
            <a:pPr lvl="1"/>
            <a:r>
              <a:rPr lang="en-US" b="1" dirty="0"/>
              <a:t>Requires Trustees to set actuarially sound employer contribution rates and employers to pay the rates in full</a:t>
            </a:r>
          </a:p>
          <a:p>
            <a:pPr lvl="1"/>
            <a:r>
              <a:rPr lang="en-US" b="1" dirty="0"/>
              <a:t>Distinguishes NHRS from many systems where annual funding level is at the discretion of the legislature (e.g. Illinois, New Jersey, Kentucky)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1984: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Granite (State) Foundation </a:t>
            </a:r>
          </a:p>
        </p:txBody>
      </p:sp>
    </p:spTree>
    <p:extLst>
      <p:ext uri="{BB962C8B-B14F-4D97-AF65-F5344CB8AC3E}">
        <p14:creationId xmlns:p14="http://schemas.microsoft.com/office/powerpoint/2010/main" val="24879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1985: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Autonomy </a:t>
            </a:r>
            <a:r>
              <a:rPr lang="en-US" dirty="0"/>
              <a:t>from the State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62" y="1752600"/>
            <a:ext cx="8143875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31B6FD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NH Supreme Court rules in Sununu v NHRS</a:t>
            </a:r>
          </a:p>
          <a:p>
            <a:pPr lvl="1">
              <a:buClr>
                <a:srgbClr val="31B6FD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Issue: Whether or not NHRS contracts had to be approved by the Governor &amp; Executive Council</a:t>
            </a:r>
          </a:p>
          <a:p>
            <a:pPr lvl="1">
              <a:buClr>
                <a:srgbClr val="31B6FD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Decision: NHRS is not an Executive Branch agency and operates for the exclusive benefit of its members – largely taking retirement system management and administration out of the political realm</a:t>
            </a:r>
          </a:p>
        </p:txBody>
      </p:sp>
    </p:spTree>
    <p:extLst>
      <p:ext uri="{BB962C8B-B14F-4D97-AF65-F5344CB8AC3E}">
        <p14:creationId xmlns:p14="http://schemas.microsoft.com/office/powerpoint/2010/main" val="14358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8077200" cy="4602163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b="1" dirty="0"/>
              <a:t>Following an actuarial valuation in 1989 which indicated a dramatic increase in unfunded liability from $3.9 million to $217.5 million, the legislature in 1991 adopts the ‘Open Group Aggregate’ actuarial method and sets the assumed rate of return at 9.75%, both done for the purpose of reducing employer contribution rates</a:t>
            </a:r>
          </a:p>
          <a:p>
            <a:pPr marL="457200" indent="-457200"/>
            <a:r>
              <a:rPr lang="en-US" b="1" dirty="0"/>
              <a:t>Infringement of Board’s fiduciary duty to set actuarially sound rates</a:t>
            </a:r>
          </a:p>
          <a:p>
            <a:pPr marL="457200" indent="-457200"/>
            <a:r>
              <a:rPr lang="en-US" b="1" dirty="0"/>
              <a:t>Resulted in artificially depressed employer contribution rates from 1991 to 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563"/>
            <a:ext cx="8229600" cy="1570037"/>
          </a:xfrm>
        </p:spPr>
        <p:txBody>
          <a:bodyPr>
            <a:normAutofit/>
          </a:bodyPr>
          <a:lstStyle/>
          <a:p>
            <a:r>
              <a:rPr lang="en-US" dirty="0"/>
              <a:t>Past – 1991: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Digging </a:t>
            </a:r>
            <a:r>
              <a:rPr lang="en-US" dirty="0"/>
              <a:t>the Hole</a:t>
            </a:r>
          </a:p>
        </p:txBody>
      </p:sp>
    </p:spTree>
    <p:extLst>
      <p:ext uri="{BB962C8B-B14F-4D97-AF65-F5344CB8AC3E}">
        <p14:creationId xmlns:p14="http://schemas.microsoft.com/office/powerpoint/2010/main" val="161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128"/>
            <a:ext cx="8229600" cy="4843272"/>
          </a:xfrm>
        </p:spPr>
        <p:txBody>
          <a:bodyPr>
            <a:normAutofit/>
          </a:bodyPr>
          <a:lstStyle/>
          <a:p>
            <a:r>
              <a:rPr lang="en-US" sz="2600" b="1" dirty="0"/>
              <a:t>Legislature replaces Open Group Aggregate with ‘Entry Age Normal’ actuarial method and creates 30-year amortization of liability to begin in FY 2010</a:t>
            </a:r>
          </a:p>
          <a:p>
            <a:pPr lvl="1"/>
            <a:r>
              <a:rPr lang="en-US" sz="2200" b="1" dirty="0"/>
              <a:t>Unfunded liability is determined to be $2.4 billion</a:t>
            </a:r>
          </a:p>
          <a:p>
            <a:r>
              <a:rPr lang="en-US" sz="2600" b="1" dirty="0"/>
              <a:t>Funding for Special Account limited</a:t>
            </a:r>
          </a:p>
          <a:p>
            <a:r>
              <a:rPr lang="en-US" sz="2600" b="1" dirty="0"/>
              <a:t>Legislature creates HB 876 Commission to examine all aspects of the retirement system; the first ‘Decennial Commission</a:t>
            </a:r>
            <a:r>
              <a:rPr lang="en-US" sz="2600" b="1" dirty="0" smtClean="0"/>
              <a:t>’</a:t>
            </a:r>
            <a:endParaRPr 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3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2007: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Great Awakening</a:t>
            </a:r>
          </a:p>
        </p:txBody>
      </p:sp>
    </p:spTree>
    <p:extLst>
      <p:ext uri="{BB962C8B-B14F-4D97-AF65-F5344CB8AC3E}">
        <p14:creationId xmlns:p14="http://schemas.microsoft.com/office/powerpoint/2010/main" val="40765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6128"/>
            <a:ext cx="8229600" cy="4843272"/>
          </a:xfrm>
        </p:spPr>
        <p:txBody>
          <a:bodyPr>
            <a:normAutofit/>
          </a:bodyPr>
          <a:lstStyle/>
          <a:p>
            <a:r>
              <a:rPr lang="en-US" b="1" dirty="0"/>
              <a:t>Legislature enacts HB 1645</a:t>
            </a:r>
          </a:p>
          <a:p>
            <a:pPr lvl="1"/>
            <a:r>
              <a:rPr lang="en-US" b="1" dirty="0"/>
              <a:t>Establishes Independent Investment Committee</a:t>
            </a:r>
          </a:p>
          <a:p>
            <a:pPr lvl="1"/>
            <a:r>
              <a:rPr lang="en-US" b="1" dirty="0"/>
              <a:t>Transfers $250 million from Special Account to Pension Trust</a:t>
            </a:r>
          </a:p>
          <a:p>
            <a:pPr lvl="1"/>
            <a:r>
              <a:rPr lang="en-US" b="1" dirty="0"/>
              <a:t>Changes method of funding the Medical Subsidy and freezes the 8% escalator for four years</a:t>
            </a:r>
          </a:p>
          <a:p>
            <a:pPr lvl="1"/>
            <a:r>
              <a:rPr lang="en-US" b="1" dirty="0"/>
              <a:t>Revises definition of earnable compensation</a:t>
            </a:r>
          </a:p>
          <a:p>
            <a:pPr lvl="1"/>
            <a:r>
              <a:rPr lang="en-US" b="1" dirty="0"/>
              <a:t>Followed by litigation; AFT v State of NH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– 2008: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Rebuilding the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OrienPr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F545CAC75134D8C82B943C584B83A" ma:contentTypeVersion="10" ma:contentTypeDescription="Create a new document." ma:contentTypeScope="" ma:versionID="9a8aa780164bf0c31fd068951f305e8c">
  <xsd:schema xmlns:xsd="http://www.w3.org/2001/XMLSchema" xmlns:xs="http://www.w3.org/2001/XMLSchema" xmlns:p="http://schemas.microsoft.com/office/2006/metadata/properties" xmlns:ns2="bc462e0b-f194-4d30-89a1-15b9a2b891da" targetNamespace="http://schemas.microsoft.com/office/2006/metadata/properties" ma:root="true" ma:fieldsID="14aad7eafb22c217284a8bafd9e841c7" ns2:_="">
    <xsd:import namespace="bc462e0b-f194-4d30-89a1-15b9a2b891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62e0b-f194-4d30-89a1-15b9a2b8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6FE62E-43DB-4333-A182-B4905AB477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49D61-9CBB-4667-900A-F3B182FD1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62e0b-f194-4d30-89a1-15b9a2b8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562532-2C82-4A9E-B003-B46F1B626D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c462e0b-f194-4d30-89a1-15b9a2b891d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EmpOrienPres</Template>
  <TotalTime>0</TotalTime>
  <Words>1386</Words>
  <Application>Microsoft Office PowerPoint</Application>
  <PresentationFormat>On-screen Show (4:3)</PresentationFormat>
  <Paragraphs>222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Lucida Sans Unicode</vt:lpstr>
      <vt:lpstr>Times New Roman</vt:lpstr>
      <vt:lpstr>Verdana</vt:lpstr>
      <vt:lpstr>Wingdings 2</vt:lpstr>
      <vt:lpstr>Wingdings 3</vt:lpstr>
      <vt:lpstr>EmpOrienPres</vt:lpstr>
      <vt:lpstr>PowerPoint Presentation</vt:lpstr>
      <vt:lpstr>Past – 1967:  In the beginning…</vt:lpstr>
      <vt:lpstr>Past – 1977:  The Employer Subsidy</vt:lpstr>
      <vt:lpstr>Past – 1983:  Heads I win, tails you lose</vt:lpstr>
      <vt:lpstr>Past – 1984:  A Granite (State) Foundation </vt:lpstr>
      <vt:lpstr>Past – 1985:  Autonomy from the State</vt:lpstr>
      <vt:lpstr>Past – 1991:  Digging the Hole</vt:lpstr>
      <vt:lpstr>Past – 2007:  The Great Awakening</vt:lpstr>
      <vt:lpstr>Past – 2008:  Rebuilding the Foundation</vt:lpstr>
      <vt:lpstr>Past – 2009:  Unfunded Mandate?</vt:lpstr>
      <vt:lpstr>Past – 2011:  Back to the Drawing Board</vt:lpstr>
      <vt:lpstr>Past – 2012-2016:  The Court Speaks</vt:lpstr>
      <vt:lpstr>Past – 2017:  Decennial Commission Redux</vt:lpstr>
      <vt:lpstr>Past – 2017:  Decennial Commission Redux</vt:lpstr>
      <vt:lpstr>Present –  Most Recent Facts &amp; Figures</vt:lpstr>
      <vt:lpstr>Present –  Most Recent Facts &amp; Figures</vt:lpstr>
      <vt:lpstr>Present –  Most Recent Facts &amp; Figures</vt:lpstr>
      <vt:lpstr>PowerPoint Presentation</vt:lpstr>
      <vt:lpstr>Present –  Most Recent Facts &amp; Figures</vt:lpstr>
      <vt:lpstr>Present –  Most Recent Facts &amp; Figures</vt:lpstr>
      <vt:lpstr>Present –  What’s Important</vt:lpstr>
      <vt:lpstr>Future –  Paying down the UAAL</vt:lpstr>
      <vt:lpstr>Future –  Paying down the UAAL</vt:lpstr>
      <vt:lpstr>Future –  Issues to Watch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2017-07-10T16:07:15Z</dcterms:created>
  <dcterms:modified xsi:type="dcterms:W3CDTF">2022-01-24T15:42:54Z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  <property fmtid="{D5CDD505-2E9C-101B-9397-08002B2CF9AE}" pid="3" name="ContentTypeId">
    <vt:lpwstr>0x010100EF2F545CAC75134D8C82B943C584B83A</vt:lpwstr>
  </property>
</Properties>
</file>