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7" r:id="rId6"/>
    <p:sldId id="270" r:id="rId7"/>
    <p:sldId id="268" r:id="rId8"/>
    <p:sldId id="259" r:id="rId9"/>
    <p:sldId id="260" r:id="rId10"/>
    <p:sldId id="261" r:id="rId11"/>
    <p:sldId id="262" r:id="rId12"/>
    <p:sldId id="263" r:id="rId13"/>
    <p:sldId id="264" r:id="rId14"/>
    <p:sldId id="26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0" d="100"/>
          <a:sy n="90"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5795994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BFA7-6B32-431E-AC9C-9B992AA47AD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322989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844834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4027397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3596189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147358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3029638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564243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944603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4228290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BFA7-6B32-431E-AC9C-9B992AA47AD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1333545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06BFA7-6B32-431E-AC9C-9B992AA47AD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621773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06BFA7-6B32-431E-AC9C-9B992AA47ADA}"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1486476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06BFA7-6B32-431E-AC9C-9B992AA47ADA}"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3461875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6BFA7-6B32-431E-AC9C-9B992AA47ADA}"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360697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BFA7-6B32-431E-AC9C-9B992AA47AD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497808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BFA7-6B32-431E-AC9C-9B992AA47AD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D53B-875E-4E14-B5D3-A468F7618015}" type="slidenum">
              <a:rPr lang="en-US" smtClean="0"/>
              <a:t>‹#›</a:t>
            </a:fld>
            <a:endParaRPr lang="en-US"/>
          </a:p>
        </p:txBody>
      </p:sp>
    </p:spTree>
    <p:extLst>
      <p:ext uri="{BB962C8B-B14F-4D97-AF65-F5344CB8AC3E}">
        <p14:creationId xmlns:p14="http://schemas.microsoft.com/office/powerpoint/2010/main" val="212073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06BFA7-6B32-431E-AC9C-9B992AA47ADA}" type="datetimeFigureOut">
              <a:rPr lang="en-US" smtClean="0"/>
              <a:t>2/20/2019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0DD53B-875E-4E14-B5D3-A468F7618015}" type="slidenum">
              <a:rPr lang="en-US" smtClean="0"/>
              <a:t>‹#›</a:t>
            </a:fld>
            <a:endParaRPr lang="en-US"/>
          </a:p>
        </p:txBody>
      </p:sp>
    </p:spTree>
    <p:extLst>
      <p:ext uri="{BB962C8B-B14F-4D97-AF65-F5344CB8AC3E}">
        <p14:creationId xmlns:p14="http://schemas.microsoft.com/office/powerpoint/2010/main" val="7136486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300" b="1" u="sng" dirty="0">
                <a:effectLst>
                  <a:outerShdw blurRad="38100" dist="38100" dir="2700000" algn="tl">
                    <a:srgbClr val="000000">
                      <a:alpha val="43137"/>
                    </a:srgbClr>
                  </a:outerShdw>
                </a:effectLst>
              </a:rPr>
              <a:t>2019 </a:t>
            </a:r>
            <a:r>
              <a:rPr lang="en-US" sz="7300" b="1" u="sng" dirty="0" smtClean="0">
                <a:effectLst>
                  <a:outerShdw blurRad="38100" dist="38100" dir="2700000" algn="tl">
                    <a:srgbClr val="000000">
                      <a:alpha val="43137"/>
                    </a:srgbClr>
                  </a:outerShdw>
                </a:effectLst>
              </a:rPr>
              <a:t>Revaluation/Statistical </a:t>
            </a:r>
            <a:r>
              <a:rPr lang="en-US" sz="7300" b="1" u="sng" dirty="0">
                <a:effectLst>
                  <a:outerShdw blurRad="38100" dist="38100" dir="2700000" algn="tl">
                    <a:srgbClr val="000000">
                      <a:alpha val="43137"/>
                    </a:srgbClr>
                  </a:outerShdw>
                </a:effectLst>
              </a:rPr>
              <a:t>Update</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032" y="2324045"/>
            <a:ext cx="3881360" cy="3086155"/>
          </a:xfrm>
          <a:prstGeom prst="rect">
            <a:avLst/>
          </a:prstGeom>
        </p:spPr>
      </p:pic>
    </p:spTree>
    <p:extLst>
      <p:ext uri="{BB962C8B-B14F-4D97-AF65-F5344CB8AC3E}">
        <p14:creationId xmlns:p14="http://schemas.microsoft.com/office/powerpoint/2010/main" val="41959155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0-#ppt_w/2"/>
                                          </p:val>
                                        </p:tav>
                                        <p:tav tm="100000">
                                          <p:val>
                                            <p:strVal val="#ppt_x"/>
                                          </p:val>
                                        </p:tav>
                                      </p:tavLst>
                                    </p:anim>
                                    <p:anim calcmode="lin" valueType="num">
                                      <p:cBhvr additive="base">
                                        <p:cTn id="13"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PHASE 4:  INFORMAL HEARINGS</a:t>
            </a:r>
            <a:r>
              <a:rPr lang="en-US" dirty="0"/>
              <a:t/>
            </a:r>
            <a:br>
              <a:rPr lang="en-US" dirty="0"/>
            </a:br>
            <a:endParaRPr lang="en-US" dirty="0"/>
          </a:p>
        </p:txBody>
      </p:sp>
      <p:sp>
        <p:nvSpPr>
          <p:cNvPr id="3" name="Content Placeholder 2"/>
          <p:cNvSpPr>
            <a:spLocks noGrp="1"/>
          </p:cNvSpPr>
          <p:nvPr>
            <p:ph idx="1"/>
          </p:nvPr>
        </p:nvSpPr>
        <p:spPr>
          <a:xfrm>
            <a:off x="1484310" y="1562101"/>
            <a:ext cx="10018713" cy="3743324"/>
          </a:xfrm>
        </p:spPr>
        <p:txBody>
          <a:bodyPr>
            <a:normAutofit/>
          </a:bodyPr>
          <a:lstStyle/>
          <a:p>
            <a:pPr>
              <a:buClr>
                <a:schemeClr val="tx1"/>
              </a:buClr>
            </a:pPr>
            <a:r>
              <a:rPr lang="en-US" sz="2800" dirty="0"/>
              <a:t>Once the Field Review is complete, a notice of “preliminary values” will be mailed to each property owner.  At this time, anyone with questions concerning the revaluation process, about the data on their property, or their assessed value will have an opportunity to meet with an </a:t>
            </a:r>
            <a:r>
              <a:rPr lang="en-US" sz="2800" dirty="0" smtClean="0"/>
              <a:t>Assessors </a:t>
            </a:r>
            <a:r>
              <a:rPr lang="en-US" sz="2800" dirty="0"/>
              <a:t>to discuss their 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0201" y="4775556"/>
            <a:ext cx="2527300" cy="2031288"/>
          </a:xfrm>
          <a:prstGeom prst="rect">
            <a:avLst/>
          </a:prstGeom>
        </p:spPr>
      </p:pic>
    </p:spTree>
    <p:extLst>
      <p:ext uri="{BB962C8B-B14F-4D97-AF65-F5344CB8AC3E}">
        <p14:creationId xmlns:p14="http://schemas.microsoft.com/office/powerpoint/2010/main" val="12257062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9700" y="762000"/>
            <a:ext cx="10109200" cy="4220238"/>
          </a:xfrm>
        </p:spPr>
        <p:txBody>
          <a:bodyPr/>
          <a:lstStyle/>
          <a:p>
            <a:pPr marL="0" indent="0">
              <a:buNone/>
            </a:pPr>
            <a:r>
              <a:rPr lang="en-US" sz="2800" dirty="0"/>
              <a:t>After all four phases are completed, all necessary </a:t>
            </a:r>
            <a:r>
              <a:rPr lang="en-US" sz="2800" dirty="0" smtClean="0"/>
              <a:t>reports, </a:t>
            </a:r>
            <a:r>
              <a:rPr lang="en-US" sz="2800" dirty="0"/>
              <a:t>as well as a required manual will be assembled and sent to the Department of Revenue, Property Appraisal Division</a:t>
            </a:r>
            <a:r>
              <a:rPr lang="en-US" sz="2800" dirty="0" smtClean="0"/>
              <a:t>.  </a:t>
            </a:r>
            <a:r>
              <a:rPr lang="en-US" sz="2800" dirty="0"/>
              <a:t>After reviewing and verifying the data, a letter will be sent to the Town with their findings</a:t>
            </a:r>
            <a:r>
              <a:rPr lang="en-US" sz="2800" dirty="0" smtClean="0"/>
              <a:t>.</a:t>
            </a:r>
          </a:p>
          <a:p>
            <a:pPr marL="0" indent="0">
              <a:buNone/>
            </a:pP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7000" y="3391786"/>
            <a:ext cx="2989521" cy="2945513"/>
          </a:xfrm>
          <a:prstGeom prst="rect">
            <a:avLst/>
          </a:prstGeom>
        </p:spPr>
      </p:pic>
    </p:spTree>
    <p:extLst>
      <p:ext uri="{BB962C8B-B14F-4D97-AF65-F5344CB8AC3E}">
        <p14:creationId xmlns:p14="http://schemas.microsoft.com/office/powerpoint/2010/main" val="3773044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par>
                                <p:cTn id="8" presetID="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0" fill="hold"/>
                                        <p:tgtEl>
                                          <p:spTgt spid="4"/>
                                        </p:tgtEl>
                                        <p:attrNameLst>
                                          <p:attrName>ppt_x</p:attrName>
                                        </p:attrNameLst>
                                      </p:cBhvr>
                                      <p:tavLst>
                                        <p:tav tm="0">
                                          <p:val>
                                            <p:strVal val="0-#ppt_w/2"/>
                                          </p:val>
                                        </p:tav>
                                        <p:tav tm="100000">
                                          <p:val>
                                            <p:strVal val="#ppt_x"/>
                                          </p:val>
                                        </p:tav>
                                      </p:tavLst>
                                    </p:anim>
                                    <p:anim calcmode="lin" valueType="num">
                                      <p:cBhvr additive="base">
                                        <p:cTn id="11"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4010" y="487027"/>
            <a:ext cx="10018713" cy="4313573"/>
          </a:xfrm>
        </p:spPr>
        <p:txBody>
          <a:bodyPr/>
          <a:lstStyle/>
          <a:p>
            <a:pPr>
              <a:buClr>
                <a:schemeClr val="tx1"/>
              </a:buClr>
            </a:pPr>
            <a:r>
              <a:rPr lang="en-US" sz="2800" dirty="0"/>
              <a:t>In addition to the Assessing Department’s field work, the DRA will also be conducting field reviews of certain Stratham properties. </a:t>
            </a:r>
            <a:endParaRPr lang="en-US" sz="2800" dirty="0" smtClean="0"/>
          </a:p>
          <a:p>
            <a:pPr>
              <a:buClr>
                <a:schemeClr val="tx1"/>
              </a:buClr>
            </a:pPr>
            <a:r>
              <a:rPr lang="en-US" sz="2800" dirty="0" smtClean="0"/>
              <a:t>Randomly </a:t>
            </a:r>
            <a:r>
              <a:rPr lang="en-US" sz="2800" dirty="0"/>
              <a:t>chosen properties will be identified by the DRA, and owners will be notified in advance for that review process by a yellow postcard.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6801" y="4205842"/>
            <a:ext cx="8166100" cy="1876805"/>
          </a:xfrm>
          <a:prstGeom prst="rect">
            <a:avLst/>
          </a:prstGeom>
        </p:spPr>
      </p:pic>
    </p:spTree>
    <p:extLst>
      <p:ext uri="{BB962C8B-B14F-4D97-AF65-F5344CB8AC3E}">
        <p14:creationId xmlns:p14="http://schemas.microsoft.com/office/powerpoint/2010/main" val="11171740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swvader02.wav"/>
                                        </p:tgtEl>
                                      </p:cMediaNode>
                                    </p:audio>
                                  </p:sub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subTnLst>
                                    <p:audio>
                                      <p:cMediaNode>
                                        <p:cTn display="0" masterRel="sameClick">
                                          <p:stCondLst>
                                            <p:cond evt="begin" delay="0">
                                              <p:tn val="22"/>
                                            </p:cond>
                                          </p:stCondLst>
                                          <p:endCondLst>
                                            <p:cond evt="onStopAudio" delay="0">
                                              <p:tgtEl>
                                                <p:sldTgt/>
                                              </p:tgtEl>
                                            </p:cond>
                                          </p:endCondLst>
                                        </p:cTn>
                                        <p:tgtEl>
                                          <p:sndTgt r:embed="rId2" name="swvader02.wav"/>
                                        </p:tgtEl>
                                      </p:cMediaNode>
                                    </p:audio>
                                  </p:subTnLst>
                                </p:cTn>
                              </p:par>
                              <p:par>
                                <p:cTn id="38" presetID="42" presetClass="entr" presetSubtype="0" fill="hold" nodeType="withEffect">
                                  <p:stCondLst>
                                    <p:cond delay="20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0"/>
                                        <p:tgtEl>
                                          <p:spTgt spid="4"/>
                                        </p:tgtEl>
                                      </p:cBhvr>
                                    </p:animEffect>
                                    <p:anim calcmode="lin" valueType="num">
                                      <p:cBhvr>
                                        <p:cTn id="41" dur="5000" fill="hold"/>
                                        <p:tgtEl>
                                          <p:spTgt spid="4"/>
                                        </p:tgtEl>
                                        <p:attrNameLst>
                                          <p:attrName>ppt_x</p:attrName>
                                        </p:attrNameLst>
                                      </p:cBhvr>
                                      <p:tavLst>
                                        <p:tav tm="0">
                                          <p:val>
                                            <p:strVal val="#ppt_x"/>
                                          </p:val>
                                        </p:tav>
                                        <p:tav tm="100000">
                                          <p:val>
                                            <p:strVal val="#ppt_x"/>
                                          </p:val>
                                        </p:tav>
                                      </p:tavLst>
                                    </p:anim>
                                    <p:anim calcmode="lin" valueType="num">
                                      <p:cBhvr>
                                        <p:cTn id="42"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299" y="0"/>
            <a:ext cx="6591301" cy="6560288"/>
          </a:xfrm>
        </p:spPr>
        <p:txBody>
          <a:bodyPr/>
          <a:lstStyle/>
          <a:p>
            <a:pPr marL="0" indent="0">
              <a:buNone/>
            </a:pPr>
            <a:r>
              <a:rPr lang="en-US" sz="3600" dirty="0"/>
              <a:t>If you have any questions during this process, please feel free to contact the Stratham Assessing Office at 772-7391 ext. </a:t>
            </a:r>
            <a:r>
              <a:rPr lang="en-US" sz="3600" dirty="0" smtClean="0"/>
              <a:t>184 </a:t>
            </a:r>
          </a:p>
          <a:p>
            <a:pPr marL="0" indent="0">
              <a:buNone/>
            </a:pPr>
            <a:r>
              <a:rPr lang="en-US" sz="3600" dirty="0" smtClean="0"/>
              <a:t>or </a:t>
            </a:r>
            <a:r>
              <a:rPr lang="en-US" sz="3600" dirty="0"/>
              <a:t>if you prefer </a:t>
            </a:r>
            <a:r>
              <a:rPr lang="en-US" sz="3600" dirty="0" smtClean="0"/>
              <a:t>email:</a:t>
            </a:r>
          </a:p>
          <a:p>
            <a:pPr>
              <a:buClr>
                <a:schemeClr val="tx1"/>
              </a:buClr>
            </a:pPr>
            <a:r>
              <a:rPr lang="en-US" sz="3600" u="sng" dirty="0"/>
              <a:t>alewy@strathamnh.gov</a:t>
            </a:r>
            <a:r>
              <a:rPr lang="en-US" sz="3600" dirty="0"/>
              <a:t> </a:t>
            </a:r>
            <a:endParaRPr lang="en-US" sz="3600" dirty="0" smtClean="0"/>
          </a:p>
          <a:p>
            <a:pPr>
              <a:buClr>
                <a:schemeClr val="tx1"/>
              </a:buClr>
            </a:pPr>
            <a:r>
              <a:rPr lang="en-US" sz="3600" u="sng" dirty="0" smtClean="0"/>
              <a:t>jjoseph@strathamnh.gov</a:t>
            </a:r>
          </a:p>
          <a:p>
            <a:pPr marL="0" indent="0">
              <a:buNone/>
            </a:pPr>
            <a:r>
              <a:rPr lang="en-US" dirty="0" smtClean="0"/>
              <a:t> </a:t>
            </a:r>
          </a:p>
          <a:p>
            <a:pPr algn="ct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8682" y="3712535"/>
            <a:ext cx="2635250" cy="261629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3488" y="-2645"/>
            <a:ext cx="4198512" cy="2799008"/>
          </a:xfrm>
          <a:prstGeom prst="rect">
            <a:avLst/>
          </a:prstGeom>
        </p:spPr>
      </p:pic>
    </p:spTree>
    <p:extLst>
      <p:ext uri="{BB962C8B-B14F-4D97-AF65-F5344CB8AC3E}">
        <p14:creationId xmlns:p14="http://schemas.microsoft.com/office/powerpoint/2010/main" val="9521228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26"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par>
                                <p:cTn id="25" presetID="53" presetClass="entr" presetSubtype="16" fill="hold" nodeType="with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
                                            <p:txEl>
                                              <p:pRg st="0" end="0"/>
                                            </p:txEl>
                                          </p:spTgt>
                                        </p:tgtEl>
                                      </p:cBhvr>
                                    </p:animEffect>
                                  </p:childTnLst>
                                </p:cTn>
                              </p:par>
                            </p:childTnLst>
                          </p:cTn>
                        </p:par>
                        <p:par>
                          <p:cTn id="30" fill="hold">
                            <p:stCondLst>
                              <p:cond delay="4000"/>
                            </p:stCondLst>
                            <p:childTnLst>
                              <p:par>
                                <p:cTn id="31" presetID="14" presetClass="entr" presetSubtype="10" fill="hold" nodeType="after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3" dur="500"/>
                                        <p:tgtEl>
                                          <p:spTgt spid="3">
                                            <p:txEl>
                                              <p:pRg st="1" end="1"/>
                                            </p:txEl>
                                          </p:spTgt>
                                        </p:tgtEl>
                                      </p:cBhvr>
                                    </p:animEffect>
                                  </p:childTnLst>
                                </p:cTn>
                              </p:par>
                            </p:childTnLst>
                          </p:cTn>
                        </p:par>
                        <p:par>
                          <p:cTn id="34" fill="hold">
                            <p:stCondLst>
                              <p:cond delay="4500"/>
                            </p:stCondLst>
                            <p:childTnLst>
                              <p:par>
                                <p:cTn id="35" presetID="14" presetClass="entr" presetSubtype="10" fill="hold"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7" dur="500"/>
                                        <p:tgtEl>
                                          <p:spTgt spid="3">
                                            <p:txEl>
                                              <p:pRg st="2" end="2"/>
                                            </p:txEl>
                                          </p:spTgt>
                                        </p:tgtEl>
                                      </p:cBhvr>
                                    </p:animEffect>
                                  </p:childTnLst>
                                </p:cTn>
                              </p:par>
                            </p:childTnLst>
                          </p:cTn>
                        </p:par>
                        <p:par>
                          <p:cTn id="38" fill="hold">
                            <p:stCondLst>
                              <p:cond delay="5000"/>
                            </p:stCondLst>
                            <p:childTnLst>
                              <p:par>
                                <p:cTn id="39" presetID="14" presetClass="entr" presetSubtype="1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1" dur="500"/>
                                        <p:tgtEl>
                                          <p:spTgt spid="3">
                                            <p:txEl>
                                              <p:pRg st="3" end="3"/>
                                            </p:txEl>
                                          </p:spTgt>
                                        </p:tgtEl>
                                      </p:cBhvr>
                                    </p:animEffect>
                                  </p:childTnLst>
                                </p:cTn>
                              </p:par>
                            </p:childTnLst>
                          </p:cTn>
                        </p:par>
                        <p:par>
                          <p:cTn id="42" fill="hold">
                            <p:stCondLst>
                              <p:cond delay="5500"/>
                            </p:stCondLst>
                            <p:childTnLst>
                              <p:par>
                                <p:cTn id="43" presetID="2" presetClass="entr" presetSubtype="2" fill="hold"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solidFill>
                  <a:schemeClr val="accent1">
                    <a:lumMod val="75000"/>
                  </a:schemeClr>
                </a:solidFill>
                <a:latin typeface="Lucida Calligraphy" panose="03010101010101010101" pitchFamily="66" charset="0"/>
              </a:rPr>
              <a:t>Thank </a:t>
            </a:r>
            <a:r>
              <a:rPr lang="en-US" sz="9600" b="1" smtClean="0">
                <a:solidFill>
                  <a:schemeClr val="accent1">
                    <a:lumMod val="75000"/>
                  </a:schemeClr>
                </a:solidFill>
                <a:latin typeface="Lucida Calligraphy" panose="03010101010101010101" pitchFamily="66" charset="0"/>
              </a:rPr>
              <a:t>You!</a:t>
            </a:r>
            <a:endParaRPr lang="en-US" sz="9600" b="1" dirty="0">
              <a:solidFill>
                <a:schemeClr val="accent1">
                  <a:lumMod val="75000"/>
                </a:schemeClr>
              </a:solidFill>
              <a:latin typeface="Lucida Calligraphy" panose="03010101010101010101"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0878" y="2667000"/>
            <a:ext cx="7105581" cy="3124200"/>
          </a:xfrm>
        </p:spPr>
      </p:pic>
    </p:spTree>
    <p:extLst>
      <p:ext uri="{BB962C8B-B14F-4D97-AF65-F5344CB8AC3E}">
        <p14:creationId xmlns:p14="http://schemas.microsoft.com/office/powerpoint/2010/main" val="2511830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 calcmode="lin" valueType="num">
                                      <p:cBhvr>
                                        <p:cTn id="9" dur="3000" fill="hold"/>
                                        <p:tgtEl>
                                          <p:spTgt spid="4"/>
                                        </p:tgtEl>
                                        <p:attrNameLst>
                                          <p:attrName>style.rotation</p:attrName>
                                        </p:attrNameLst>
                                      </p:cBhvr>
                                      <p:tavLst>
                                        <p:tav tm="0">
                                          <p:val>
                                            <p:fltVal val="90"/>
                                          </p:val>
                                        </p:tav>
                                        <p:tav tm="100000">
                                          <p:val>
                                            <p:fltVal val="0"/>
                                          </p:val>
                                        </p:tav>
                                      </p:tavLst>
                                    </p:anim>
                                    <p:animEffect transition="in" filter="fade">
                                      <p:cBhvr>
                                        <p:cTn id="10" dur="3000"/>
                                        <p:tgtEl>
                                          <p:spTgt spid="4"/>
                                        </p:tgtEl>
                                      </p:cBhvr>
                                    </p:animEffect>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11" presetID="32" presetClass="emph" presetSubtype="0" fill="hold" grpId="0" nodeType="withEffect">
                                  <p:stCondLst>
                                    <p:cond delay="0"/>
                                  </p:stCondLst>
                                  <p:iterate type="lt">
                                    <p:tmPct val="10000"/>
                                  </p:iterate>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effectLst>
                  <a:outerShdw blurRad="38100" dist="38100" dir="2700000" algn="tl">
                    <a:srgbClr val="000000">
                      <a:alpha val="43137"/>
                    </a:srgbClr>
                  </a:outerShdw>
                </a:effectLst>
              </a:rPr>
              <a:t>The following is a general outline and explanation of each phase of the project.  </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a:buClr>
                <a:schemeClr val="tx1"/>
              </a:buClr>
            </a:pPr>
            <a:r>
              <a:rPr lang="en-US" sz="4800" dirty="0"/>
              <a:t>The project will be conducted by Town Assessor, Andrea Lewy and temporary staff Christine </a:t>
            </a:r>
            <a:r>
              <a:rPr lang="en-US" sz="4800" dirty="0" err="1"/>
              <a:t>Murdough</a:t>
            </a:r>
            <a:r>
              <a:rPr lang="en-US" sz="4800" dirty="0"/>
              <a:t>, both Certified New Hampshire Assessors. </a:t>
            </a:r>
            <a:endParaRPr lang="en-US" sz="4800" dirty="0" smtClean="0"/>
          </a:p>
          <a:p>
            <a:endParaRPr lang="en-US" dirty="0" smtClean="0"/>
          </a:p>
        </p:txBody>
      </p:sp>
    </p:spTree>
    <p:extLst>
      <p:ext uri="{BB962C8B-B14F-4D97-AF65-F5344CB8AC3E}">
        <p14:creationId xmlns:p14="http://schemas.microsoft.com/office/powerpoint/2010/main" val="1071196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5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effectLst>
                  <a:outerShdw blurRad="38100" dist="38100" dir="2700000" algn="tl">
                    <a:srgbClr val="000000">
                      <a:alpha val="43137"/>
                    </a:srgbClr>
                  </a:outerShdw>
                </a:effectLst>
              </a:rPr>
              <a:t>There are four major phases to a Revaluation/ </a:t>
            </a:r>
            <a:r>
              <a:rPr lang="en-US" b="1" u="sng" dirty="0">
                <a:effectLst>
                  <a:outerShdw blurRad="38100" dist="38100" dir="2700000" algn="tl">
                    <a:srgbClr val="000000">
                      <a:alpha val="43137"/>
                    </a:srgbClr>
                  </a:outerShdw>
                </a:effectLst>
              </a:rPr>
              <a:t>S</a:t>
            </a:r>
            <a:r>
              <a:rPr lang="en-US" b="1" u="sng" dirty="0" smtClean="0">
                <a:effectLst>
                  <a:outerShdw blurRad="38100" dist="38100" dir="2700000" algn="tl">
                    <a:srgbClr val="000000">
                      <a:alpha val="43137"/>
                    </a:srgbClr>
                  </a:outerShdw>
                </a:effectLst>
              </a:rPr>
              <a:t>tatistical Update that are being utilized.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Clr>
                <a:schemeClr val="tx1"/>
              </a:buClr>
            </a:pPr>
            <a:r>
              <a:rPr lang="en-US" sz="3600" b="1" dirty="0" smtClean="0"/>
              <a:t>Market Analysis</a:t>
            </a:r>
          </a:p>
          <a:p>
            <a:pPr>
              <a:buClr>
                <a:schemeClr val="tx1"/>
              </a:buClr>
            </a:pPr>
            <a:r>
              <a:rPr lang="en-US" sz="3600" b="1" dirty="0" smtClean="0"/>
              <a:t>Valuation</a:t>
            </a:r>
          </a:p>
          <a:p>
            <a:pPr>
              <a:buClr>
                <a:schemeClr val="tx1"/>
              </a:buClr>
            </a:pPr>
            <a:r>
              <a:rPr lang="en-US" sz="3600" b="1" dirty="0" smtClean="0"/>
              <a:t>Field Review </a:t>
            </a:r>
          </a:p>
          <a:p>
            <a:pPr>
              <a:buClr>
                <a:schemeClr val="tx1"/>
              </a:buClr>
            </a:pPr>
            <a:r>
              <a:rPr lang="en-US" sz="3600" b="1" dirty="0" smtClean="0"/>
              <a:t>Informal Hearings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3666" y="2211387"/>
            <a:ext cx="3332165" cy="30464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17135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8" presetClass="emph" presetSubtype="0" fill="hold" nodeType="withEffect">
                                  <p:stCondLst>
                                    <p:cond delay="0"/>
                                  </p:stCondLst>
                                  <p:childTnLst>
                                    <p:animRot by="21600000">
                                      <p:cBhvr>
                                        <p:cTn id="3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PHASE 1:  MARKET ANALYSIS</a:t>
            </a:r>
            <a:r>
              <a:rPr lang="en-US" dirty="0"/>
              <a:t/>
            </a:r>
            <a:br>
              <a:rPr lang="en-US" dirty="0"/>
            </a:br>
            <a:endParaRPr lang="en-US" dirty="0"/>
          </a:p>
        </p:txBody>
      </p:sp>
      <p:sp>
        <p:nvSpPr>
          <p:cNvPr id="3" name="Content Placeholder 2"/>
          <p:cNvSpPr>
            <a:spLocks noGrp="1"/>
          </p:cNvSpPr>
          <p:nvPr>
            <p:ph idx="1"/>
          </p:nvPr>
        </p:nvSpPr>
        <p:spPr>
          <a:xfrm>
            <a:off x="1484310" y="2168156"/>
            <a:ext cx="10018713" cy="3796709"/>
          </a:xfrm>
        </p:spPr>
        <p:txBody>
          <a:bodyPr>
            <a:noAutofit/>
          </a:bodyPr>
          <a:lstStyle/>
          <a:p>
            <a:pPr>
              <a:buClr>
                <a:schemeClr val="tx1"/>
              </a:buClr>
            </a:pPr>
            <a:r>
              <a:rPr lang="en-US" sz="4400" dirty="0"/>
              <a:t>A variety of resources are used to analyze the real estate market.  </a:t>
            </a:r>
            <a:endParaRPr lang="en-US" sz="4400" dirty="0" smtClean="0"/>
          </a:p>
          <a:p>
            <a:pPr lvl="1">
              <a:buClr>
                <a:schemeClr val="tx1"/>
              </a:buClr>
            </a:pPr>
            <a:r>
              <a:rPr lang="en-US" sz="4400" dirty="0" smtClean="0"/>
              <a:t>Information gathered from </a:t>
            </a:r>
            <a:r>
              <a:rPr lang="en-US" sz="4400" dirty="0"/>
              <a:t>the Rockingham County Registry of Deeds, property managers, developers, and local real estate professionals</a:t>
            </a:r>
            <a:r>
              <a:rPr lang="en-US" sz="4400" dirty="0" smtClean="0"/>
              <a:t>.</a:t>
            </a:r>
            <a:endParaRPr lang="en-US" sz="4400" dirty="0"/>
          </a:p>
        </p:txBody>
      </p:sp>
    </p:spTree>
    <p:extLst>
      <p:ext uri="{BB962C8B-B14F-4D97-AF65-F5344CB8AC3E}">
        <p14:creationId xmlns:p14="http://schemas.microsoft.com/office/powerpoint/2010/main" val="4051186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par>
                          <p:cTn id="13" fill="hold">
                            <p:stCondLst>
                              <p:cond delay="25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85775"/>
            <a:ext cx="10018713" cy="1343026"/>
          </a:xfrm>
        </p:spPr>
        <p:txBody>
          <a:bodyPr>
            <a:normAutofit/>
          </a:bodyPr>
          <a:lstStyle/>
          <a:p>
            <a:r>
              <a:rPr lang="en-US" b="1" dirty="0"/>
              <a:t>PHASE 1:  MARKET ANALYSIS</a:t>
            </a:r>
            <a:r>
              <a:rPr lang="en-US" dirty="0"/>
              <a:t/>
            </a:r>
            <a:br>
              <a:rPr lang="en-US" dirty="0"/>
            </a:br>
            <a:endParaRPr lang="en-US" dirty="0"/>
          </a:p>
        </p:txBody>
      </p:sp>
      <p:sp>
        <p:nvSpPr>
          <p:cNvPr id="3" name="Content Placeholder 2"/>
          <p:cNvSpPr>
            <a:spLocks noGrp="1"/>
          </p:cNvSpPr>
          <p:nvPr>
            <p:ph idx="1"/>
          </p:nvPr>
        </p:nvSpPr>
        <p:spPr>
          <a:xfrm>
            <a:off x="1484310" y="1265275"/>
            <a:ext cx="10018713" cy="4525926"/>
          </a:xfrm>
        </p:spPr>
        <p:txBody>
          <a:bodyPr>
            <a:normAutofit fontScale="92500"/>
          </a:bodyPr>
          <a:lstStyle/>
          <a:p>
            <a:pPr lvl="1">
              <a:buClr>
                <a:schemeClr val="tx1"/>
              </a:buClr>
            </a:pPr>
            <a:r>
              <a:rPr lang="en-US" sz="4000" dirty="0" smtClean="0"/>
              <a:t>Appraisal personnel will be analyzing each </a:t>
            </a:r>
            <a:r>
              <a:rPr lang="en-US" sz="4000" dirty="0"/>
              <a:t>qualified sale </a:t>
            </a:r>
            <a:r>
              <a:rPr lang="en-US" sz="4000" dirty="0" smtClean="0"/>
              <a:t>that </a:t>
            </a:r>
            <a:r>
              <a:rPr lang="en-US" sz="4000" dirty="0"/>
              <a:t>took place since April 1, 2017 through March 31, </a:t>
            </a:r>
            <a:r>
              <a:rPr lang="en-US" sz="4000" dirty="0" smtClean="0"/>
              <a:t>2019, to determine which market factors influenced property values.</a:t>
            </a:r>
          </a:p>
          <a:p>
            <a:pPr lvl="1">
              <a:buClr>
                <a:schemeClr val="tx1"/>
              </a:buClr>
            </a:pPr>
            <a:r>
              <a:rPr lang="en-US" sz="4000" dirty="0" smtClean="0"/>
              <a:t>An inspection of </a:t>
            </a:r>
            <a:r>
              <a:rPr lang="en-US" sz="4000" dirty="0"/>
              <a:t>the exterior </a:t>
            </a:r>
            <a:r>
              <a:rPr lang="en-US" sz="4000" dirty="0" smtClean="0"/>
              <a:t>of the sale properties will be conducted and if possible an interior inspection as well.</a:t>
            </a:r>
          </a:p>
          <a:p>
            <a:endParaRPr lang="en-US" dirty="0"/>
          </a:p>
        </p:txBody>
      </p:sp>
    </p:spTree>
    <p:extLst>
      <p:ext uri="{BB962C8B-B14F-4D97-AF65-F5344CB8AC3E}">
        <p14:creationId xmlns:p14="http://schemas.microsoft.com/office/powerpoint/2010/main" val="1497691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1:  MARKET ANALYSIS</a:t>
            </a:r>
            <a:endParaRPr lang="en-US" dirty="0"/>
          </a:p>
        </p:txBody>
      </p:sp>
      <p:sp>
        <p:nvSpPr>
          <p:cNvPr id="3" name="Content Placeholder 2"/>
          <p:cNvSpPr>
            <a:spLocks noGrp="1"/>
          </p:cNvSpPr>
          <p:nvPr>
            <p:ph idx="1"/>
          </p:nvPr>
        </p:nvSpPr>
        <p:spPr>
          <a:xfrm>
            <a:off x="1484310" y="2000251"/>
            <a:ext cx="10018713" cy="3790950"/>
          </a:xfrm>
        </p:spPr>
        <p:txBody>
          <a:bodyPr>
            <a:normAutofit fontScale="92500"/>
          </a:bodyPr>
          <a:lstStyle/>
          <a:p>
            <a:pPr lvl="1">
              <a:buClr>
                <a:schemeClr val="tx1"/>
              </a:buClr>
            </a:pPr>
            <a:r>
              <a:rPr lang="en-US" sz="4000" dirty="0"/>
              <a:t>Personnel will have proper identification, which includes, </a:t>
            </a:r>
            <a:r>
              <a:rPr lang="en-US" sz="4000" dirty="0" smtClean="0"/>
              <a:t>a photo ID, </a:t>
            </a:r>
            <a:r>
              <a:rPr lang="en-US" sz="4000" dirty="0"/>
              <a:t>business cards, and </a:t>
            </a:r>
            <a:r>
              <a:rPr lang="en-US" sz="4000" dirty="0" smtClean="0"/>
              <a:t>Stratham’s Town </a:t>
            </a:r>
            <a:r>
              <a:rPr lang="en-US" sz="4000" dirty="0"/>
              <a:t>S</a:t>
            </a:r>
            <a:r>
              <a:rPr lang="en-US" sz="4000" dirty="0" smtClean="0"/>
              <a:t>eal </a:t>
            </a:r>
            <a:r>
              <a:rPr lang="en-US" sz="4000" dirty="0"/>
              <a:t>on the side of the car. </a:t>
            </a:r>
          </a:p>
          <a:p>
            <a:pPr lvl="1">
              <a:buClr>
                <a:schemeClr val="tx1"/>
              </a:buClr>
            </a:pPr>
            <a:r>
              <a:rPr lang="en-US" sz="4000" dirty="0" smtClean="0"/>
              <a:t>Information is also available </a:t>
            </a:r>
            <a:r>
              <a:rPr lang="en-US" sz="4000" dirty="0"/>
              <a:t>at the Stratham Assessor’s </a:t>
            </a:r>
            <a:r>
              <a:rPr lang="en-US" sz="4000" dirty="0" smtClean="0"/>
              <a:t>Office, Assessing  website and Stratham’s </a:t>
            </a:r>
            <a:r>
              <a:rPr lang="en-US" sz="4000" dirty="0"/>
              <a:t>Police Department.  </a:t>
            </a:r>
          </a:p>
          <a:p>
            <a:endParaRPr lang="en-US" dirty="0"/>
          </a:p>
        </p:txBody>
      </p:sp>
    </p:spTree>
    <p:extLst>
      <p:ext uri="{BB962C8B-B14F-4D97-AF65-F5344CB8AC3E}">
        <p14:creationId xmlns:p14="http://schemas.microsoft.com/office/powerpoint/2010/main" val="2857350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1:  MARKET ANALYSIS</a:t>
            </a:r>
            <a:endParaRPr lang="en-US" dirty="0"/>
          </a:p>
        </p:txBody>
      </p:sp>
      <p:sp>
        <p:nvSpPr>
          <p:cNvPr id="3" name="Content Placeholder 2"/>
          <p:cNvSpPr>
            <a:spLocks noGrp="1"/>
          </p:cNvSpPr>
          <p:nvPr>
            <p:ph idx="1"/>
          </p:nvPr>
        </p:nvSpPr>
        <p:spPr>
          <a:xfrm>
            <a:off x="1484310" y="2171701"/>
            <a:ext cx="10018713" cy="3733800"/>
          </a:xfrm>
        </p:spPr>
        <p:txBody>
          <a:bodyPr>
            <a:normAutofit/>
          </a:bodyPr>
          <a:lstStyle/>
          <a:p>
            <a:pPr>
              <a:buClr>
                <a:schemeClr val="tx1"/>
              </a:buClr>
            </a:pPr>
            <a:r>
              <a:rPr lang="en-US" sz="5600" dirty="0" smtClean="0"/>
              <a:t>Once </a:t>
            </a:r>
            <a:r>
              <a:rPr lang="en-US" sz="5600" dirty="0"/>
              <a:t>all the data is collected and reviewed for accuracy, the Assessor will determine land and building values.</a:t>
            </a:r>
          </a:p>
          <a:p>
            <a:endParaRPr lang="en-US" dirty="0"/>
          </a:p>
        </p:txBody>
      </p:sp>
    </p:spTree>
    <p:extLst>
      <p:ext uri="{BB962C8B-B14F-4D97-AF65-F5344CB8AC3E}">
        <p14:creationId xmlns:p14="http://schemas.microsoft.com/office/powerpoint/2010/main" val="2696226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45558"/>
            <a:ext cx="10018713" cy="1752599"/>
          </a:xfrm>
        </p:spPr>
        <p:txBody>
          <a:bodyPr/>
          <a:lstStyle/>
          <a:p>
            <a:pPr algn="ctr"/>
            <a:r>
              <a:rPr lang="en-US" b="1" dirty="0"/>
              <a:t>PHASE 2:  VALUATION</a:t>
            </a:r>
            <a:r>
              <a:rPr lang="en-US" dirty="0"/>
              <a:t/>
            </a:r>
            <a:br>
              <a:rPr lang="en-US" dirty="0"/>
            </a:br>
            <a:endParaRPr lang="en-US" dirty="0"/>
          </a:p>
        </p:txBody>
      </p:sp>
      <p:sp>
        <p:nvSpPr>
          <p:cNvPr id="3" name="Content Placeholder 2"/>
          <p:cNvSpPr>
            <a:spLocks noGrp="1"/>
          </p:cNvSpPr>
          <p:nvPr>
            <p:ph idx="1"/>
          </p:nvPr>
        </p:nvSpPr>
        <p:spPr>
          <a:xfrm>
            <a:off x="1484310" y="1552353"/>
            <a:ext cx="10018713" cy="4238847"/>
          </a:xfrm>
        </p:spPr>
        <p:txBody>
          <a:bodyPr>
            <a:normAutofit fontScale="92500" lnSpcReduction="10000"/>
          </a:bodyPr>
          <a:lstStyle/>
          <a:p>
            <a:pPr>
              <a:buClr>
                <a:schemeClr val="tx1"/>
              </a:buClr>
            </a:pPr>
            <a:r>
              <a:rPr lang="en-US" dirty="0"/>
              <a:t>Valuation is done using one of the three recognized </a:t>
            </a:r>
            <a:r>
              <a:rPr lang="en-US" dirty="0" smtClean="0"/>
              <a:t>methods</a:t>
            </a:r>
          </a:p>
          <a:p>
            <a:pPr lvl="1">
              <a:buClr>
                <a:schemeClr val="tx1"/>
              </a:buClr>
            </a:pPr>
            <a:r>
              <a:rPr lang="en-US" dirty="0" smtClean="0"/>
              <a:t>Cost Approach</a:t>
            </a:r>
          </a:p>
          <a:p>
            <a:pPr lvl="1">
              <a:buClr>
                <a:schemeClr val="tx1"/>
              </a:buClr>
            </a:pPr>
            <a:r>
              <a:rPr lang="en-US" dirty="0" smtClean="0"/>
              <a:t>Income Approach </a:t>
            </a:r>
          </a:p>
          <a:p>
            <a:pPr lvl="1">
              <a:buClr>
                <a:schemeClr val="tx1"/>
              </a:buClr>
            </a:pPr>
            <a:r>
              <a:rPr lang="en-US" dirty="0" smtClean="0"/>
              <a:t>Sales </a:t>
            </a:r>
            <a:r>
              <a:rPr lang="en-US" dirty="0"/>
              <a:t>Comparison </a:t>
            </a:r>
            <a:r>
              <a:rPr lang="en-US" dirty="0" smtClean="0"/>
              <a:t>Approach</a:t>
            </a:r>
          </a:p>
          <a:p>
            <a:pPr lvl="2">
              <a:buClr>
                <a:schemeClr val="tx1"/>
              </a:buClr>
            </a:pPr>
            <a:r>
              <a:rPr lang="en-US" sz="2400" dirty="0" smtClean="0"/>
              <a:t>The </a:t>
            </a:r>
            <a:r>
              <a:rPr lang="en-US" sz="2400" dirty="0"/>
              <a:t>Sales Comparison is the most widely used approach, and most easily explained to the taxpayer.  During this phase, individual characteristics of the building are analyzed using information gathered in Phase 1.  Each property is compared to other comparable properties with similar characteristics.  Then the market value of the improvements is added to the land value that was previously determined.  This value is the final </a:t>
            </a:r>
            <a:r>
              <a:rPr lang="en-US" sz="2400" b="1" u="sng" dirty="0"/>
              <a:t>estimate</a:t>
            </a:r>
            <a:r>
              <a:rPr lang="en-US" sz="2400" dirty="0"/>
              <a:t> for each </a:t>
            </a:r>
            <a:r>
              <a:rPr lang="en-US" sz="2400" dirty="0" smtClean="0"/>
              <a:t>property.</a:t>
            </a:r>
            <a:endParaRPr lang="en-US" sz="2400" dirty="0"/>
          </a:p>
          <a:p>
            <a:pPr lvl="2"/>
            <a:endParaRPr lang="en-US" dirty="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2556" y="1724247"/>
            <a:ext cx="3619500" cy="1016000"/>
          </a:xfrm>
          <a:prstGeom prst="rect">
            <a:avLst/>
          </a:prstGeom>
        </p:spPr>
      </p:pic>
    </p:spTree>
    <p:extLst>
      <p:ext uri="{BB962C8B-B14F-4D97-AF65-F5344CB8AC3E}">
        <p14:creationId xmlns:p14="http://schemas.microsoft.com/office/powerpoint/2010/main" val="1086575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par>
                          <p:cTn id="13" fill="hold">
                            <p:stCondLst>
                              <p:cond delay="1000"/>
                            </p:stCondLst>
                            <p:childTnLst>
                              <p:par>
                                <p:cTn id="14" presetID="16" presetClass="entr" presetSubtype="2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par>
                          <p:cTn id="21" fill="hold">
                            <p:stCondLst>
                              <p:cond delay="2000"/>
                            </p:stCondLst>
                            <p:childTnLst>
                              <p:par>
                                <p:cTn id="22" presetID="16" presetClass="entr" presetSubtype="21"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par>
                          <p:cTn id="25" fill="hold">
                            <p:stCondLst>
                              <p:cond delay="2500"/>
                            </p:stCondLst>
                            <p:childTnLst>
                              <p:par>
                                <p:cTn id="26" presetID="16" presetClass="entr" presetSubtype="21"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2" presetClass="entr" presetSubtype="2"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2000" fill="hold"/>
                                        <p:tgtEl>
                                          <p:spTgt spid="4"/>
                                        </p:tgtEl>
                                        <p:attrNameLst>
                                          <p:attrName>ppt_x</p:attrName>
                                        </p:attrNameLst>
                                      </p:cBhvr>
                                      <p:tavLst>
                                        <p:tav tm="0">
                                          <p:val>
                                            <p:strVal val="1+#ppt_w/2"/>
                                          </p:val>
                                        </p:tav>
                                        <p:tav tm="100000">
                                          <p:val>
                                            <p:strVal val="#ppt_x"/>
                                          </p:val>
                                        </p:tav>
                                      </p:tavLst>
                                    </p:anim>
                                    <p:anim calcmode="lin" valueType="num">
                                      <p:cBhvr additive="base">
                                        <p:cTn id="32"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PHASE 3:  FIELD REVIEW</a:t>
            </a:r>
            <a:r>
              <a:rPr lang="en-US" dirty="0"/>
              <a:t/>
            </a:r>
            <a:br>
              <a:rPr lang="en-US" dirty="0"/>
            </a:br>
            <a:endParaRPr lang="en-US" dirty="0"/>
          </a:p>
        </p:txBody>
      </p:sp>
      <p:sp>
        <p:nvSpPr>
          <p:cNvPr id="3" name="Content Placeholder 2"/>
          <p:cNvSpPr>
            <a:spLocks noGrp="1"/>
          </p:cNvSpPr>
          <p:nvPr>
            <p:ph idx="1"/>
          </p:nvPr>
        </p:nvSpPr>
        <p:spPr>
          <a:xfrm>
            <a:off x="1382710" y="876298"/>
            <a:ext cx="10018713" cy="3124201"/>
          </a:xfrm>
        </p:spPr>
        <p:txBody>
          <a:bodyPr/>
          <a:lstStyle/>
          <a:p>
            <a:pPr>
              <a:buClr>
                <a:schemeClr val="tx1"/>
              </a:buClr>
            </a:pPr>
            <a:r>
              <a:rPr lang="en-US" dirty="0"/>
              <a:t>Field Review is the method of checking and re-checking both the values that have been determined and the data for accuracy.  During this review phase, properties are viewed in the field by </a:t>
            </a:r>
            <a:r>
              <a:rPr lang="en-US" dirty="0" smtClean="0"/>
              <a:t>the Assessors </a:t>
            </a:r>
            <a:r>
              <a:rPr lang="en-US" dirty="0"/>
              <a:t>who double-check for uniformity and accuracy of information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0" y="3549650"/>
            <a:ext cx="3492500" cy="3160713"/>
          </a:xfrm>
          <a:prstGeom prst="rect">
            <a:avLst/>
          </a:prstGeom>
        </p:spPr>
      </p:pic>
    </p:spTree>
    <p:extLst>
      <p:ext uri="{BB962C8B-B14F-4D97-AF65-F5344CB8AC3E}">
        <p14:creationId xmlns:p14="http://schemas.microsoft.com/office/powerpoint/2010/main" val="2767832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500"/>
                            </p:stCondLst>
                            <p:childTnLst>
                              <p:par>
                                <p:cTn id="27" presetID="26"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80">
                                          <p:stCondLst>
                                            <p:cond delay="0"/>
                                          </p:stCondLst>
                                        </p:cTn>
                                        <p:tgtEl>
                                          <p:spTgt spid="4"/>
                                        </p:tgtEl>
                                      </p:cBhvr>
                                    </p:animEffect>
                                    <p:anim calcmode="lin" valueType="num">
                                      <p:cBhvr>
                                        <p:cTn id="3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gtEl>
                                      </p:cBhvr>
                                      <p:to x="100000" y="60000"/>
                                    </p:animScale>
                                    <p:animScale>
                                      <p:cBhvr>
                                        <p:cTn id="36" dur="166" decel="50000">
                                          <p:stCondLst>
                                            <p:cond delay="676"/>
                                          </p:stCondLst>
                                        </p:cTn>
                                        <p:tgtEl>
                                          <p:spTgt spid="4"/>
                                        </p:tgtEl>
                                      </p:cBhvr>
                                      <p:to x="100000" y="100000"/>
                                    </p:animScale>
                                    <p:animScale>
                                      <p:cBhvr>
                                        <p:cTn id="37" dur="26">
                                          <p:stCondLst>
                                            <p:cond delay="1312"/>
                                          </p:stCondLst>
                                        </p:cTn>
                                        <p:tgtEl>
                                          <p:spTgt spid="4"/>
                                        </p:tgtEl>
                                      </p:cBhvr>
                                      <p:to x="100000" y="80000"/>
                                    </p:animScale>
                                    <p:animScale>
                                      <p:cBhvr>
                                        <p:cTn id="38" dur="166" decel="50000">
                                          <p:stCondLst>
                                            <p:cond delay="1338"/>
                                          </p:stCondLst>
                                        </p:cTn>
                                        <p:tgtEl>
                                          <p:spTgt spid="4"/>
                                        </p:tgtEl>
                                      </p:cBhvr>
                                      <p:to x="100000" y="100000"/>
                                    </p:animScale>
                                    <p:animScale>
                                      <p:cBhvr>
                                        <p:cTn id="39" dur="26">
                                          <p:stCondLst>
                                            <p:cond delay="1642"/>
                                          </p:stCondLst>
                                        </p:cTn>
                                        <p:tgtEl>
                                          <p:spTgt spid="4"/>
                                        </p:tgtEl>
                                      </p:cBhvr>
                                      <p:to x="100000" y="90000"/>
                                    </p:animScale>
                                    <p:animScale>
                                      <p:cBhvr>
                                        <p:cTn id="40" dur="166" decel="50000">
                                          <p:stCondLst>
                                            <p:cond delay="1668"/>
                                          </p:stCondLst>
                                        </p:cTn>
                                        <p:tgtEl>
                                          <p:spTgt spid="4"/>
                                        </p:tgtEl>
                                      </p:cBhvr>
                                      <p:to x="100000" y="100000"/>
                                    </p:animScale>
                                    <p:animScale>
                                      <p:cBhvr>
                                        <p:cTn id="41" dur="26">
                                          <p:stCondLst>
                                            <p:cond delay="1808"/>
                                          </p:stCondLst>
                                        </p:cTn>
                                        <p:tgtEl>
                                          <p:spTgt spid="4"/>
                                        </p:tgtEl>
                                      </p:cBhvr>
                                      <p:to x="100000" y="95000"/>
                                    </p:animScale>
                                    <p:animScale>
                                      <p:cBhvr>
                                        <p:cTn id="42"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321</TotalTime>
  <Words>577</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Corbel</vt:lpstr>
      <vt:lpstr>Lucida Calligraphy</vt:lpstr>
      <vt:lpstr>Parallax</vt:lpstr>
      <vt:lpstr>2019 Revaluation/Statistical Update </vt:lpstr>
      <vt:lpstr>The following is a general outline and explanation of each phase of the project.   </vt:lpstr>
      <vt:lpstr>There are four major phases to a Revaluation/ Statistical Update that are being utilized.   </vt:lpstr>
      <vt:lpstr>PHASE 1:  MARKET ANALYSIS </vt:lpstr>
      <vt:lpstr>PHASE 1:  MARKET ANALYSIS </vt:lpstr>
      <vt:lpstr>PHASE 1:  MARKET ANALYSIS</vt:lpstr>
      <vt:lpstr>PHASE 1:  MARKET ANALYSIS</vt:lpstr>
      <vt:lpstr>PHASE 2:  VALUATION </vt:lpstr>
      <vt:lpstr>PHASE 3:  FIELD REVIEW </vt:lpstr>
      <vt:lpstr>PHASE 4:  INFORMAL HEARINGS </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Revaluation/Statistical Update</dc:title>
  <dc:creator>Jim Joseph</dc:creator>
  <cp:lastModifiedBy>Jim Joseph</cp:lastModifiedBy>
  <cp:revision>39</cp:revision>
  <cp:lastPrinted>2019-02-19T20:04:23Z</cp:lastPrinted>
  <dcterms:created xsi:type="dcterms:W3CDTF">2019-02-15T14:23:46Z</dcterms:created>
  <dcterms:modified xsi:type="dcterms:W3CDTF">2019-02-20T19:06:17Z</dcterms:modified>
</cp:coreProperties>
</file>