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62" r:id="rId5"/>
    <p:sldId id="263" r:id="rId6"/>
    <p:sldId id="265" r:id="rId7"/>
    <p:sldId id="258" r:id="rId8"/>
    <p:sldId id="266" r:id="rId9"/>
    <p:sldId id="269" r:id="rId10"/>
    <p:sldId id="261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7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BC17E-44C7-D1E1-6C98-34733F1C3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B095C-E97A-31E1-79C7-E66A91FE7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352F8-B571-24FF-A9CC-0E642659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EAB24-7BE5-4D4E-15E2-3639478D4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9E640-ADD3-5309-52B6-4ED50F56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8DB5-1539-18EF-1B05-975099C8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DAB62-8F90-47F9-98CF-D163ED55B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20224-1535-02DE-8CF1-1200EAEB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569FF-3A4E-3A0A-5203-AA38C77E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11F32-FE17-4BCA-C40A-6A3E570A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5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B39322-2889-E9DB-F75D-F42AAB78A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620B2F-7396-10E4-2951-D73913809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7EE8D-45BC-BC71-FB03-A98EAC33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0B52B-0C02-D134-3DDE-5073597C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C3E4-ED35-75CF-3AAA-F60C420F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8556-D610-AF76-DB5C-19CAB60B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18A8E-4482-1938-92CC-70530E9A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0E3E1-1DED-F1D6-BE3B-E2B5794F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04022-1B2A-5A06-26B4-59F5FC12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1D2C-459D-152C-8BB2-C8DD555F4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6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98F5-7315-96DE-07E7-42BA3E3D2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DB87B-C7EE-098F-023C-85B64FAF6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95A28-5815-437A-B033-BE6E415D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A8E78-D20A-18D3-E27D-F3C79559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914C9-F339-AF30-B2D4-54F80744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0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2550F-87EC-57A2-2347-CA18B3A6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1B448-263B-D71F-91A1-BF93858E4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2FA21-E0E3-D94C-D368-E3BC364AB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ED2C3-7E6B-419B-EB0C-4809654E9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6C944-995B-97BD-BF0D-9845C868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469B5-4F89-4BC2-39E3-C4A59A88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6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B9B9-FD13-E964-630F-B35FFD50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482DB-5F6A-BCD8-D9A9-6D757EF7B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AF090-CBD9-14FF-E75A-BD4BC267C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5A5E87-41B8-0949-B439-A67BB1CCA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9B597-C3F6-A605-F338-995EAF323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01553-4B40-1B89-EE8B-359B5779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CEC231-9266-272E-6527-142B3AD9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C6D58-149D-C356-3ECE-EFB1610E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9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928D2-1910-13FE-B193-8A92B612A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B45250-AE8B-5ED6-BCA0-9EAC4C28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D65E0-6424-9F08-1E0E-CA619A9A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81479-C477-6A84-77DA-870DFB38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0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AE5FD-5CB3-B8E4-F151-4B672FAE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7844CA-BE62-AFCC-EABE-2E6F340D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CFB8F-650B-D221-1732-DD2FABC1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FEB25963-38FE-62E2-B25A-63F53C5631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15" y="136525"/>
            <a:ext cx="941785" cy="93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5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ACE3-0B10-E835-5FFB-86D95206F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B2DDE-2A70-A79C-A456-25B8D461B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628E6-CA3D-446E-9100-8A0F564F2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9331F-0C8A-1BEF-DCF6-96C83BD9D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6DF92-C8B6-38D0-51B3-3AD0563CC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35547-A619-8301-0D33-F32DAE64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0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731F-E523-6926-757B-1C4F3354D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F0D60-D50F-F5AF-B205-956002491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31F1F-6441-0A47-E6F2-45F8B7792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7C545-6539-8BCE-AB19-388566A2C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295BE-ECD3-FAB2-C3F4-825B02D0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88D8D-DF84-9306-1F0B-9309ED23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78ABEF-25F1-FF27-C2E8-FF594B84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032" y="350986"/>
            <a:ext cx="100057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FAC71-E879-C5CF-E323-BA122B0F1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9ABD5-2507-475C-EB00-320BB687C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FAE73-251A-4438-9DF8-7B995C9D8B7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703F1-A765-6D49-32DF-F45593A8C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A27F1-C016-7688-D3FC-D096B58F2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FA7C-8E8C-43D4-8A55-E32A6E3E1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2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B2DAE7-6501-346C-B9D0-25F079E1B9D1}"/>
              </a:ext>
            </a:extLst>
          </p:cNvPr>
          <p:cNvSpPr txBox="1"/>
          <p:nvPr/>
        </p:nvSpPr>
        <p:spPr>
          <a:xfrm>
            <a:off x="0" y="2561977"/>
            <a:ext cx="12191999" cy="259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Stratham Community Power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Hearing</a:t>
            </a:r>
            <a:endParaRPr lang="en-US" sz="4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June 22, 2023</a:t>
            </a:r>
            <a:endParaRPr lang="en-US" sz="4000" b="1" dirty="0"/>
          </a:p>
        </p:txBody>
      </p:sp>
      <p:pic>
        <p:nvPicPr>
          <p:cNvPr id="4" name="Picture 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0D01BE51-8101-A87B-F84C-AE7199D7C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215" y="195263"/>
            <a:ext cx="1883569" cy="18642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40CA8AB-8722-126E-1552-815113BD28D3}"/>
              </a:ext>
            </a:extLst>
          </p:cNvPr>
          <p:cNvSpPr/>
          <p:nvPr/>
        </p:nvSpPr>
        <p:spPr>
          <a:xfrm>
            <a:off x="0" y="0"/>
            <a:ext cx="1437588" cy="1183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1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8DD176-C86C-2D49-64E5-27082C410944}"/>
              </a:ext>
            </a:extLst>
          </p:cNvPr>
          <p:cNvSpPr txBox="1"/>
          <p:nvPr/>
        </p:nvSpPr>
        <p:spPr>
          <a:xfrm>
            <a:off x="5226549" y="387665"/>
            <a:ext cx="17743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/>
              <a:t>Next Steps</a:t>
            </a:r>
          </a:p>
          <a:p>
            <a:endParaRPr lang="en-US" sz="2000" b="1" dirty="0"/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5F722456-3EB1-4A4C-EFA2-82E0B4F0C7C8}"/>
              </a:ext>
            </a:extLst>
          </p:cNvPr>
          <p:cNvSpPr txBox="1"/>
          <p:nvPr/>
        </p:nvSpPr>
        <p:spPr>
          <a:xfrm>
            <a:off x="2933534" y="1301669"/>
            <a:ext cx="6445203" cy="4420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2400" b="1" dirty="0"/>
              <a:t>A Community Power Plan must be approved by the Select Board and by a Town Meeting vote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GET INFORMED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GIVE INPUT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VOTE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PARTICIPATE</a:t>
            </a:r>
          </a:p>
        </p:txBody>
      </p:sp>
    </p:spTree>
    <p:extLst>
      <p:ext uri="{BB962C8B-B14F-4D97-AF65-F5344CB8AC3E}">
        <p14:creationId xmlns:p14="http://schemas.microsoft.com/office/powerpoint/2010/main" val="74812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6A7BB5-7A1B-EC02-70E2-D800CE1EF0AF}"/>
              </a:ext>
            </a:extLst>
          </p:cNvPr>
          <p:cNvSpPr txBox="1"/>
          <p:nvPr/>
        </p:nvSpPr>
        <p:spPr>
          <a:xfrm>
            <a:off x="-259237" y="578604"/>
            <a:ext cx="121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Agenda</a:t>
            </a:r>
            <a:endParaRPr lang="en-US" sz="2000" b="1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0E77DE-F3BF-F511-B4D9-5AC1FC2E4253}"/>
              </a:ext>
            </a:extLst>
          </p:cNvPr>
          <p:cNvSpPr txBox="1"/>
          <p:nvPr/>
        </p:nvSpPr>
        <p:spPr>
          <a:xfrm>
            <a:off x="971106" y="1516148"/>
            <a:ext cx="10480159" cy="322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sz="2400" b="1" dirty="0"/>
              <a:t>Introduction for Stratham Community Power 		Charlie Case</a:t>
            </a:r>
          </a:p>
          <a:p>
            <a:pPr>
              <a:lnSpc>
                <a:spcPct val="300000"/>
              </a:lnSpc>
            </a:pPr>
            <a:r>
              <a:rPr lang="en-US" sz="2400" b="1" dirty="0"/>
              <a:t>Community Power Coalition of New Hampshire		Henry Herndon</a:t>
            </a:r>
          </a:p>
          <a:p>
            <a:pPr>
              <a:lnSpc>
                <a:spcPct val="300000"/>
              </a:lnSpc>
            </a:pPr>
            <a:r>
              <a:rPr lang="en-US" sz="2400" b="1" dirty="0"/>
              <a:t>Questions and Answers					Paul </a:t>
            </a:r>
            <a:r>
              <a:rPr lang="en-US" sz="2400" b="1" dirty="0" err="1"/>
              <a:t>Deschaine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789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07A5C6-D2C6-4FD7-01AE-F30C6995B4B7}"/>
              </a:ext>
            </a:extLst>
          </p:cNvPr>
          <p:cNvSpPr txBox="1"/>
          <p:nvPr/>
        </p:nvSpPr>
        <p:spPr>
          <a:xfrm>
            <a:off x="1672855" y="1650905"/>
            <a:ext cx="8846289" cy="3682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evelop an Electric Aggregation Plan in accordance with RSA 53-E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plan shall be prepared for the Select Board’s consideration to advance to a Town Meeting. 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introduce what Community Power is and our efforts to develop a plan.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C6FB95-317E-313B-7052-90F8D30F9A9D}"/>
              </a:ext>
            </a:extLst>
          </p:cNvPr>
          <p:cNvSpPr txBox="1"/>
          <p:nvPr/>
        </p:nvSpPr>
        <p:spPr>
          <a:xfrm>
            <a:off x="-164969" y="534379"/>
            <a:ext cx="121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Mission Statement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390199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0AE4E0-450B-012F-994C-3D02E11676FD}"/>
              </a:ext>
            </a:extLst>
          </p:cNvPr>
          <p:cNvSpPr txBox="1"/>
          <p:nvPr/>
        </p:nvSpPr>
        <p:spPr>
          <a:xfrm>
            <a:off x="1255080" y="1483882"/>
            <a:ext cx="4551832" cy="3461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Power enables cities and towns to: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 rates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control of energy choices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Choice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 Energy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3BE27B-277E-8E13-C9AE-E447DE2B563B}"/>
              </a:ext>
            </a:extLst>
          </p:cNvPr>
          <p:cNvSpPr txBox="1"/>
          <p:nvPr/>
        </p:nvSpPr>
        <p:spPr>
          <a:xfrm>
            <a:off x="-58726" y="352761"/>
            <a:ext cx="121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Why Communities are Starting Community Power</a:t>
            </a:r>
            <a:endParaRPr lang="en-US" sz="2000" b="1" u="sng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D1CE856-D225-A4F0-0F7A-54A018A33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812" y="1240314"/>
            <a:ext cx="5147526" cy="426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F7561A-C1BB-84F8-0A44-C2E80DA3758A}"/>
              </a:ext>
            </a:extLst>
          </p:cNvPr>
          <p:cNvSpPr txBox="1"/>
          <p:nvPr/>
        </p:nvSpPr>
        <p:spPr>
          <a:xfrm>
            <a:off x="1116812" y="5769490"/>
            <a:ext cx="9788422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33 counties, cities &amp; towns representing 22% of New Hampshire’s population have started Community Power Programs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88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0F184E-4BF3-DDF4-9766-C35DF9EE3B50}"/>
              </a:ext>
            </a:extLst>
          </p:cNvPr>
          <p:cNvSpPr txBox="1"/>
          <p:nvPr/>
        </p:nvSpPr>
        <p:spPr>
          <a:xfrm>
            <a:off x="506380" y="988055"/>
            <a:ext cx="5964025" cy="5882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additional cost to Stratham taxpayers.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Customers using 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Unitil’s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default supply will automatically be included, but can opt-out.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receive power from an alternate provider, you will not be included unless you opt-in.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Unitil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would continue to deliver electricity, maintain the lines and equipment and handle billing. 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3F28F0-9642-E024-5566-BEC9CC9C6D5F}"/>
              </a:ext>
            </a:extLst>
          </p:cNvPr>
          <p:cNvSpPr txBox="1"/>
          <p:nvPr/>
        </p:nvSpPr>
        <p:spPr>
          <a:xfrm>
            <a:off x="3787683" y="408202"/>
            <a:ext cx="474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How Community Power Works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B907041-91C5-D593-9AF2-7DA29A181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916" y="2452189"/>
            <a:ext cx="5350397" cy="295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10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58261C-EC50-5CC2-A381-6B4193AE9FB3}"/>
              </a:ext>
            </a:extLst>
          </p:cNvPr>
          <p:cNvSpPr txBox="1"/>
          <p:nvPr/>
        </p:nvSpPr>
        <p:spPr>
          <a:xfrm>
            <a:off x="1227869" y="1698173"/>
            <a:ext cx="5064523" cy="3461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Stratham </a:t>
            </a:r>
            <a:r>
              <a:rPr lang="en-US" sz="2400" b="1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already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participating in electricity aggregation through the Rockingham Planning Commission for Town Buildings. 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Stratham installed solar power on the police station in 2019.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C6AB8A-01D6-4FCB-385A-F8C814B445E9}"/>
              </a:ext>
            </a:extLst>
          </p:cNvPr>
          <p:cNvSpPr txBox="1"/>
          <p:nvPr/>
        </p:nvSpPr>
        <p:spPr>
          <a:xfrm>
            <a:off x="1365228" y="370714"/>
            <a:ext cx="9753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Stratham’s Success With Electricity Aggregation and Solar Power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5FC6C67-6B1A-71AC-11FB-B85AB754E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41" y="2154037"/>
            <a:ext cx="4264578" cy="283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395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654093-6EFB-D91B-0D8A-13283C95B778}"/>
              </a:ext>
            </a:extLst>
          </p:cNvPr>
          <p:cNvSpPr txBox="1"/>
          <p:nvPr/>
        </p:nvSpPr>
        <p:spPr>
          <a:xfrm>
            <a:off x="1868206" y="4774326"/>
            <a:ext cx="8455588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dirty="0"/>
              <a:t>CPCNH Offers Advantages to Stratham Over Other Options With Non-Profit Member Control &amp; Long-Term Innovative Solutions 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ADA63B7-FE0F-4ACE-F8CA-C1F07EEFB080}"/>
              </a:ext>
            </a:extLst>
          </p:cNvPr>
          <p:cNvSpPr txBox="1"/>
          <p:nvPr/>
        </p:nvSpPr>
        <p:spPr>
          <a:xfrm>
            <a:off x="51847" y="1699282"/>
            <a:ext cx="123632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                                      	</a:t>
            </a:r>
            <a:r>
              <a:rPr lang="en-US" dirty="0"/>
              <a:t> </a:t>
            </a:r>
            <a:r>
              <a:rPr lang="en-US" u="sng" dirty="0"/>
              <a:t>Type of Company</a:t>
            </a:r>
            <a:r>
              <a:rPr lang="en-US" dirty="0"/>
              <a:t>	  </a:t>
            </a:r>
            <a:r>
              <a:rPr lang="en-US" u="sng" dirty="0"/>
              <a:t>Control</a:t>
            </a:r>
            <a:r>
              <a:rPr lang="en-US" dirty="0"/>
              <a:t>        </a:t>
            </a:r>
            <a:r>
              <a:rPr lang="en-US" u="sng" dirty="0"/>
              <a:t>Help set up Community Power</a:t>
            </a:r>
            <a:r>
              <a:rPr lang="en-US" dirty="0"/>
              <a:t>	</a:t>
            </a:r>
            <a:r>
              <a:rPr lang="en-US" u="sng" dirty="0"/>
              <a:t>Renewable Power</a:t>
            </a:r>
            <a:r>
              <a:rPr lang="en-US" dirty="0"/>
              <a:t>    </a:t>
            </a:r>
            <a:r>
              <a:rPr lang="en-US" u="sng" dirty="0"/>
              <a:t>Innovative Solutions</a:t>
            </a:r>
          </a:p>
          <a:p>
            <a:endParaRPr lang="en-US" dirty="0"/>
          </a:p>
          <a:p>
            <a:r>
              <a:rPr lang="en-US" dirty="0"/>
              <a:t>Third Party Brokers	         For Profit  	 Company	       No		          	          Yes		              No</a:t>
            </a:r>
          </a:p>
          <a:p>
            <a:endParaRPr lang="en-US" dirty="0"/>
          </a:p>
          <a:p>
            <a:r>
              <a:rPr lang="en-US" dirty="0"/>
              <a:t>Good Energy/Std Power  For Profit	 Company                        Yes		          	          Yes		              No</a:t>
            </a:r>
          </a:p>
          <a:p>
            <a:endParaRPr lang="en-US" dirty="0"/>
          </a:p>
          <a:p>
            <a:r>
              <a:rPr lang="en-US" dirty="0"/>
              <a:t>Freedom Energy	          For Profit 	 Company	   Advisory 		          Yes		              No</a:t>
            </a:r>
          </a:p>
          <a:p>
            <a:endParaRPr lang="en-US" dirty="0"/>
          </a:p>
          <a:p>
            <a:r>
              <a:rPr lang="en-US" dirty="0"/>
              <a:t>CPCNH		          Non-Profit	 Members                        Yes		          	          Yes		             Yes</a:t>
            </a:r>
          </a:p>
          <a:p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44FE0-33E2-D63A-2F84-CA8E60F1134C}"/>
              </a:ext>
            </a:extLst>
          </p:cNvPr>
          <p:cNvSpPr txBox="1"/>
          <p:nvPr/>
        </p:nvSpPr>
        <p:spPr>
          <a:xfrm>
            <a:off x="1490900" y="353817"/>
            <a:ext cx="9617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Stratham Has Reviewed a Variety of Community Power Options</a:t>
            </a:r>
          </a:p>
        </p:txBody>
      </p:sp>
    </p:spTree>
    <p:extLst>
      <p:ext uri="{BB962C8B-B14F-4D97-AF65-F5344CB8AC3E}">
        <p14:creationId xmlns:p14="http://schemas.microsoft.com/office/powerpoint/2010/main" val="197833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E2C3F9-C672-4257-2864-7EFDEE5ACBBF}"/>
              </a:ext>
            </a:extLst>
          </p:cNvPr>
          <p:cNvSpPr txBox="1"/>
          <p:nvPr/>
        </p:nvSpPr>
        <p:spPr>
          <a:xfrm>
            <a:off x="1386002" y="1188464"/>
            <a:ext cx="9354008" cy="4055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Power programs (at least 14 municipalities have started their programs) contract with an energy.  </a:t>
            </a: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Stratham has joined CPCNH as a member and joins 33 NH counties, cities &amp; towns.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Community Power would allow the Town through an “aggregator” to control the purchase of electricity.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28E18C-E2EB-9D71-5837-6B581B796BA7}"/>
              </a:ext>
            </a:extLst>
          </p:cNvPr>
          <p:cNvSpPr txBox="1"/>
          <p:nvPr/>
        </p:nvSpPr>
        <p:spPr>
          <a:xfrm>
            <a:off x="3207613" y="303348"/>
            <a:ext cx="5776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Community Power in New Hampshire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8E588B5-87A5-EDA5-FE17-E8D1C0A9F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84" y="4843756"/>
            <a:ext cx="5636737" cy="178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35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D9AF51-BD22-D94A-3BD8-4A4227FD6636}"/>
              </a:ext>
            </a:extLst>
          </p:cNvPr>
          <p:cNvSpPr txBox="1"/>
          <p:nvPr/>
        </p:nvSpPr>
        <p:spPr>
          <a:xfrm>
            <a:off x="1448380" y="499726"/>
            <a:ext cx="9631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Need Community Feedback on Priorities for Stratham Community Power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DB23F9-880E-230F-2916-40CDE7F992D1}"/>
              </a:ext>
            </a:extLst>
          </p:cNvPr>
          <p:cNvSpPr txBox="1"/>
          <p:nvPr/>
        </p:nvSpPr>
        <p:spPr>
          <a:xfrm>
            <a:off x="2107600" y="1279961"/>
            <a:ext cx="624382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Lower Rates</a:t>
            </a:r>
          </a:p>
          <a:p>
            <a:endParaRPr lang="en-US" b="1" dirty="0"/>
          </a:p>
          <a:p>
            <a:r>
              <a:rPr lang="en-US" b="1" dirty="0"/>
              <a:t>Expanded Choices for Renewable Energy and Other Innovations</a:t>
            </a:r>
          </a:p>
          <a:p>
            <a:endParaRPr lang="en-US" b="1" dirty="0"/>
          </a:p>
          <a:p>
            <a:r>
              <a:rPr lang="en-US" b="1" dirty="0"/>
              <a:t>Fiscal Stability and Financial Reserves</a:t>
            </a:r>
          </a:p>
          <a:p>
            <a:endParaRPr lang="en-US" b="1" dirty="0"/>
          </a:p>
          <a:p>
            <a:r>
              <a:rPr lang="en-US" b="1" dirty="0"/>
              <a:t>Consumer Protections</a:t>
            </a:r>
          </a:p>
          <a:p>
            <a:endParaRPr lang="en-US" b="1" dirty="0"/>
          </a:p>
          <a:p>
            <a:r>
              <a:rPr lang="en-US" b="1" dirty="0"/>
              <a:t>Public Advocacy</a:t>
            </a:r>
          </a:p>
          <a:p>
            <a:endParaRPr lang="en-US" b="1" dirty="0"/>
          </a:p>
          <a:p>
            <a:r>
              <a:rPr lang="en-US" b="1" dirty="0"/>
              <a:t>Cleaner Local Power</a:t>
            </a:r>
          </a:p>
          <a:p>
            <a:endParaRPr lang="en-US" b="1" dirty="0"/>
          </a:p>
          <a:p>
            <a:r>
              <a:rPr lang="en-US" b="1" dirty="0"/>
              <a:t>Community Resilience</a:t>
            </a:r>
          </a:p>
          <a:p>
            <a:endParaRPr lang="en-US" b="1" dirty="0"/>
          </a:p>
          <a:p>
            <a:r>
              <a:rPr lang="en-US" b="1" dirty="0"/>
              <a:t>Regional Collaboration</a:t>
            </a:r>
          </a:p>
          <a:p>
            <a:endParaRPr lang="en-US" b="1" dirty="0"/>
          </a:p>
          <a:p>
            <a:r>
              <a:rPr lang="en-US" b="1" dirty="0"/>
              <a:t>Risk and Liability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1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467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</dc:creator>
  <cp:lastModifiedBy>Charles</cp:lastModifiedBy>
  <cp:revision>39</cp:revision>
  <cp:lastPrinted>2023-06-19T17:02:58Z</cp:lastPrinted>
  <dcterms:created xsi:type="dcterms:W3CDTF">2023-05-08T08:30:01Z</dcterms:created>
  <dcterms:modified xsi:type="dcterms:W3CDTF">2023-06-19T17:05:02Z</dcterms:modified>
</cp:coreProperties>
</file>