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69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Anderson" userId="fa8ec76c5987668b" providerId="LiveId" clId="{2A353E43-3572-48FA-A921-D9DE170DC4BC}"/>
    <pc:docChg chg="custSel modSld">
      <pc:chgData name="Joe Anderson" userId="fa8ec76c5987668b" providerId="LiveId" clId="{2A353E43-3572-48FA-A921-D9DE170DC4BC}" dt="2023-09-14T13:09:26.357" v="325" actId="20577"/>
      <pc:docMkLst>
        <pc:docMk/>
      </pc:docMkLst>
      <pc:sldChg chg="modSp mod">
        <pc:chgData name="Joe Anderson" userId="fa8ec76c5987668b" providerId="LiveId" clId="{2A353E43-3572-48FA-A921-D9DE170DC4BC}" dt="2023-09-06T19:03:33.909" v="249" actId="20577"/>
        <pc:sldMkLst>
          <pc:docMk/>
          <pc:sldMk cId="0" sldId="263"/>
        </pc:sldMkLst>
        <pc:spChg chg="mod">
          <ac:chgData name="Joe Anderson" userId="fa8ec76c5987668b" providerId="LiveId" clId="{2A353E43-3572-48FA-A921-D9DE170DC4BC}" dt="2023-09-06T19:03:33.909" v="249" actId="20577"/>
          <ac:spMkLst>
            <pc:docMk/>
            <pc:sldMk cId="0" sldId="263"/>
            <ac:spMk id="145" creationId="{00000000-0000-0000-0000-000000000000}"/>
          </ac:spMkLst>
        </pc:spChg>
      </pc:sldChg>
      <pc:sldChg chg="delSp modSp mod">
        <pc:chgData name="Joe Anderson" userId="fa8ec76c5987668b" providerId="LiveId" clId="{2A353E43-3572-48FA-A921-D9DE170DC4BC}" dt="2023-09-14T13:09:26.357" v="325" actId="20577"/>
        <pc:sldMkLst>
          <pc:docMk/>
          <pc:sldMk cId="0" sldId="264"/>
        </pc:sldMkLst>
        <pc:spChg chg="del">
          <ac:chgData name="Joe Anderson" userId="fa8ec76c5987668b" providerId="LiveId" clId="{2A353E43-3572-48FA-A921-D9DE170DC4BC}" dt="2023-09-06T19:00:48.773" v="107" actId="478"/>
          <ac:spMkLst>
            <pc:docMk/>
            <pc:sldMk cId="0" sldId="264"/>
            <ac:spMk id="3" creationId="{7AC32034-7649-78A1-D45F-2F1D8091EA1E}"/>
          </ac:spMkLst>
        </pc:spChg>
        <pc:spChg chg="mod">
          <ac:chgData name="Joe Anderson" userId="fa8ec76c5987668b" providerId="LiveId" clId="{2A353E43-3572-48FA-A921-D9DE170DC4BC}" dt="2023-09-14T13:09:26.357" v="325" actId="20577"/>
          <ac:spMkLst>
            <pc:docMk/>
            <pc:sldMk cId="0" sldId="264"/>
            <ac:spMk id="4" creationId="{52645D31-69C8-7AF1-44DE-9A14AFDC9279}"/>
          </ac:spMkLst>
        </pc:spChg>
        <pc:spChg chg="mod">
          <ac:chgData name="Joe Anderson" userId="fa8ec76c5987668b" providerId="LiveId" clId="{2A353E43-3572-48FA-A921-D9DE170DC4BC}" dt="2023-09-06T19:02:51.503" v="248" actId="1035"/>
          <ac:spMkLst>
            <pc:docMk/>
            <pc:sldMk cId="0" sldId="264"/>
            <ac:spMk id="5" creationId="{0486A8AA-1454-E2F2-976C-2FFC4F35BFDF}"/>
          </ac:spMkLst>
        </pc:spChg>
        <pc:spChg chg="mod">
          <ac:chgData name="Joe Anderson" userId="fa8ec76c5987668b" providerId="LiveId" clId="{2A353E43-3572-48FA-A921-D9DE170DC4BC}" dt="2023-09-14T11:39:56.727" v="323" actId="1076"/>
          <ac:spMkLst>
            <pc:docMk/>
            <pc:sldMk cId="0" sldId="264"/>
            <ac:spMk id="6" creationId="{C87433C5-80F3-1FA1-2D91-AFF325968D2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D4BFB-FBB0-45E6-95AC-1744DE989E61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7FF1-B7D6-4C94-B453-05B67841C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5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2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42" name="Google Shape;142;p2:notes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25" tIns="48300" rIns="96625" bIns="483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24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c1791e128b_0_5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Google Shape;162;g1c1791e128b_0_55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6415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C1F2C1-1602-4C50-F4A2-9D7F78FCA1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C36B6B-B53F-18CA-48E6-12A5A4836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0E528B-0C9C-1526-3E53-CC854B8E5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47B7EC-7473-615C-702A-6B9C66456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155DED-D1D7-BA6E-91F6-458F30013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E96F5B-6A17-3848-6E76-571C9B00A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44E05EB-9844-3F5E-04E1-F6399FDDF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BFEA8-046C-073C-DDA2-A196E04A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F71854-7F0F-B36A-9F99-1E1264748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28AE535-1069-3ED5-A0A2-01B555CE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8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DD10C46-74E3-1E8A-3EA1-66F613E1B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113937-9EE6-2CEA-86E4-ECF7F5D6D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08F4B7-8968-C663-EE9C-B4CB64204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C5694E-CF95-CA0A-CF9D-9C6B75234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5420F6-EBCB-0CF2-2EF7-7FA399CB4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5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3F3696-5057-8C87-EF63-8E010E266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798CD0-0A25-10C5-590B-577778EF0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638B57-D265-5CC0-26BA-F649C14A9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10DB17-0899-5A7D-BDE9-AA2704CF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5DFDF8-9002-EF1C-2782-CA3616769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6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1200D8-5232-7311-9C57-4EC5E92E3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A779C4-4101-D19C-E40B-1A342D170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161EF6-7729-C62C-64EB-75FFDEB3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5F9F9A-220E-A043-8337-2F026192F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6FE152-FA00-6F6C-07BC-A8CBC1741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83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C1F8B-ACC7-D850-08AF-72D25347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18364D-D408-0872-9004-C82B369B1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B2F390-8122-067D-F544-DB72683E2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2593B8D-A2A3-D843-6474-FD0F9D4DE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BB94EE7-492F-44DF-9E36-471248E3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2D972F-1D90-E2DE-30C8-A49FA867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004C86-68D1-C63C-68A0-6E9EA732E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28083AF-D957-EF84-D63B-AE1786B44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2EB4CA7-C8EB-DC87-46F3-3578D46702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2E20D6C-2CDE-25D8-677B-600BABD89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F936FB7-A4B3-9D26-B2C6-5F69E9687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8D1A423-54FB-56FE-1B2D-8AC50BC7A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614F93-905C-AB01-A779-FBB2B26E1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F7DE4C7-64E9-3F01-50F3-BB295629B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5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3A9AAE-FA30-9FED-029D-FE3473D1F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5103FFF-CFEC-8750-5004-63569E06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FFFA04-0955-04A3-ACB5-6E642F82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8834627-685B-2D73-9E65-B16D3BD1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1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C79ABAA-76D9-283C-F242-9A5E8B23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000BBD5-B78F-CCA2-2D0B-29E81514A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2FB2ADF-7974-6C68-B5AE-7A89C32F5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7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F5EB1D-377A-8A0B-75EA-2F8A33D42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760DCD-5F7B-05E8-5B17-52808459A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8E50DBC-AE42-207F-432E-D8C0C1690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885AB20-7B0A-FAC7-134A-B72433DE9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6781AD-6ABB-E75F-7C11-3A27CE77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067251-3230-242E-5D69-8AB1CD56A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BD885B-DD6E-502C-F6B9-970D291E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3148CEA-8B90-65E5-700B-B1B13C3BA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35DA40-7D2E-DCAB-6F55-7FC8C4CD0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A1769B-F1C2-9260-F598-45133CB5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0932B9-0FB6-A3D9-5A51-B318743C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7F8837-0E79-5547-D1B0-DF04E7B0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58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E2C1432-F376-614F-664F-2594C4A6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20E8C0-D81F-B75F-F26E-838C179111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6A70A9-92B1-11A1-7827-FE19E389C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59BC9-877E-4F67-B554-8E49FF5E969F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CB6E5A-FAAB-150B-33B2-60D309E4B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21921E-8859-CF0C-EEBE-A8922AF37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D0891-CC94-4125-9B5E-0A000AD7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0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"/>
          <p:cNvSpPr/>
          <p:nvPr/>
        </p:nvSpPr>
        <p:spPr>
          <a:xfrm>
            <a:off x="476131" y="151513"/>
            <a:ext cx="11617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ym typeface="Arial"/>
              </a:rPr>
              <a:t>What is Stratham Community Power?</a:t>
            </a:r>
            <a:endParaRPr sz="4000" b="1" dirty="0"/>
          </a:p>
        </p:txBody>
      </p:sp>
      <p:sp>
        <p:nvSpPr>
          <p:cNvPr id="145" name="Google Shape;145;p2"/>
          <p:cNvSpPr/>
          <p:nvPr/>
        </p:nvSpPr>
        <p:spPr>
          <a:xfrm>
            <a:off x="423893" y="1090754"/>
            <a:ext cx="11336139" cy="5352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marR="0" lvl="0" indent="-2857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 pitchFamily="34" charset="0"/>
              <a:buChar char="•"/>
            </a:pPr>
            <a:r>
              <a:rPr lang="en-US" b="1" i="0" u="none" strike="noStrike" cap="none" dirty="0">
                <a:solidFill>
                  <a:srgbClr val="4E4B48"/>
                </a:solidFill>
                <a:ea typeface="Montserrat"/>
                <a:cs typeface="Montserrat"/>
                <a:sym typeface="Montserrat"/>
              </a:rPr>
              <a:t>Stratham Community Power becomes </a:t>
            </a:r>
            <a:r>
              <a:rPr lang="en-US" b="1" i="0" u="sng" strike="noStrike" cap="none" dirty="0">
                <a:solidFill>
                  <a:srgbClr val="4E4B48"/>
                </a:solidFill>
                <a:ea typeface="Montserrat"/>
                <a:cs typeface="Montserrat"/>
                <a:sym typeface="Montserrat"/>
              </a:rPr>
              <a:t>default electricity provider</a:t>
            </a:r>
            <a:endParaRPr lang="en-US" b="1" i="0" u="none" strike="noStrike" cap="none" dirty="0">
              <a:solidFill>
                <a:srgbClr val="4E4B48"/>
              </a:solidFill>
              <a:ea typeface="Montserrat"/>
              <a:cs typeface="Montserrat"/>
              <a:sym typeface="Montserrat"/>
            </a:endParaRPr>
          </a:p>
          <a:p>
            <a:pPr marL="742950" lvl="1" indent="-285750">
              <a:lnSpc>
                <a:spcPct val="150000"/>
              </a:lnSpc>
              <a:buClr>
                <a:srgbClr val="000000"/>
              </a:buClr>
              <a:buSzPts val="22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4E4B48"/>
                </a:solidFill>
                <a:ea typeface="Arial"/>
                <a:cs typeface="Arial"/>
                <a:sym typeface="Montserrat"/>
              </a:rPr>
              <a:t>Pooled purchasing power for energy supply =&gt; Economics of Scale</a:t>
            </a:r>
          </a:p>
          <a:p>
            <a:pPr marL="742950" lvl="1" indent="-285750">
              <a:lnSpc>
                <a:spcPct val="150000"/>
              </a:lnSpc>
              <a:buClr>
                <a:srgbClr val="000000"/>
              </a:buClr>
              <a:buSzPts val="2200"/>
              <a:buFont typeface="Courier New" panose="02070309020205020404" pitchFamily="49" charset="0"/>
              <a:buChar char="o"/>
            </a:pPr>
            <a:r>
              <a:rPr lang="en-US" i="0" u="none" strike="noStrike" cap="none" dirty="0" err="1">
                <a:solidFill>
                  <a:srgbClr val="4E4B48"/>
                </a:solidFill>
                <a:ea typeface="Arial"/>
                <a:cs typeface="Arial"/>
                <a:sym typeface="Montserrat"/>
              </a:rPr>
              <a:t>Unitil</a:t>
            </a:r>
            <a:r>
              <a:rPr lang="en-US" i="0" u="none" strike="noStrike" cap="none" dirty="0">
                <a:solidFill>
                  <a:srgbClr val="4E4B48"/>
                </a:solidFill>
                <a:ea typeface="Arial"/>
                <a:cs typeface="Arial"/>
                <a:sym typeface="Montserrat"/>
              </a:rPr>
              <a:t> still delivers the power =&gt; Grid Reliability</a:t>
            </a:r>
          </a:p>
          <a:p>
            <a:pPr marL="742950" lvl="1" indent="-285750">
              <a:lnSpc>
                <a:spcPct val="150000"/>
              </a:lnSpc>
              <a:buClr>
                <a:srgbClr val="000000"/>
              </a:buClr>
              <a:buSzPts val="22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4E4B48"/>
                </a:solidFill>
                <a:ea typeface="Arial"/>
                <a:cs typeface="Arial"/>
                <a:sym typeface="Montserrat"/>
              </a:rPr>
              <a:t>Communities benefit =&gt; Lower rates &amp; Product Choices</a:t>
            </a:r>
          </a:p>
          <a:p>
            <a:pPr marL="742950" lvl="1" indent="-285750">
              <a:lnSpc>
                <a:spcPct val="150000"/>
              </a:lnSpc>
              <a:buClr>
                <a:srgbClr val="000000"/>
              </a:buClr>
              <a:buSzPts val="2200"/>
              <a:buFont typeface="Courier New" panose="02070309020205020404" pitchFamily="49" charset="0"/>
              <a:buChar char="o"/>
            </a:pPr>
            <a:endParaRPr lang="en-US" sz="1100" i="0" u="none" strike="noStrike" cap="none" dirty="0">
              <a:solidFill>
                <a:srgbClr val="4E4B48"/>
              </a:solidFill>
              <a:ea typeface="Arial"/>
              <a:cs typeface="Arial"/>
              <a:sym typeface="Montserrat"/>
            </a:endParaRPr>
          </a:p>
          <a:p>
            <a:pPr marL="285750" marR="0" lvl="0" indent="-28575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4E4B48"/>
                </a:solidFill>
                <a:ea typeface="Arial"/>
                <a:cs typeface="Arial"/>
                <a:sym typeface="Montserrat"/>
              </a:rPr>
              <a:t>How Community Power Works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22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4E4B48"/>
                </a:solidFill>
                <a:cs typeface="Arial"/>
              </a:rPr>
              <a:t>Customers using </a:t>
            </a:r>
            <a:r>
              <a:rPr lang="en-US" dirty="0" err="1">
                <a:solidFill>
                  <a:srgbClr val="4E4B48"/>
                </a:solidFill>
                <a:cs typeface="Arial"/>
              </a:rPr>
              <a:t>Unitil’s</a:t>
            </a:r>
            <a:r>
              <a:rPr lang="en-US" dirty="0">
                <a:solidFill>
                  <a:srgbClr val="4E4B48"/>
                </a:solidFill>
                <a:cs typeface="Arial"/>
              </a:rPr>
              <a:t> default supply will </a:t>
            </a:r>
            <a:br>
              <a:rPr lang="en-US" dirty="0">
                <a:solidFill>
                  <a:srgbClr val="4E4B48"/>
                </a:solidFill>
                <a:cs typeface="Arial"/>
              </a:rPr>
            </a:br>
            <a:r>
              <a:rPr lang="en-US" dirty="0">
                <a:solidFill>
                  <a:srgbClr val="4E4B48"/>
                </a:solidFill>
                <a:cs typeface="Arial"/>
              </a:rPr>
              <a:t>automatically be included, but can opt-out.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22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4E4B48"/>
                </a:solidFill>
                <a:cs typeface="Arial"/>
              </a:rPr>
              <a:t>If you receive power from an alternate provider, </a:t>
            </a:r>
            <a:br>
              <a:rPr lang="en-US" dirty="0">
                <a:solidFill>
                  <a:srgbClr val="4E4B48"/>
                </a:solidFill>
                <a:cs typeface="Arial"/>
              </a:rPr>
            </a:br>
            <a:r>
              <a:rPr lang="en-US" dirty="0">
                <a:solidFill>
                  <a:srgbClr val="4E4B48"/>
                </a:solidFill>
                <a:cs typeface="Arial"/>
              </a:rPr>
              <a:t>you will not be included unless you opt-in.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2200"/>
              <a:buFont typeface="Courier New" panose="02070309020205020404" pitchFamily="49" charset="0"/>
              <a:buChar char="o"/>
            </a:pPr>
            <a:r>
              <a:rPr lang="en-US" dirty="0" err="1">
                <a:solidFill>
                  <a:srgbClr val="4E4B48"/>
                </a:solidFill>
                <a:cs typeface="Arial"/>
              </a:rPr>
              <a:t>Unitil</a:t>
            </a:r>
            <a:r>
              <a:rPr lang="en-US" dirty="0">
                <a:solidFill>
                  <a:srgbClr val="4E4B48"/>
                </a:solidFill>
                <a:cs typeface="Arial"/>
              </a:rPr>
              <a:t> would continue to deliver electricity, </a:t>
            </a:r>
            <a:br>
              <a:rPr lang="en-US" dirty="0">
                <a:solidFill>
                  <a:srgbClr val="4E4B48"/>
                </a:solidFill>
                <a:cs typeface="Arial"/>
              </a:rPr>
            </a:br>
            <a:r>
              <a:rPr lang="en-US" dirty="0">
                <a:solidFill>
                  <a:srgbClr val="4E4B48"/>
                </a:solidFill>
                <a:cs typeface="Arial"/>
              </a:rPr>
              <a:t>maintain the lines and equipment and handle billing. </a:t>
            </a: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22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4E4B48"/>
                </a:solidFill>
                <a:cs typeface="Arial"/>
              </a:rPr>
              <a:t>No additional cost to Stratham taxpayers.</a:t>
            </a:r>
          </a:p>
        </p:txBody>
      </p:sp>
      <p:pic>
        <p:nvPicPr>
          <p:cNvPr id="146" name="Google Shape;146;p2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53985" y="1425524"/>
            <a:ext cx="539049" cy="591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" descr="preencoded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16378" y="1824415"/>
            <a:ext cx="402262" cy="651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" descr="preencoded.pn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74592" y="2315107"/>
            <a:ext cx="402262" cy="651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D41CAD4-5732-3672-F076-1A7C40197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490" y="3404773"/>
            <a:ext cx="5350397" cy="295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9277995-113E-A6D1-0A3B-D310013CFE13}"/>
              </a:ext>
            </a:extLst>
          </p:cNvPr>
          <p:cNvSpPr/>
          <p:nvPr/>
        </p:nvSpPr>
        <p:spPr>
          <a:xfrm>
            <a:off x="2246638" y="5321965"/>
            <a:ext cx="7666427" cy="128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Google Shape;164;g1c1791e128b_0_559"/>
          <p:cNvSpPr txBox="1"/>
          <p:nvPr/>
        </p:nvSpPr>
        <p:spPr>
          <a:xfrm>
            <a:off x="199836" y="237795"/>
            <a:ext cx="11846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/>
            </a:lvl1pPr>
          </a:lstStyle>
          <a:p>
            <a:r>
              <a:rPr lang="en-US" dirty="0">
                <a:sym typeface="Arial"/>
              </a:rPr>
              <a:t>We Will All Benefit From Community Power</a:t>
            </a:r>
            <a:endParaRPr dirty="0"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645D31-69C8-7AF1-44DE-9A14AFDC9279}"/>
              </a:ext>
            </a:extLst>
          </p:cNvPr>
          <p:cNvSpPr txBox="1"/>
          <p:nvPr/>
        </p:nvSpPr>
        <p:spPr>
          <a:xfrm>
            <a:off x="266888" y="1279485"/>
            <a:ext cx="1173381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/>
              <a:t>What’s the Magic?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Stratham Community Power is less expensive than </a:t>
            </a:r>
            <a:r>
              <a:rPr lang="en-US" sz="2000" b="1" dirty="0" err="1"/>
              <a:t>Unitil</a:t>
            </a:r>
            <a:endParaRPr lang="en-US" sz="2000" b="1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Buying Efficiency - </a:t>
            </a:r>
            <a:r>
              <a:rPr lang="en-US" sz="1800" dirty="0"/>
              <a:t>Community Power develops their rates utilizing a portfolio of contracts. Utilities must buy based on state regulations.</a:t>
            </a:r>
            <a:endParaRPr lang="en-US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Buying Power - </a:t>
            </a:r>
            <a:r>
              <a:rPr lang="en-US" sz="1800" dirty="0"/>
              <a:t>Community Power represents 27% of NH population.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Projected Average Annual Savings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1800" dirty="0"/>
              <a:t>The average Stratham electricity usage in the </a:t>
            </a:r>
            <a:r>
              <a:rPr lang="en-US" sz="1800" u="sng" dirty="0"/>
              <a:t>4 months </a:t>
            </a:r>
            <a:r>
              <a:rPr lang="en-US" sz="1800" dirty="0"/>
              <a:t>ending July 31, 2023 was 788 kWh. If Community Power had been in place each household would have saved </a:t>
            </a:r>
            <a:r>
              <a:rPr lang="en-US" sz="1800" u="sng" dirty="0"/>
              <a:t>$315</a:t>
            </a:r>
            <a:r>
              <a:rPr lang="en-US" sz="1800" dirty="0"/>
              <a:t> compared with the </a:t>
            </a:r>
            <a:r>
              <a:rPr lang="en-US" sz="1800" dirty="0" err="1"/>
              <a:t>Unitil</a:t>
            </a:r>
            <a:r>
              <a:rPr lang="en-US" sz="1800" dirty="0"/>
              <a:t> default rate over four months.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486A8AA-1454-E2F2-976C-2FFC4F35BFDF}"/>
              </a:ext>
            </a:extLst>
          </p:cNvPr>
          <p:cNvSpPr txBox="1"/>
          <p:nvPr/>
        </p:nvSpPr>
        <p:spPr>
          <a:xfrm>
            <a:off x="0" y="3929917"/>
            <a:ext cx="12190474" cy="1141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i="1" u="none" strike="noStrike" cap="none" dirty="0">
                <a:solidFill>
                  <a:srgbClr val="2471AA"/>
                </a:solidFill>
                <a:latin typeface="Montserrat"/>
                <a:ea typeface="Montserrat"/>
                <a:cs typeface="Montserrat"/>
                <a:sym typeface="Montserrat"/>
              </a:rPr>
              <a:t>Stratham Community Power will only launch if it is able to initially offer residential default rates that are lower than those offered by </a:t>
            </a:r>
            <a:r>
              <a:rPr lang="en-US" sz="2400" b="1" i="1" u="none" strike="noStrike" cap="none" dirty="0" err="1">
                <a:solidFill>
                  <a:srgbClr val="2471AA"/>
                </a:solidFill>
                <a:latin typeface="Montserrat"/>
                <a:ea typeface="Montserrat"/>
                <a:cs typeface="Montserrat"/>
                <a:sym typeface="Montserrat"/>
              </a:rPr>
              <a:t>Unitil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87433C5-80F3-1FA1-2D91-AFF325968D2D}"/>
              </a:ext>
            </a:extLst>
          </p:cNvPr>
          <p:cNvSpPr txBox="1"/>
          <p:nvPr/>
        </p:nvSpPr>
        <p:spPr>
          <a:xfrm>
            <a:off x="-27897" y="5258488"/>
            <a:ext cx="12190475" cy="123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FF0000"/>
                </a:solidFill>
              </a:rPr>
              <a:t>Special Town Meeting Vote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Thursday, October 26 @ 7 PM, Stratham Memorial School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2730</TotalTime>
  <Words>188</Words>
  <Application>Microsoft Office PowerPoint</Application>
  <PresentationFormat>Widescreen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Montserrat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Anderson</dc:creator>
  <cp:lastModifiedBy>Karen Richard</cp:lastModifiedBy>
  <cp:revision>4</cp:revision>
  <cp:lastPrinted>2023-09-14T11:40:43Z</cp:lastPrinted>
  <dcterms:created xsi:type="dcterms:W3CDTF">2023-08-18T18:32:07Z</dcterms:created>
  <dcterms:modified xsi:type="dcterms:W3CDTF">2023-09-21T12:39:01Z</dcterms:modified>
</cp:coreProperties>
</file>