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7315200" cy="9601200"/>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SemiBold" panose="000007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F7R7xp6GblR+IuP5ePZ9ng3Bq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25" tIns="48300" rIns="96625" bIns="4830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25" tIns="48300" rIns="96625" bIns="4830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25" tIns="48300" rIns="96625" bIns="4830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1791e128b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g1c1791e128b_0_5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c1791e128b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g1c1791e128b_0_4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 name="Google Shape;24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c1791e128b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g1c1791e128b_0_5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txBox="1">
            <a:spLocks noGrp="1"/>
          </p:cNvSpPr>
          <p:nvPr>
            <p:ph type="body" idx="1"/>
          </p:nvPr>
        </p:nvSpPr>
        <p:spPr>
          <a:xfrm>
            <a:off x="731520" y="6080760"/>
            <a:ext cx="5852160" cy="576072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284" name="Google Shape;284;p9:notes"/>
          <p:cNvSpPr>
            <a:spLocks noGrp="1" noRot="1" noChangeAspect="1"/>
          </p:cNvSpPr>
          <p:nvPr>
            <p:ph type="sldImg" idx="2"/>
          </p:nvPr>
        </p:nvSpPr>
        <p:spPr>
          <a:xfrm>
            <a:off x="-609600" y="960438"/>
            <a:ext cx="8534400" cy="4800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a:spLocks noGrp="1" noRot="1" noChangeAspect="1"/>
          </p:cNvSpPr>
          <p:nvPr>
            <p:ph type="sldImg" idx="2"/>
          </p:nvPr>
        </p:nvSpPr>
        <p:spPr>
          <a:xfrm>
            <a:off x="2338388" y="530225"/>
            <a:ext cx="4716462" cy="2654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10:notes"/>
          <p:cNvSpPr txBox="1">
            <a:spLocks noGrp="1"/>
          </p:cNvSpPr>
          <p:nvPr>
            <p:ph type="body" idx="1"/>
          </p:nvPr>
        </p:nvSpPr>
        <p:spPr>
          <a:xfrm>
            <a:off x="1252432" y="3361611"/>
            <a:ext cx="6888375" cy="3184684"/>
          </a:xfrm>
          <a:prstGeom prst="rect">
            <a:avLst/>
          </a:prstGeom>
          <a:noFill/>
          <a:ln>
            <a:noFill/>
          </a:ln>
        </p:spPr>
        <p:txBody>
          <a:bodyPr spcFirstLastPara="1" wrap="square" lIns="94075" tIns="47025" rIns="94075" bIns="47025" anchor="t" anchorCtr="0">
            <a:noAutofit/>
          </a:bodyPr>
          <a:lstStyle/>
          <a:p>
            <a:pPr marL="176456" lvl="0" indent="-98031" algn="l" rtl="0">
              <a:lnSpc>
                <a:spcPct val="100000"/>
              </a:lnSpc>
              <a:spcBef>
                <a:spcPts val="0"/>
              </a:spcBef>
              <a:spcAft>
                <a:spcPts val="0"/>
              </a:spcAft>
              <a:buSzPts val="12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2338388" y="530225"/>
            <a:ext cx="4716462" cy="2654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1:notes"/>
          <p:cNvSpPr txBox="1">
            <a:spLocks noGrp="1"/>
          </p:cNvSpPr>
          <p:nvPr>
            <p:ph type="body" idx="1"/>
          </p:nvPr>
        </p:nvSpPr>
        <p:spPr>
          <a:xfrm>
            <a:off x="1252432" y="3361611"/>
            <a:ext cx="6888375" cy="3184684"/>
          </a:xfrm>
          <a:prstGeom prst="rect">
            <a:avLst/>
          </a:prstGeom>
          <a:noFill/>
          <a:ln>
            <a:noFill/>
          </a:ln>
        </p:spPr>
        <p:txBody>
          <a:bodyPr spcFirstLastPara="1" wrap="square" lIns="94075" tIns="47025" rIns="94075" bIns="47025" anchor="t" anchorCtr="0">
            <a:noAutofit/>
          </a:bodyPr>
          <a:lstStyle/>
          <a:p>
            <a:pPr marL="176456" lvl="0" indent="-98031" algn="l" rtl="0">
              <a:lnSpc>
                <a:spcPct val="100000"/>
              </a:lnSpc>
              <a:spcBef>
                <a:spcPts val="0"/>
              </a:spcBef>
              <a:spcAft>
                <a:spcPts val="0"/>
              </a:spcAft>
              <a:buSzPts val="12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c3ee203b0c_0_20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c3ee203b0c_0_20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1791e128b_0_325: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1c1791e128b_0_3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2:notes"/>
          <p:cNvSpPr txBox="1">
            <a:spLocks noGrp="1"/>
          </p:cNvSpPr>
          <p:nvPr>
            <p:ph type="body" idx="1"/>
          </p:nvPr>
        </p:nvSpPr>
        <p:spPr>
          <a:xfrm>
            <a:off x="731520" y="6080760"/>
            <a:ext cx="5852160" cy="576072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371" name="Google Shape;371;p12:notes"/>
          <p:cNvSpPr>
            <a:spLocks noGrp="1" noRot="1" noChangeAspect="1"/>
          </p:cNvSpPr>
          <p:nvPr>
            <p:ph type="sldImg" idx="2"/>
          </p:nvPr>
        </p:nvSpPr>
        <p:spPr>
          <a:xfrm>
            <a:off x="-609600" y="960438"/>
            <a:ext cx="8534400" cy="4800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bed7f7a868_0_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1bed7f7a868_0_30: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483306" lvl="0" indent="-241653" algn="l" rtl="0">
              <a:lnSpc>
                <a:spcPct val="100000"/>
              </a:lnSpc>
              <a:spcBef>
                <a:spcPts val="0"/>
              </a:spcBef>
              <a:spcAft>
                <a:spcPts val="0"/>
              </a:spcAft>
              <a:buSzPts val="1400"/>
              <a:buNone/>
            </a:pPr>
            <a:endParaRPr/>
          </a:p>
        </p:txBody>
      </p:sp>
      <p:sp>
        <p:nvSpPr>
          <p:cNvPr id="397" name="Google Shape;397;g1bed7f7a868_0_30: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22</a:t>
            </a:fld>
            <a:endParaRPr sz="13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bed7f7a86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g1bed7f7a868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SzPts val="12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42" name="Google Shape;142;p2: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c1791e128b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g1c1791e128b_0_5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1791e128b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g1c1791e128b_0_4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notes"/>
          <p:cNvSpPr>
            <a:spLocks noGrp="1" noRot="1" noChangeAspect="1"/>
          </p:cNvSpPr>
          <p:nvPr>
            <p:ph type="sldImg" idx="2"/>
          </p:nvPr>
        </p:nvSpPr>
        <p:spPr>
          <a:xfrm>
            <a:off x="2338388" y="530225"/>
            <a:ext cx="4716462" cy="2654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4:notes"/>
          <p:cNvSpPr txBox="1">
            <a:spLocks noGrp="1"/>
          </p:cNvSpPr>
          <p:nvPr>
            <p:ph type="body" idx="1"/>
          </p:nvPr>
        </p:nvSpPr>
        <p:spPr>
          <a:xfrm>
            <a:off x="1252432" y="3361611"/>
            <a:ext cx="6888375" cy="3184684"/>
          </a:xfrm>
          <a:prstGeom prst="rect">
            <a:avLst/>
          </a:prstGeom>
          <a:noFill/>
          <a:ln>
            <a:noFill/>
          </a:ln>
        </p:spPr>
        <p:txBody>
          <a:bodyPr spcFirstLastPara="1" wrap="square" lIns="94075" tIns="47025" rIns="94075" bIns="47025" anchor="t" anchorCtr="0">
            <a:noAutofit/>
          </a:bodyPr>
          <a:lstStyle/>
          <a:p>
            <a:pPr marL="176456" lvl="0" indent="-98031" algn="l" rtl="0">
              <a:lnSpc>
                <a:spcPct val="100000"/>
              </a:lnSpc>
              <a:spcBef>
                <a:spcPts val="0"/>
              </a:spcBef>
              <a:spcAft>
                <a:spcPts val="0"/>
              </a:spcAft>
              <a:buSzPts val="12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c1791e128b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g1c1791e128b_0_6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9"/>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9"/>
        <p:cNvGrpSpPr/>
        <p:nvPr/>
      </p:nvGrpSpPr>
      <p:grpSpPr>
        <a:xfrm>
          <a:off x="0" y="0"/>
          <a:ext cx="0" cy="0"/>
          <a:chOff x="0" y="0"/>
          <a:chExt cx="0" cy="0"/>
        </a:xfrm>
      </p:grpSpPr>
      <p:sp>
        <p:nvSpPr>
          <p:cNvPr id="60" name="Google Shape;60;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6"/>
          <p:cNvSpPr txBox="1">
            <a:spLocks noGrp="1"/>
          </p:cNvSpPr>
          <p:nvPr>
            <p:ph type="body" idx="1"/>
          </p:nvPr>
        </p:nvSpPr>
        <p:spPr>
          <a:xfrm>
            <a:off x="295976" y="1674044"/>
            <a:ext cx="375146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26"/>
          <p:cNvSpPr txBox="1">
            <a:spLocks noGrp="1"/>
          </p:cNvSpPr>
          <p:nvPr>
            <p:ph type="body" idx="2"/>
          </p:nvPr>
        </p:nvSpPr>
        <p:spPr>
          <a:xfrm>
            <a:off x="295976" y="2497956"/>
            <a:ext cx="375146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6"/>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26"/>
          <p:cNvSpPr txBox="1">
            <a:spLocks noGrp="1"/>
          </p:cNvSpPr>
          <p:nvPr>
            <p:ph type="body" idx="3"/>
          </p:nvPr>
        </p:nvSpPr>
        <p:spPr>
          <a:xfrm>
            <a:off x="4319345" y="1690688"/>
            <a:ext cx="375146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26"/>
          <p:cNvSpPr txBox="1">
            <a:spLocks noGrp="1"/>
          </p:cNvSpPr>
          <p:nvPr>
            <p:ph type="body" idx="4"/>
          </p:nvPr>
        </p:nvSpPr>
        <p:spPr>
          <a:xfrm>
            <a:off x="4319345" y="2514600"/>
            <a:ext cx="375146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6"/>
          <p:cNvSpPr txBox="1">
            <a:spLocks noGrp="1"/>
          </p:cNvSpPr>
          <p:nvPr>
            <p:ph type="body" idx="5"/>
          </p:nvPr>
        </p:nvSpPr>
        <p:spPr>
          <a:xfrm>
            <a:off x="8330700" y="1674044"/>
            <a:ext cx="375146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26"/>
          <p:cNvSpPr txBox="1">
            <a:spLocks noGrp="1"/>
          </p:cNvSpPr>
          <p:nvPr>
            <p:ph type="body" idx="6"/>
          </p:nvPr>
        </p:nvSpPr>
        <p:spPr>
          <a:xfrm>
            <a:off x="8330700" y="2497956"/>
            <a:ext cx="375146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471AA"/>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27"/>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471AA"/>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8"/>
          <p:cNvSpPr>
            <a:spLocks noGrp="1"/>
          </p:cNvSpPr>
          <p:nvPr>
            <p:ph type="pic" idx="2"/>
          </p:nvPr>
        </p:nvSpPr>
        <p:spPr>
          <a:xfrm>
            <a:off x="5183188" y="987425"/>
            <a:ext cx="6172200" cy="4873625"/>
          </a:xfrm>
          <a:prstGeom prst="rect">
            <a:avLst/>
          </a:prstGeom>
          <a:noFill/>
          <a:ln>
            <a:noFill/>
          </a:ln>
        </p:spPr>
      </p:sp>
      <p:sp>
        <p:nvSpPr>
          <p:cNvPr id="80" name="Google Shape;80;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28"/>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0"/>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
        <p:cNvGrpSpPr/>
        <p:nvPr/>
      </p:nvGrpSpPr>
      <p:grpSpPr>
        <a:xfrm>
          <a:off x="0" y="0"/>
          <a:ext cx="0" cy="0"/>
          <a:chOff x="0" y="0"/>
          <a:chExt cx="0" cy="0"/>
        </a:xfrm>
      </p:grpSpPr>
      <p:sp>
        <p:nvSpPr>
          <p:cNvPr id="19" name="Google Shape;19;p14"/>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1">
  <p:cSld name="1_Two Content">
    <p:bg>
      <p:bgPr>
        <a:solidFill>
          <a:schemeClr val="lt1"/>
        </a:solidFill>
        <a:effectLst/>
      </p:bgPr>
    </p:bg>
    <p:spTree>
      <p:nvGrpSpPr>
        <p:cNvPr id="1" name="Shape 20"/>
        <p:cNvGrpSpPr/>
        <p:nvPr/>
      </p:nvGrpSpPr>
      <p:grpSpPr>
        <a:xfrm>
          <a:off x="0" y="0"/>
          <a:ext cx="0" cy="0"/>
          <a:chOff x="0" y="0"/>
          <a:chExt cx="0" cy="0"/>
        </a:xfrm>
      </p:grpSpPr>
      <p:sp>
        <p:nvSpPr>
          <p:cNvPr id="21" name="Google Shape;21;g1c1791e128b_0_550"/>
          <p:cNvSpPr/>
          <p:nvPr/>
        </p:nvSpPr>
        <p:spPr>
          <a:xfrm>
            <a:off x="0" y="6630923"/>
            <a:ext cx="12192000" cy="227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2" name="Google Shape;22;g1c1791e128b_0_550"/>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a:lnSpc>
                <a:spcPct val="90000"/>
              </a:lnSpc>
              <a:spcBef>
                <a:spcPts val="0"/>
              </a:spcBef>
              <a:spcAft>
                <a:spcPts val="0"/>
              </a:spcAft>
              <a:buClr>
                <a:srgbClr val="2471AA"/>
              </a:buClr>
              <a:buSzPts val="3200"/>
              <a:buFont typeface="Arial"/>
              <a:buNone/>
              <a:defRPr sz="3200" b="1" i="0" u="none" strike="noStrike" cap="none">
                <a:solidFill>
                  <a:srgbClr val="2471AA"/>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g1c1791e128b_0_550"/>
          <p:cNvSpPr txBox="1">
            <a:spLocks noGrp="1"/>
          </p:cNvSpPr>
          <p:nvPr>
            <p:ph type="body" idx="1"/>
          </p:nvPr>
        </p:nvSpPr>
        <p:spPr>
          <a:xfrm>
            <a:off x="609600" y="1577340"/>
            <a:ext cx="5303400" cy="4526400"/>
          </a:xfrm>
          <a:prstGeom prst="rect">
            <a:avLst/>
          </a:prstGeom>
          <a:noFill/>
          <a:ln>
            <a:noFill/>
          </a:ln>
        </p:spPr>
        <p:txBody>
          <a:bodyPr spcFirstLastPara="1" wrap="square" lIns="0" tIns="0" rIns="0" bIns="0" anchor="t" anchorCtr="0">
            <a:spAutoFit/>
          </a:bodyPr>
          <a:lstStyle>
            <a:lvl1pPr marL="457200" marR="0" lvl="0" indent="-431800" algn="l">
              <a:lnSpc>
                <a:spcPct val="9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g1c1791e128b_0_550"/>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marR="0" lvl="0" indent="-431800" algn="l">
              <a:lnSpc>
                <a:spcPct val="9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g1c1791e128b_0_550"/>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g1c1791e128b_0_55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g1c1791e128b_0_550"/>
          <p:cNvSpPr txBox="1">
            <a:spLocks noGrp="1"/>
          </p:cNvSpPr>
          <p:nvPr>
            <p:ph type="sldNum" idx="12"/>
          </p:nvPr>
        </p:nvSpPr>
        <p:spPr>
          <a:xfrm>
            <a:off x="9057672" y="6602347"/>
            <a:ext cx="2929500" cy="227100"/>
          </a:xfrm>
          <a:prstGeom prst="rect">
            <a:avLst/>
          </a:prstGeom>
          <a:noFill/>
          <a:ln>
            <a:noFill/>
          </a:ln>
        </p:spPr>
        <p:txBody>
          <a:bodyPr spcFirstLastPara="1" wrap="square" lIns="0" tIns="0" rIns="0" bIns="0" anchor="t" anchorCtr="0">
            <a:noAutofit/>
          </a:bodyPr>
          <a:lstStyle>
            <a:lvl1pPr marL="25400" marR="0" lvl="0"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1pPr>
            <a:lvl2pPr marL="25400" marR="0" lvl="1"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2pPr>
            <a:lvl3pPr marL="25400" marR="0" lvl="2"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3pPr>
            <a:lvl4pPr marL="25400" marR="0" lvl="3"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4pPr>
            <a:lvl5pPr marL="25400" marR="0" lvl="4"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5pPr>
            <a:lvl6pPr marL="25400" marR="0" lvl="5"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6pPr>
            <a:lvl7pPr marL="25400" marR="0" lvl="6"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7pPr>
            <a:lvl8pPr marL="25400" marR="0" lvl="7"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8pPr>
            <a:lvl9pPr marL="25400" marR="0" lvl="8"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20"/>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21"/>
          <p:cNvSpPr txBox="1">
            <a:spLocks noGrp="1"/>
          </p:cNvSpPr>
          <p:nvPr>
            <p:ph type="sldNum" idx="12"/>
          </p:nvPr>
        </p:nvSpPr>
        <p:spPr>
          <a:xfrm>
            <a:off x="9534824" y="6567488"/>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9"/>
        <p:cNvGrpSpPr/>
        <p:nvPr/>
      </p:nvGrpSpPr>
      <p:grpSpPr>
        <a:xfrm>
          <a:off x="0" y="0"/>
          <a:ext cx="0" cy="0"/>
          <a:chOff x="0" y="0"/>
          <a:chExt cx="0" cy="0"/>
        </a:xfrm>
      </p:grpSpPr>
      <p:sp>
        <p:nvSpPr>
          <p:cNvPr id="40" name="Google Shape;40;g1be9f1f0bb1_1_58"/>
          <p:cNvSpPr txBox="1">
            <a:spLocks noGrp="1"/>
          </p:cNvSpPr>
          <p:nvPr>
            <p:ph type="sldNum" idx="12"/>
          </p:nvPr>
        </p:nvSpPr>
        <p:spPr>
          <a:xfrm>
            <a:off x="10468709" y="6586168"/>
            <a:ext cx="1723200" cy="3078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29"/>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
        <p:cNvGrpSpPr/>
        <p:nvPr/>
      </p:nvGrpSpPr>
      <p:grpSpPr>
        <a:xfrm>
          <a:off x="0" y="0"/>
          <a:ext cx="0" cy="0"/>
          <a:chOff x="0" y="0"/>
          <a:chExt cx="0" cy="0"/>
        </a:xfrm>
      </p:grpSpPr>
      <p:sp>
        <p:nvSpPr>
          <p:cNvPr id="48" name="Google Shape;48;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471AA"/>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23"/>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471AA"/>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24"/>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471AA"/>
              </a:buClr>
              <a:buSzPts val="4400"/>
              <a:buFont typeface="Arial"/>
              <a:buNone/>
              <a:defRPr sz="4400" b="0" i="0" u="none" strike="noStrike" cap="none">
                <a:solidFill>
                  <a:srgbClr val="247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8"/>
          <p:cNvPicPr preferRelativeResize="0"/>
          <p:nvPr/>
        </p:nvPicPr>
        <p:blipFill rotWithShape="1">
          <a:blip r:embed="rId15">
            <a:alphaModFix/>
          </a:blip>
          <a:srcRect/>
          <a:stretch/>
        </p:blipFill>
        <p:spPr>
          <a:xfrm>
            <a:off x="0" y="6630390"/>
            <a:ext cx="12194014" cy="236930"/>
          </a:xfrm>
          <a:prstGeom prst="rect">
            <a:avLst/>
          </a:prstGeom>
          <a:noFill/>
          <a:ln>
            <a:noFill/>
          </a:ln>
        </p:spPr>
      </p:pic>
      <p:sp>
        <p:nvSpPr>
          <p:cNvPr id="13" name="Google Shape;13;p18"/>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1.xml"/><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hyperlink" Target="http://www.communitypowernh.gov/" TargetMode="External"/><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hyperlink" Target="http://www.gencourt.state.nh.us/rsa/html/iii/53-E/53-E-mrg.ht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www.gencourt.state.nh.us/rsa/html/iii/53-E/53-E-mrg.ht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Logo, company name&#10;&#10;Description automatically generated"/>
          <p:cNvPicPr preferRelativeResize="0"/>
          <p:nvPr/>
        </p:nvPicPr>
        <p:blipFill rotWithShape="1">
          <a:blip r:embed="rId3">
            <a:alphaModFix/>
          </a:blip>
          <a:srcRect/>
          <a:stretch/>
        </p:blipFill>
        <p:spPr>
          <a:xfrm>
            <a:off x="9803104" y="-19658"/>
            <a:ext cx="2382800" cy="2382800"/>
          </a:xfrm>
          <a:prstGeom prst="rect">
            <a:avLst/>
          </a:prstGeom>
          <a:noFill/>
          <a:ln>
            <a:noFill/>
          </a:ln>
        </p:spPr>
      </p:pic>
      <p:sp>
        <p:nvSpPr>
          <p:cNvPr id="95" name="Google Shape;95;p1"/>
          <p:cNvSpPr/>
          <p:nvPr/>
        </p:nvSpPr>
        <p:spPr>
          <a:xfrm>
            <a:off x="376600" y="242314"/>
            <a:ext cx="8878800" cy="135525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600"/>
              </a:spcBef>
              <a:spcAft>
                <a:spcPts val="0"/>
              </a:spcAft>
              <a:buClr>
                <a:srgbClr val="2471AA"/>
              </a:buClr>
              <a:buSzPts val="4400"/>
              <a:buFont typeface="Arial"/>
              <a:buNone/>
            </a:pPr>
            <a:r>
              <a:rPr lang="en-US" sz="4000" b="1" dirty="0">
                <a:solidFill>
                  <a:srgbClr val="2571AA"/>
                </a:solidFill>
              </a:rPr>
              <a:t>Stratham</a:t>
            </a:r>
            <a:r>
              <a:rPr lang="en-US" sz="4000" b="1" i="0" u="none" strike="noStrike" cap="none" dirty="0">
                <a:solidFill>
                  <a:srgbClr val="2571AA"/>
                </a:solidFill>
                <a:latin typeface="Arial"/>
                <a:ea typeface="Arial"/>
                <a:cs typeface="Arial"/>
                <a:sym typeface="Arial"/>
              </a:rPr>
              <a:t> Community Power</a:t>
            </a:r>
            <a:endParaRPr dirty="0"/>
          </a:p>
          <a:p>
            <a:pPr marL="0" marR="0" lvl="0" indent="0" algn="l" rtl="0">
              <a:lnSpc>
                <a:spcPct val="100000"/>
              </a:lnSpc>
              <a:spcBef>
                <a:spcPts val="600"/>
              </a:spcBef>
              <a:spcAft>
                <a:spcPts val="0"/>
              </a:spcAft>
              <a:buClr>
                <a:srgbClr val="2471AA"/>
              </a:buClr>
              <a:buSzPts val="4400"/>
              <a:buFont typeface="Arial"/>
              <a:buNone/>
            </a:pPr>
            <a:r>
              <a:rPr lang="en-US" sz="2400" b="1" i="1" u="none" strike="noStrike" cap="none" dirty="0">
                <a:solidFill>
                  <a:srgbClr val="2571AA"/>
                </a:solidFill>
                <a:latin typeface="Arial"/>
                <a:ea typeface="Arial"/>
                <a:cs typeface="Arial"/>
                <a:sym typeface="Arial"/>
              </a:rPr>
              <a:t>Public Hearing: Electric Aggregation Plan</a:t>
            </a:r>
            <a:endParaRPr dirty="0"/>
          </a:p>
        </p:txBody>
      </p:sp>
      <p:pic>
        <p:nvPicPr>
          <p:cNvPr id="96" name="Google Shape;96;p1"/>
          <p:cNvPicPr preferRelativeResize="0"/>
          <p:nvPr/>
        </p:nvPicPr>
        <p:blipFill rotWithShape="1">
          <a:blip r:embed="rId4">
            <a:alphaModFix/>
          </a:blip>
          <a:srcRect t="21558" b="31944"/>
          <a:stretch/>
        </p:blipFill>
        <p:spPr>
          <a:xfrm>
            <a:off x="0" y="2363140"/>
            <a:ext cx="12192000" cy="4258378"/>
          </a:xfrm>
          <a:prstGeom prst="rect">
            <a:avLst/>
          </a:prstGeom>
          <a:noFill/>
          <a:ln w="9525" cap="flat" cmpd="sng">
            <a:solidFill>
              <a:schemeClr val="dk1"/>
            </a:solidFill>
            <a:prstDash val="solid"/>
            <a:round/>
            <a:headEnd type="none" w="sm" len="sm"/>
            <a:tailEnd type="none" w="sm" len="sm"/>
          </a:ln>
        </p:spPr>
      </p:pic>
      <p:sp>
        <p:nvSpPr>
          <p:cNvPr id="97" name="Google Shape;97;p1"/>
          <p:cNvSpPr txBox="1"/>
          <p:nvPr/>
        </p:nvSpPr>
        <p:spPr>
          <a:xfrm>
            <a:off x="376600" y="1726996"/>
            <a:ext cx="623263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dirty="0">
                <a:solidFill>
                  <a:srgbClr val="4F4C49"/>
                </a:solidFill>
                <a:latin typeface="Montserrat"/>
                <a:ea typeface="Montserrat"/>
                <a:cs typeface="Montserrat"/>
                <a:sym typeface="Montserrat"/>
              </a:rPr>
              <a:t>May 25, 2023</a:t>
            </a:r>
            <a:r>
              <a:rPr lang="en-US" sz="1600" b="1" i="0" u="none" strike="noStrike" cap="none" dirty="0">
                <a:solidFill>
                  <a:srgbClr val="4F4C49"/>
                </a:solidFill>
                <a:latin typeface="Montserrat"/>
                <a:ea typeface="Montserrat"/>
                <a:cs typeface="Montserrat"/>
                <a:sym typeface="Montserrat"/>
              </a:rPr>
              <a:t> | </a:t>
            </a:r>
            <a:r>
              <a:rPr lang="en-US" sz="1600" b="1" dirty="0">
                <a:solidFill>
                  <a:srgbClr val="4F4C49"/>
                </a:solidFill>
                <a:latin typeface="Montserrat"/>
                <a:ea typeface="Montserrat"/>
                <a:cs typeface="Montserrat"/>
                <a:sym typeface="Montserrat"/>
              </a:rPr>
              <a:t>7:00 PM</a:t>
            </a:r>
            <a:r>
              <a:rPr lang="en-US" sz="1600" b="1" i="0" u="none" strike="noStrike" cap="none" dirty="0">
                <a:solidFill>
                  <a:srgbClr val="4F4C49"/>
                </a:solidFill>
                <a:latin typeface="Montserrat"/>
                <a:ea typeface="Montserrat"/>
                <a:cs typeface="Montserrat"/>
                <a:sym typeface="Montserrat"/>
              </a:rPr>
              <a:t> | </a:t>
            </a:r>
            <a:r>
              <a:rPr lang="en-US" sz="1600" b="1" dirty="0">
                <a:solidFill>
                  <a:srgbClr val="4F4C49"/>
                </a:solidFill>
                <a:latin typeface="Montserrat"/>
                <a:ea typeface="Montserrat"/>
                <a:cs typeface="Montserrat"/>
                <a:sym typeface="Montserrat"/>
              </a:rPr>
              <a:t>Stratham Municipal Center</a:t>
            </a:r>
            <a:endParaRPr dirty="0"/>
          </a:p>
        </p:txBody>
      </p:sp>
      <p:pic>
        <p:nvPicPr>
          <p:cNvPr id="2" name="Picture 1" descr="Diagram&#10;&#10;Description automatically generated with medium confidence">
            <a:extLst>
              <a:ext uri="{FF2B5EF4-FFF2-40B4-BE49-F238E27FC236}">
                <a16:creationId xmlns:a16="http://schemas.microsoft.com/office/drawing/2014/main" id="{6549F10D-35F5-7734-FA6E-509FC25FC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683" y="201300"/>
            <a:ext cx="1883569" cy="18642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c1791e128b_0_586"/>
          <p:cNvSpPr txBox="1"/>
          <p:nvPr/>
        </p:nvSpPr>
        <p:spPr>
          <a:xfrm>
            <a:off x="476130" y="461842"/>
            <a:ext cx="11617500" cy="710964"/>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2471AA"/>
              </a:buClr>
              <a:buSzPts val="4000"/>
              <a:buFont typeface="Arial"/>
              <a:buNone/>
            </a:pPr>
            <a:r>
              <a:rPr lang="en-US" sz="4400" b="1" i="0" u="none" strike="noStrike" cap="none">
                <a:solidFill>
                  <a:srgbClr val="2471AA"/>
                </a:solidFill>
                <a:latin typeface="Arial"/>
                <a:ea typeface="Arial"/>
                <a:cs typeface="Arial"/>
                <a:sym typeface="Arial"/>
              </a:rPr>
              <a:t>What is the Electric Aggregation Plan?</a:t>
            </a:r>
            <a:endParaRPr sz="1600" b="0" i="0" u="none" strike="noStrike" cap="none">
              <a:solidFill>
                <a:srgbClr val="000000"/>
              </a:solidFill>
              <a:latin typeface="Arial"/>
              <a:ea typeface="Arial"/>
              <a:cs typeface="Arial"/>
              <a:sym typeface="Arial"/>
            </a:endParaRPr>
          </a:p>
        </p:txBody>
      </p:sp>
      <p:pic>
        <p:nvPicPr>
          <p:cNvPr id="220" name="Google Shape;220;g1c1791e128b_0_586" descr="Picture 20"/>
          <p:cNvPicPr preferRelativeResize="0"/>
          <p:nvPr/>
        </p:nvPicPr>
        <p:blipFill rotWithShape="1">
          <a:blip r:embed="rId3">
            <a:alphaModFix/>
          </a:blip>
          <a:srcRect/>
          <a:stretch/>
        </p:blipFill>
        <p:spPr>
          <a:xfrm>
            <a:off x="0" y="6630389"/>
            <a:ext cx="12194014" cy="236931"/>
          </a:xfrm>
          <a:prstGeom prst="rect">
            <a:avLst/>
          </a:prstGeom>
          <a:noFill/>
          <a:ln>
            <a:noFill/>
          </a:ln>
        </p:spPr>
      </p:pic>
      <p:sp>
        <p:nvSpPr>
          <p:cNvPr id="221" name="Google Shape;221;g1c1791e128b_0_586"/>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10</a:t>
            </a:fld>
            <a:endParaRPr>
              <a:latin typeface="Calibri"/>
              <a:ea typeface="Calibri"/>
              <a:cs typeface="Calibri"/>
              <a:sym typeface="Calibri"/>
            </a:endParaRPr>
          </a:p>
        </p:txBody>
      </p:sp>
      <p:sp>
        <p:nvSpPr>
          <p:cNvPr id="222" name="Google Shape;222;g1c1791e128b_0_586"/>
          <p:cNvSpPr txBox="1"/>
          <p:nvPr/>
        </p:nvSpPr>
        <p:spPr>
          <a:xfrm>
            <a:off x="476130" y="1559738"/>
            <a:ext cx="11253415" cy="4354998"/>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42BEE2"/>
              </a:buClr>
              <a:buSzPts val="2400"/>
              <a:buFont typeface="Arimo"/>
              <a:buChar char="~"/>
            </a:pPr>
            <a:r>
              <a:rPr lang="en-US" sz="2400" b="1" dirty="0">
                <a:solidFill>
                  <a:schemeClr val="dk1"/>
                </a:solidFill>
                <a:highlight>
                  <a:srgbClr val="FFFFFF"/>
                </a:highlight>
                <a:latin typeface="Montserrat"/>
                <a:ea typeface="Montserrat"/>
                <a:cs typeface="Montserrat"/>
                <a:sym typeface="Montserrat"/>
              </a:rPr>
              <a:t>Select Board</a:t>
            </a:r>
            <a:r>
              <a:rPr lang="en-US" sz="2400" b="1" i="0" u="none" strike="noStrike" cap="none" dirty="0">
                <a:solidFill>
                  <a:schemeClr val="dk1"/>
                </a:solidFill>
                <a:highlight>
                  <a:srgbClr val="FFFFFF"/>
                </a:highlight>
                <a:latin typeface="Montserrat"/>
                <a:ea typeface="Montserrat"/>
                <a:cs typeface="Montserrat"/>
                <a:sym typeface="Montserrat"/>
              </a:rPr>
              <a:t> </a:t>
            </a:r>
            <a:r>
              <a:rPr lang="en-US" sz="2400" b="0" i="0" u="none" strike="noStrike" cap="none" dirty="0">
                <a:solidFill>
                  <a:schemeClr val="dk1"/>
                </a:solidFill>
                <a:highlight>
                  <a:srgbClr val="FFFFFF"/>
                </a:highlight>
                <a:latin typeface="Montserrat"/>
                <a:ea typeface="Montserrat"/>
                <a:cs typeface="Montserrat"/>
                <a:sym typeface="Montserrat"/>
              </a:rPr>
              <a:t>establishes a Committee pursuant to RSA 53-E to oversee development of the Electric Aggregation Plan (EAP).</a:t>
            </a:r>
            <a:endParaRPr sz="2400" b="1" i="0" u="none" strike="noStrike" cap="none" dirty="0">
              <a:solidFill>
                <a:schemeClr val="dk1"/>
              </a:solidFill>
              <a:highlight>
                <a:srgbClr val="FFFFFF"/>
              </a:highlight>
              <a:latin typeface="Montserrat"/>
              <a:ea typeface="Montserrat"/>
              <a:cs typeface="Montserrat"/>
              <a:sym typeface="Montserrat"/>
            </a:endParaRPr>
          </a:p>
          <a:p>
            <a:pPr marL="342900" marR="0" lvl="0" indent="-342900" algn="just" rtl="0">
              <a:lnSpc>
                <a:spcPct val="150000"/>
              </a:lnSpc>
              <a:spcBef>
                <a:spcPts val="1500"/>
              </a:spcBef>
              <a:spcAft>
                <a:spcPts val="0"/>
              </a:spcAft>
              <a:buClr>
                <a:srgbClr val="42BEE2"/>
              </a:buClr>
              <a:buSzPts val="2400"/>
              <a:buFont typeface="Arimo"/>
              <a:buChar char="~"/>
            </a:pPr>
            <a:r>
              <a:rPr lang="en-US" sz="2400" b="0" i="0" u="none" strike="noStrike" cap="none" dirty="0">
                <a:solidFill>
                  <a:schemeClr val="dk1"/>
                </a:solidFill>
                <a:highlight>
                  <a:srgbClr val="FFFFFF"/>
                </a:highlight>
                <a:latin typeface="Montserrat"/>
                <a:ea typeface="Montserrat"/>
                <a:cs typeface="Montserrat"/>
                <a:sym typeface="Montserrat"/>
              </a:rPr>
              <a:t>EAP details how the Community Power program will operate and comply with state legal requirements.</a:t>
            </a:r>
            <a:endParaRPr dirty="0"/>
          </a:p>
          <a:p>
            <a:pPr marL="342900" marR="0" lvl="0" indent="-342900" algn="just" rtl="0">
              <a:lnSpc>
                <a:spcPct val="150000"/>
              </a:lnSpc>
              <a:spcBef>
                <a:spcPts val="1500"/>
              </a:spcBef>
              <a:spcAft>
                <a:spcPts val="0"/>
              </a:spcAft>
              <a:buClr>
                <a:srgbClr val="42BEE2"/>
              </a:buClr>
              <a:buSzPts val="2400"/>
              <a:buFont typeface="Arimo"/>
              <a:buChar char="~"/>
            </a:pPr>
            <a:r>
              <a:rPr lang="en-US" sz="2400" b="0" i="0" u="none" strike="noStrike" cap="none" dirty="0">
                <a:solidFill>
                  <a:schemeClr val="dk1"/>
                </a:solidFill>
                <a:highlight>
                  <a:srgbClr val="FFFFFF"/>
                </a:highlight>
                <a:latin typeface="Montserrat"/>
                <a:ea typeface="Montserrat"/>
                <a:cs typeface="Montserrat"/>
                <a:sym typeface="Montserrat"/>
              </a:rPr>
              <a:t>There will be two Public Hearings on </a:t>
            </a:r>
            <a:r>
              <a:rPr lang="en-US" sz="2400" b="1" dirty="0">
                <a:solidFill>
                  <a:schemeClr val="dk1"/>
                </a:solidFill>
                <a:highlight>
                  <a:srgbClr val="FFFFFF"/>
                </a:highlight>
                <a:latin typeface="Montserrat"/>
                <a:ea typeface="Montserrat"/>
                <a:cs typeface="Montserrat"/>
                <a:sym typeface="Montserrat"/>
              </a:rPr>
              <a:t>May 25, 2023</a:t>
            </a:r>
            <a:r>
              <a:rPr lang="en-US" sz="2400" b="0" i="0" u="none" strike="noStrike" cap="none" dirty="0">
                <a:solidFill>
                  <a:schemeClr val="dk1"/>
                </a:solidFill>
                <a:highlight>
                  <a:srgbClr val="FFFFFF"/>
                </a:highlight>
                <a:latin typeface="Montserrat"/>
                <a:ea typeface="Montserrat"/>
                <a:cs typeface="Montserrat"/>
                <a:sym typeface="Montserrat"/>
              </a:rPr>
              <a:t> and </a:t>
            </a:r>
            <a:r>
              <a:rPr lang="en-US" sz="2400" b="1" dirty="0">
                <a:solidFill>
                  <a:schemeClr val="dk1"/>
                </a:solidFill>
                <a:highlight>
                  <a:srgbClr val="FFFFFF"/>
                </a:highlight>
                <a:latin typeface="Montserrat"/>
                <a:ea typeface="Montserrat"/>
                <a:cs typeface="Montserrat"/>
                <a:sym typeface="Montserrat"/>
              </a:rPr>
              <a:t>June 22, 2023</a:t>
            </a:r>
            <a:r>
              <a:rPr lang="en-US" sz="2400" b="0" i="0" u="none" strike="noStrike" cap="none" dirty="0">
                <a:solidFill>
                  <a:schemeClr val="dk1"/>
                </a:solidFill>
                <a:highlight>
                  <a:srgbClr val="FFFFFF"/>
                </a:highlight>
                <a:latin typeface="Montserrat"/>
                <a:ea typeface="Montserrat"/>
                <a:cs typeface="Montserrat"/>
                <a:sym typeface="Montserrat"/>
              </a:rPr>
              <a:t> to educate the Community about the Plan and to receive community input.</a:t>
            </a:r>
            <a:endParaRPr sz="2400" b="1" i="0" u="none" strike="noStrike" cap="none" dirty="0">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c1791e128b_0_443"/>
          <p:cNvSpPr txBox="1"/>
          <p:nvPr/>
        </p:nvSpPr>
        <p:spPr>
          <a:xfrm>
            <a:off x="476131" y="249622"/>
            <a:ext cx="11337328" cy="710964"/>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2471AA"/>
              </a:buClr>
              <a:buSzPts val="4000"/>
              <a:buFont typeface="Arial"/>
              <a:buNone/>
            </a:pPr>
            <a:r>
              <a:rPr lang="en-US" sz="4400" b="1" i="0" u="none" strike="noStrike" cap="none">
                <a:solidFill>
                  <a:srgbClr val="2471AA"/>
                </a:solidFill>
                <a:latin typeface="Arial"/>
                <a:ea typeface="Arial"/>
                <a:cs typeface="Arial"/>
                <a:sym typeface="Arial"/>
              </a:rPr>
              <a:t>Purpose of the Electric Aggregation Plan</a:t>
            </a:r>
            <a:endParaRPr sz="1600" b="0" i="0" u="none" strike="noStrike" cap="none">
              <a:solidFill>
                <a:srgbClr val="000000"/>
              </a:solidFill>
              <a:latin typeface="Arial"/>
              <a:ea typeface="Arial"/>
              <a:cs typeface="Arial"/>
              <a:sym typeface="Arial"/>
            </a:endParaRPr>
          </a:p>
        </p:txBody>
      </p:sp>
      <p:pic>
        <p:nvPicPr>
          <p:cNvPr id="228" name="Google Shape;228;g1c1791e128b_0_443" descr="Picture 20"/>
          <p:cNvPicPr preferRelativeResize="0"/>
          <p:nvPr/>
        </p:nvPicPr>
        <p:blipFill rotWithShape="1">
          <a:blip r:embed="rId3">
            <a:alphaModFix/>
          </a:blip>
          <a:srcRect/>
          <a:stretch/>
        </p:blipFill>
        <p:spPr>
          <a:xfrm>
            <a:off x="0" y="6630389"/>
            <a:ext cx="12194014" cy="236931"/>
          </a:xfrm>
          <a:prstGeom prst="rect">
            <a:avLst/>
          </a:prstGeom>
          <a:noFill/>
          <a:ln>
            <a:noFill/>
          </a:ln>
        </p:spPr>
      </p:pic>
      <p:sp>
        <p:nvSpPr>
          <p:cNvPr id="229" name="Google Shape;229;g1c1791e128b_0_443"/>
          <p:cNvSpPr txBox="1"/>
          <p:nvPr/>
        </p:nvSpPr>
        <p:spPr>
          <a:xfrm>
            <a:off x="6649877" y="3769136"/>
            <a:ext cx="3985464"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3533B"/>
              </a:buClr>
              <a:buSzPts val="2400"/>
              <a:buFont typeface="Arial"/>
              <a:buNone/>
            </a:pPr>
            <a:r>
              <a:rPr lang="en-US" sz="2400" b="1" i="0" u="none" strike="noStrike" cap="none">
                <a:solidFill>
                  <a:srgbClr val="F1543D"/>
                </a:solidFill>
                <a:latin typeface="Montserrat"/>
                <a:ea typeface="Montserrat"/>
                <a:cs typeface="Montserrat"/>
                <a:sym typeface="Montserrat"/>
              </a:rPr>
              <a:t>The Plan does </a:t>
            </a:r>
            <a:r>
              <a:rPr lang="en-US" sz="2400" b="1" i="0" u="sng" strike="noStrike" cap="none">
                <a:solidFill>
                  <a:srgbClr val="F1543D"/>
                </a:solidFill>
                <a:latin typeface="Montserrat"/>
                <a:ea typeface="Montserrat"/>
                <a:cs typeface="Montserrat"/>
                <a:sym typeface="Montserrat"/>
              </a:rPr>
              <a:t>not</a:t>
            </a:r>
            <a:r>
              <a:rPr lang="en-US" sz="2400" b="1" i="0" u="none" strike="noStrike" cap="none">
                <a:solidFill>
                  <a:srgbClr val="F1543D"/>
                </a:solidFill>
                <a:latin typeface="Montserrat"/>
                <a:ea typeface="Montserrat"/>
                <a:cs typeface="Montserrat"/>
                <a:sym typeface="Montserrat"/>
              </a:rPr>
              <a:t>:</a:t>
            </a:r>
            <a:endParaRPr sz="2400" b="0" i="0" u="none" strike="noStrike" cap="none">
              <a:solidFill>
                <a:srgbClr val="F1543D"/>
              </a:solidFill>
              <a:latin typeface="Montserrat"/>
              <a:ea typeface="Montserrat"/>
              <a:cs typeface="Montserrat"/>
              <a:sym typeface="Montserrat"/>
            </a:endParaRPr>
          </a:p>
        </p:txBody>
      </p:sp>
      <p:sp>
        <p:nvSpPr>
          <p:cNvPr id="230" name="Google Shape;230;g1c1791e128b_0_443"/>
          <p:cNvSpPr txBox="1"/>
          <p:nvPr/>
        </p:nvSpPr>
        <p:spPr>
          <a:xfrm>
            <a:off x="6649877" y="1082080"/>
            <a:ext cx="4886400" cy="491184"/>
          </a:xfrm>
          <a:prstGeom prst="rect">
            <a:avLst/>
          </a:prstGeom>
          <a:noFill/>
          <a:ln>
            <a:noFill/>
          </a:ln>
        </p:spPr>
        <p:txBody>
          <a:bodyPr spcFirstLastPara="1" wrap="square" lIns="45700" tIns="45700" rIns="45700" bIns="45700" anchor="t" anchorCtr="0">
            <a:spAutoFit/>
          </a:bodyPr>
          <a:lstStyle/>
          <a:p>
            <a:pPr marL="0" marR="0" lvl="0" indent="0" algn="l" rtl="0">
              <a:lnSpc>
                <a:spcPct val="108333"/>
              </a:lnSpc>
              <a:spcBef>
                <a:spcPts val="0"/>
              </a:spcBef>
              <a:spcAft>
                <a:spcPts val="0"/>
              </a:spcAft>
              <a:buClr>
                <a:srgbClr val="429B52"/>
              </a:buClr>
              <a:buSzPts val="2400"/>
              <a:buFont typeface="Arial"/>
              <a:buNone/>
            </a:pPr>
            <a:r>
              <a:rPr lang="en-US" sz="2400" b="1" i="0" u="none" strike="noStrike" cap="none">
                <a:solidFill>
                  <a:srgbClr val="3B994D"/>
                </a:solidFill>
                <a:latin typeface="Montserrat"/>
                <a:ea typeface="Montserrat"/>
                <a:cs typeface="Montserrat"/>
                <a:sym typeface="Montserrat"/>
              </a:rPr>
              <a:t>The Plan </a:t>
            </a:r>
            <a:r>
              <a:rPr lang="en-US" sz="2400" b="1" i="0" u="sng" strike="noStrike" cap="none">
                <a:solidFill>
                  <a:srgbClr val="3B994D"/>
                </a:solidFill>
                <a:latin typeface="Montserrat"/>
                <a:ea typeface="Montserrat"/>
                <a:cs typeface="Montserrat"/>
                <a:sym typeface="Montserrat"/>
              </a:rPr>
              <a:t>does</a:t>
            </a:r>
            <a:r>
              <a:rPr lang="en-US" sz="2400" b="1" i="0" u="none" strike="noStrike" cap="none">
                <a:solidFill>
                  <a:srgbClr val="3B994D"/>
                </a:solidFill>
                <a:latin typeface="Montserrat"/>
                <a:ea typeface="Montserrat"/>
                <a:cs typeface="Montserrat"/>
                <a:sym typeface="Montserrat"/>
              </a:rPr>
              <a:t>:</a:t>
            </a:r>
            <a:endParaRPr sz="2400" b="0" i="0" u="none" strike="noStrike" cap="none">
              <a:solidFill>
                <a:srgbClr val="3B994D"/>
              </a:solidFill>
              <a:latin typeface="Montserrat"/>
              <a:ea typeface="Montserrat"/>
              <a:cs typeface="Montserrat"/>
              <a:sym typeface="Montserrat"/>
            </a:endParaRPr>
          </a:p>
        </p:txBody>
      </p:sp>
      <p:sp>
        <p:nvSpPr>
          <p:cNvPr id="231" name="Google Shape;231;g1c1791e128b_0_443"/>
          <p:cNvSpPr txBox="1"/>
          <p:nvPr/>
        </p:nvSpPr>
        <p:spPr>
          <a:xfrm>
            <a:off x="6686162" y="1613905"/>
            <a:ext cx="5398200" cy="193895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4E4B48"/>
              </a:buClr>
              <a:buSzPts val="1800"/>
              <a:buFont typeface="Calibri"/>
              <a:buNone/>
            </a:pPr>
            <a:r>
              <a:rPr lang="en-US" sz="2000" b="0" i="0" u="none" strike="noStrike" cap="none">
                <a:solidFill>
                  <a:schemeClr val="dk1"/>
                </a:solidFill>
                <a:latin typeface="Montserrat"/>
                <a:ea typeface="Montserrat"/>
                <a:cs typeface="Montserrat"/>
                <a:sym typeface="Montserrat"/>
              </a:rPr>
              <a:t>Address issues required to be considered by RSA 53-E including:</a:t>
            </a:r>
            <a:endParaRPr sz="2000" b="0" i="0" u="none" strike="noStrike" cap="none">
              <a:solidFill>
                <a:schemeClr val="dk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4E4B48"/>
              </a:buClr>
              <a:buSzPts val="1800"/>
              <a:buFont typeface="Arial"/>
              <a:buAutoNum type="alphaLcParenR"/>
            </a:pPr>
            <a:r>
              <a:rPr lang="en-US" sz="2000" b="0" i="0" u="none" strike="noStrike" cap="none">
                <a:solidFill>
                  <a:schemeClr val="dk1"/>
                </a:solidFill>
                <a:latin typeface="Montserrat"/>
                <a:ea typeface="Montserrat"/>
                <a:cs typeface="Montserrat"/>
                <a:sym typeface="Montserrat"/>
              </a:rPr>
              <a:t>How net metering will be provided; </a:t>
            </a:r>
            <a:endParaRPr sz="2000" b="0" i="0" u="none" strike="noStrike" cap="none">
              <a:solidFill>
                <a:schemeClr val="dk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4E4B48"/>
              </a:buClr>
              <a:buSzPts val="1800"/>
              <a:buFont typeface="Arial"/>
              <a:buAutoNum type="alphaLcParenR"/>
            </a:pPr>
            <a:r>
              <a:rPr lang="en-US" sz="2000" b="0" i="0" u="none" strike="noStrike" cap="none">
                <a:solidFill>
                  <a:schemeClr val="dk1"/>
                </a:solidFill>
                <a:latin typeface="Montserrat"/>
                <a:ea typeface="Montserrat"/>
                <a:cs typeface="Montserrat"/>
                <a:sym typeface="Montserrat"/>
              </a:rPr>
              <a:t>How customers enrolled in the Electric Assistance Program will receive their discount.</a:t>
            </a:r>
            <a:endParaRPr sz="2000" b="0" i="0" u="none" strike="noStrike" cap="none">
              <a:solidFill>
                <a:schemeClr val="dk1"/>
              </a:solidFill>
              <a:latin typeface="Montserrat"/>
              <a:ea typeface="Montserrat"/>
              <a:cs typeface="Montserrat"/>
              <a:sym typeface="Montserrat"/>
            </a:endParaRPr>
          </a:p>
        </p:txBody>
      </p:sp>
      <p:sp>
        <p:nvSpPr>
          <p:cNvPr id="232" name="Google Shape;232;g1c1791e128b_0_443"/>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11</a:t>
            </a:fld>
            <a:endParaRPr>
              <a:latin typeface="Calibri"/>
              <a:ea typeface="Calibri"/>
              <a:cs typeface="Calibri"/>
              <a:sym typeface="Calibri"/>
            </a:endParaRPr>
          </a:p>
        </p:txBody>
      </p:sp>
      <p:sp>
        <p:nvSpPr>
          <p:cNvPr id="233" name="Google Shape;233;g1c1791e128b_0_443"/>
          <p:cNvSpPr txBox="1"/>
          <p:nvPr/>
        </p:nvSpPr>
        <p:spPr>
          <a:xfrm>
            <a:off x="252780" y="1082080"/>
            <a:ext cx="6087862" cy="558762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200"/>
              <a:buFont typeface="Arimo"/>
              <a:buChar char="~"/>
            </a:pPr>
            <a:r>
              <a:rPr lang="en-US" sz="2200" b="0" i="0" u="none" strike="noStrike" cap="none" dirty="0">
                <a:solidFill>
                  <a:schemeClr val="dk1"/>
                </a:solidFill>
                <a:latin typeface="Montserrat"/>
                <a:ea typeface="Montserrat"/>
                <a:cs typeface="Montserrat"/>
                <a:sym typeface="Montserrat"/>
              </a:rPr>
              <a:t>Defines program goals and objectives</a:t>
            </a:r>
            <a:endParaRPr dirty="0"/>
          </a:p>
          <a:p>
            <a:pPr marL="342900" marR="0" lvl="0" indent="-342900" algn="just" rtl="0">
              <a:lnSpc>
                <a:spcPct val="100000"/>
              </a:lnSpc>
              <a:spcBef>
                <a:spcPts val="1500"/>
              </a:spcBef>
              <a:spcAft>
                <a:spcPts val="0"/>
              </a:spcAft>
              <a:buClr>
                <a:srgbClr val="42BEE2"/>
              </a:buClr>
              <a:buSzPts val="2200"/>
              <a:buFont typeface="Arimo"/>
              <a:buChar char="~"/>
            </a:pPr>
            <a:r>
              <a:rPr lang="en-US" sz="2200" b="0" i="0" u="none" strike="noStrike" cap="none" dirty="0">
                <a:solidFill>
                  <a:schemeClr val="dk1"/>
                </a:solidFill>
                <a:latin typeface="Montserrat"/>
                <a:ea typeface="Montserrat"/>
                <a:cs typeface="Montserrat"/>
                <a:sym typeface="Montserrat"/>
              </a:rPr>
              <a:t>Defines governance; implementation; customer noticing, enrollment, options</a:t>
            </a:r>
            <a:endParaRPr dirty="0"/>
          </a:p>
          <a:p>
            <a:pPr marL="342900" marR="0" lvl="0" indent="-342900" algn="just" rtl="0">
              <a:lnSpc>
                <a:spcPct val="100000"/>
              </a:lnSpc>
              <a:spcBef>
                <a:spcPts val="1500"/>
              </a:spcBef>
              <a:spcAft>
                <a:spcPts val="0"/>
              </a:spcAft>
              <a:buClr>
                <a:srgbClr val="42BEE2"/>
              </a:buClr>
              <a:buSzPts val="2200"/>
              <a:buFont typeface="Arimo"/>
              <a:buChar char="~"/>
            </a:pPr>
            <a:r>
              <a:rPr lang="en-US" sz="2200" b="0" i="0" u="none" strike="noStrike" cap="none" dirty="0">
                <a:solidFill>
                  <a:schemeClr val="dk1"/>
                </a:solidFill>
                <a:latin typeface="Montserrat"/>
                <a:ea typeface="Montserrat"/>
                <a:cs typeface="Montserrat"/>
                <a:sym typeface="Montserrat"/>
              </a:rPr>
              <a:t>Commits Stratham to comply with applicable statutes and regulations:</a:t>
            </a:r>
            <a:endParaRPr dirty="0"/>
          </a:p>
          <a:p>
            <a:pPr marL="0" marR="0" lvl="0" indent="0" algn="l" rtl="0">
              <a:lnSpc>
                <a:spcPct val="144444"/>
              </a:lnSpc>
              <a:spcBef>
                <a:spcPts val="1500"/>
              </a:spcBef>
              <a:spcAft>
                <a:spcPts val="0"/>
              </a:spcAft>
              <a:buNone/>
            </a:pPr>
            <a:r>
              <a:rPr lang="en-US" sz="1800" b="0" i="0" u="none" strike="noStrike" cap="none" dirty="0">
                <a:solidFill>
                  <a:schemeClr val="dk1"/>
                </a:solidFill>
                <a:latin typeface="Montserrat"/>
                <a:ea typeface="Montserrat"/>
                <a:cs typeface="Montserrat"/>
                <a:sym typeface="Montserrat"/>
              </a:rPr>
              <a:t>	(a) </a:t>
            </a:r>
            <a:r>
              <a:rPr lang="en-US" sz="1800" b="0" i="1" u="none" strike="noStrike" cap="none" dirty="0">
                <a:solidFill>
                  <a:schemeClr val="dk1"/>
                </a:solidFill>
                <a:latin typeface="Montserrat"/>
                <a:ea typeface="Montserrat"/>
                <a:cs typeface="Montserrat"/>
                <a:sym typeface="Montserrat"/>
              </a:rPr>
              <a:t>Providing universal access, reliability, 	and equitable treatment of all classes of 	customers; </a:t>
            </a:r>
            <a:endParaRPr dirty="0"/>
          </a:p>
          <a:p>
            <a:pPr marL="0" marR="0" lvl="0" indent="0" algn="l" rtl="0">
              <a:lnSpc>
                <a:spcPct val="144444"/>
              </a:lnSpc>
              <a:spcBef>
                <a:spcPts val="600"/>
              </a:spcBef>
              <a:spcAft>
                <a:spcPts val="0"/>
              </a:spcAft>
              <a:buNone/>
            </a:pPr>
            <a:r>
              <a:rPr lang="en-US" sz="1800" b="0" i="0" u="none" strike="noStrike" cap="none" dirty="0">
                <a:solidFill>
                  <a:schemeClr val="dk1"/>
                </a:solidFill>
                <a:latin typeface="Montserrat"/>
                <a:ea typeface="Montserrat"/>
                <a:cs typeface="Montserrat"/>
                <a:sym typeface="Montserrat"/>
              </a:rPr>
              <a:t>	(b) </a:t>
            </a:r>
            <a:r>
              <a:rPr lang="en-US" sz="1800" b="0" i="1" u="none" strike="noStrike" cap="none" dirty="0">
                <a:solidFill>
                  <a:schemeClr val="dk1"/>
                </a:solidFill>
                <a:latin typeface="Montserrat"/>
                <a:ea typeface="Montserrat"/>
                <a:cs typeface="Montserrat"/>
                <a:sym typeface="Montserrat"/>
              </a:rPr>
              <a:t>Meeting, at a minimum, the basic 	environmental 	and service standards 	established by the Public Utilities 	Commission and other applicable 	agencies and laws and rules. </a:t>
            </a:r>
            <a:endParaRPr sz="1800" b="0" i="0" u="none" strike="noStrike" cap="none" dirty="0">
              <a:solidFill>
                <a:schemeClr val="dk1"/>
              </a:solidFill>
              <a:latin typeface="Montserrat"/>
              <a:ea typeface="Montserrat"/>
              <a:cs typeface="Montserrat"/>
              <a:sym typeface="Montserrat"/>
            </a:endParaRPr>
          </a:p>
        </p:txBody>
      </p:sp>
      <p:sp>
        <p:nvSpPr>
          <p:cNvPr id="234" name="Google Shape;234;g1c1791e128b_0_443"/>
          <p:cNvSpPr txBox="1"/>
          <p:nvPr/>
        </p:nvSpPr>
        <p:spPr>
          <a:xfrm>
            <a:off x="6541020" y="4455550"/>
            <a:ext cx="5398200" cy="1977464"/>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200"/>
              <a:buFont typeface="Arimo"/>
              <a:buChar char="~"/>
            </a:pPr>
            <a:r>
              <a:rPr lang="en-US" sz="2200" b="0" i="0" u="none" strike="noStrike" cap="none">
                <a:solidFill>
                  <a:schemeClr val="dk1"/>
                </a:solidFill>
                <a:latin typeface="Montserrat"/>
                <a:ea typeface="Montserrat"/>
                <a:cs typeface="Montserrat"/>
                <a:sym typeface="Montserrat"/>
              </a:rPr>
              <a:t>Otherwise commit the Town to any defined course of action; or</a:t>
            </a:r>
            <a:endParaRPr/>
          </a:p>
          <a:p>
            <a:pPr marL="342900" marR="0" lvl="0" indent="-342900" algn="just" rtl="0">
              <a:lnSpc>
                <a:spcPct val="100000"/>
              </a:lnSpc>
              <a:spcBef>
                <a:spcPts val="1500"/>
              </a:spcBef>
              <a:spcAft>
                <a:spcPts val="0"/>
              </a:spcAft>
              <a:buClr>
                <a:srgbClr val="42BEE2"/>
              </a:buClr>
              <a:buSzPts val="2200"/>
              <a:buFont typeface="Arimo"/>
              <a:buChar char="~"/>
            </a:pPr>
            <a:r>
              <a:rPr lang="en-US" sz="2200" b="0" i="0" u="none" strike="noStrike" cap="none">
                <a:solidFill>
                  <a:schemeClr val="dk1"/>
                </a:solidFill>
                <a:latin typeface="Montserrat"/>
                <a:ea typeface="Montserrat"/>
                <a:cs typeface="Montserrat"/>
                <a:sym typeface="Montserrat"/>
              </a:rPr>
              <a:t>Impose any financial commitment or liability on the Town or its taxpayers.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5"/>
          <p:cNvSpPr txBox="1"/>
          <p:nvPr/>
        </p:nvSpPr>
        <p:spPr>
          <a:xfrm>
            <a:off x="476131" y="319960"/>
            <a:ext cx="11344960" cy="710964"/>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2471AA"/>
              </a:buClr>
              <a:buSzPts val="4000"/>
              <a:buFont typeface="Arial"/>
              <a:buNone/>
            </a:pPr>
            <a:r>
              <a:rPr lang="en-US" sz="4400" b="1" i="0" u="none" strike="noStrike" cap="none">
                <a:solidFill>
                  <a:srgbClr val="2471AA"/>
                </a:solidFill>
                <a:latin typeface="Arial"/>
                <a:ea typeface="Arial"/>
                <a:cs typeface="Arial"/>
                <a:sym typeface="Arial"/>
              </a:rPr>
              <a:t>Electric Aggregation Plan Outline</a:t>
            </a:r>
            <a:endParaRPr sz="1600" b="0" i="0" u="none" strike="noStrike" cap="none">
              <a:solidFill>
                <a:srgbClr val="000000"/>
              </a:solidFill>
              <a:latin typeface="Arial"/>
              <a:ea typeface="Arial"/>
              <a:cs typeface="Arial"/>
              <a:sym typeface="Arial"/>
            </a:endParaRPr>
          </a:p>
        </p:txBody>
      </p:sp>
      <p:sp>
        <p:nvSpPr>
          <p:cNvPr id="240" name="Google Shape;240;p5"/>
          <p:cNvSpPr txBox="1"/>
          <p:nvPr/>
        </p:nvSpPr>
        <p:spPr>
          <a:xfrm>
            <a:off x="465620" y="2442443"/>
            <a:ext cx="5436324" cy="3262432"/>
          </a:xfrm>
          <a:prstGeom prst="rect">
            <a:avLst/>
          </a:prstGeom>
          <a:noFill/>
          <a:ln>
            <a:noFill/>
          </a:ln>
        </p:spPr>
        <p:txBody>
          <a:bodyPr spcFirstLastPara="1" wrap="square" lIns="0" tIns="0" rIns="0" bIns="0" anchor="t" anchorCtr="0">
            <a:spAutoFit/>
          </a:bodyPr>
          <a:lstStyle/>
          <a:p>
            <a:pPr marL="342900" marR="0" lvl="0" indent="-342900" algn="l" rtl="0">
              <a:lnSpc>
                <a:spcPct val="200000"/>
              </a:lnSpc>
              <a:spcBef>
                <a:spcPts val="0"/>
              </a:spcBef>
              <a:spcAft>
                <a:spcPts val="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Introduction</a:t>
            </a:r>
            <a:endParaRPr/>
          </a:p>
          <a:p>
            <a:pPr marL="342900" marR="0" lvl="0" indent="-342900" algn="l" rtl="0">
              <a:lnSpc>
                <a:spcPct val="200000"/>
              </a:lnSpc>
              <a:spcBef>
                <a:spcPts val="600"/>
              </a:spcBef>
              <a:spcAft>
                <a:spcPts val="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Overview of Community Power</a:t>
            </a:r>
            <a:endParaRPr/>
          </a:p>
          <a:p>
            <a:pPr marL="342900" marR="0" lvl="0" indent="-342900" algn="l" rtl="0">
              <a:lnSpc>
                <a:spcPct val="200000"/>
              </a:lnSpc>
              <a:spcBef>
                <a:spcPts val="600"/>
              </a:spcBef>
              <a:spcAft>
                <a:spcPts val="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Goals &amp; Objectives</a:t>
            </a:r>
            <a:endParaRPr sz="2400" b="0" i="0" u="none" strike="noStrike" cap="none">
              <a:solidFill>
                <a:schemeClr val="dk1"/>
              </a:solidFill>
              <a:latin typeface="Montserrat"/>
              <a:ea typeface="Montserrat"/>
              <a:cs typeface="Montserrat"/>
              <a:sym typeface="Montserrat"/>
            </a:endParaRPr>
          </a:p>
          <a:p>
            <a:pPr marL="342900" marR="0" lvl="0" indent="-342900" algn="l" rtl="0">
              <a:lnSpc>
                <a:spcPct val="200000"/>
              </a:lnSpc>
              <a:spcBef>
                <a:spcPts val="600"/>
              </a:spcBef>
              <a:spcAft>
                <a:spcPts val="60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Statutory Requirements</a:t>
            </a:r>
            <a:endParaRPr sz="2400" b="0" i="0" u="none" strike="noStrike" cap="none">
              <a:solidFill>
                <a:schemeClr val="dk1"/>
              </a:solidFill>
              <a:latin typeface="Montserrat"/>
              <a:ea typeface="Montserrat"/>
              <a:cs typeface="Montserrat"/>
              <a:sym typeface="Montserrat"/>
            </a:endParaRPr>
          </a:p>
        </p:txBody>
      </p:sp>
      <p:pic>
        <p:nvPicPr>
          <p:cNvPr id="241" name="Google Shape;241;p5" descr="Picture 20"/>
          <p:cNvPicPr preferRelativeResize="0"/>
          <p:nvPr/>
        </p:nvPicPr>
        <p:blipFill rotWithShape="1">
          <a:blip r:embed="rId3">
            <a:alphaModFix/>
          </a:blip>
          <a:srcRect/>
          <a:stretch/>
        </p:blipFill>
        <p:spPr>
          <a:xfrm>
            <a:off x="0" y="6630389"/>
            <a:ext cx="12194014" cy="236931"/>
          </a:xfrm>
          <a:prstGeom prst="rect">
            <a:avLst/>
          </a:prstGeom>
          <a:noFill/>
          <a:ln>
            <a:noFill/>
          </a:ln>
        </p:spPr>
      </p:pic>
      <p:sp>
        <p:nvSpPr>
          <p:cNvPr id="242" name="Google Shape;242;p5"/>
          <p:cNvSpPr txBox="1"/>
          <p:nvPr/>
        </p:nvSpPr>
        <p:spPr>
          <a:xfrm>
            <a:off x="6290057" y="2334344"/>
            <a:ext cx="5531034" cy="3785611"/>
          </a:xfrm>
          <a:prstGeom prst="rect">
            <a:avLst/>
          </a:prstGeom>
          <a:noFill/>
          <a:ln>
            <a:noFill/>
          </a:ln>
        </p:spPr>
        <p:txBody>
          <a:bodyPr spcFirstLastPara="1" wrap="square" lIns="45700" tIns="45700" rIns="45700" bIns="45700" anchor="t" anchorCtr="0">
            <a:spAutoFit/>
          </a:bodyPr>
          <a:lstStyle/>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CPCNH</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Net Metering</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Load Serving Entity Services</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Customer Data Protection Plan</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Abbreviations </a:t>
            </a:r>
            <a:endParaRPr/>
          </a:p>
        </p:txBody>
      </p:sp>
      <p:sp>
        <p:nvSpPr>
          <p:cNvPr id="243" name="Google Shape;243;p5"/>
          <p:cNvSpPr txBox="1"/>
          <p:nvPr/>
        </p:nvSpPr>
        <p:spPr>
          <a:xfrm>
            <a:off x="465620" y="1701354"/>
            <a:ext cx="2992283" cy="52318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2471AA"/>
              </a:buClr>
              <a:buSzPts val="2400"/>
              <a:buFont typeface="Arial"/>
              <a:buNone/>
            </a:pPr>
            <a:r>
              <a:rPr lang="en-US" sz="2800" b="1" i="0" u="sng" strike="noStrike" cap="none">
                <a:solidFill>
                  <a:srgbClr val="2471AA"/>
                </a:solidFill>
                <a:latin typeface="Montserrat"/>
                <a:ea typeface="Montserrat"/>
                <a:cs typeface="Montserrat"/>
                <a:sym typeface="Montserrat"/>
              </a:rPr>
              <a:t>Chapters:</a:t>
            </a:r>
            <a:endParaRPr sz="1600" b="0" i="0" u="sng" strike="noStrike" cap="none">
              <a:solidFill>
                <a:srgbClr val="000000"/>
              </a:solidFill>
              <a:latin typeface="Montserrat"/>
              <a:ea typeface="Montserrat"/>
              <a:cs typeface="Montserrat"/>
              <a:sym typeface="Montserrat"/>
            </a:endParaRPr>
          </a:p>
        </p:txBody>
      </p:sp>
      <p:sp>
        <p:nvSpPr>
          <p:cNvPr id="244" name="Google Shape;244;p5"/>
          <p:cNvSpPr txBox="1"/>
          <p:nvPr/>
        </p:nvSpPr>
        <p:spPr>
          <a:xfrm>
            <a:off x="6290057" y="1649942"/>
            <a:ext cx="3340775" cy="52318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2471AA"/>
              </a:buClr>
              <a:buSzPts val="2400"/>
              <a:buFont typeface="Arial"/>
              <a:buNone/>
            </a:pPr>
            <a:r>
              <a:rPr lang="en-US" sz="2800" b="1" i="0" u="sng" strike="noStrike" cap="none">
                <a:solidFill>
                  <a:srgbClr val="2471AA"/>
                </a:solidFill>
                <a:latin typeface="Montserrat"/>
                <a:ea typeface="Montserrat"/>
                <a:cs typeface="Montserrat"/>
                <a:sym typeface="Montserrat"/>
              </a:rPr>
              <a:t>Appendices:</a:t>
            </a:r>
            <a:endParaRPr sz="1600" b="0" i="0" u="sng" strike="noStrike" cap="none">
              <a:solidFill>
                <a:srgbClr val="000000"/>
              </a:solidFill>
              <a:latin typeface="Montserrat"/>
              <a:ea typeface="Montserrat"/>
              <a:cs typeface="Montserrat"/>
              <a:sym typeface="Montserrat"/>
            </a:endParaRPr>
          </a:p>
        </p:txBody>
      </p:sp>
      <p:sp>
        <p:nvSpPr>
          <p:cNvPr id="245" name="Google Shape;245;p5"/>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12</a:t>
            </a:fld>
            <a:endParaRPr>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6"/>
          <p:cNvSpPr txBox="1"/>
          <p:nvPr/>
        </p:nvSpPr>
        <p:spPr>
          <a:xfrm>
            <a:off x="476869" y="115204"/>
            <a:ext cx="5829337"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471AA"/>
              </a:buClr>
              <a:buSzPts val="4000"/>
              <a:buFont typeface="Calibri"/>
              <a:buNone/>
            </a:pPr>
            <a:r>
              <a:rPr lang="en-US" sz="3600" b="1" i="0" u="none" strike="noStrike" cap="none">
                <a:solidFill>
                  <a:srgbClr val="2471AA"/>
                </a:solidFill>
                <a:latin typeface="Montserrat"/>
                <a:ea typeface="Montserrat"/>
                <a:cs typeface="Montserrat"/>
                <a:sym typeface="Montserrat"/>
              </a:rPr>
              <a:t>Customer Notification and Enrollment Process</a:t>
            </a:r>
            <a:endParaRPr sz="1200" b="0" i="0" u="none" strike="noStrike" cap="none">
              <a:solidFill>
                <a:srgbClr val="000000"/>
              </a:solidFill>
              <a:latin typeface="Montserrat"/>
              <a:ea typeface="Montserrat"/>
              <a:cs typeface="Montserrat"/>
              <a:sym typeface="Montserrat"/>
            </a:endParaRPr>
          </a:p>
        </p:txBody>
      </p:sp>
      <p:pic>
        <p:nvPicPr>
          <p:cNvPr id="251" name="Google Shape;251;p6" descr="Picture 16"/>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52" name="Google Shape;252;p6"/>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13</a:t>
            </a:fld>
            <a:endParaRPr>
              <a:latin typeface="Calibri"/>
              <a:ea typeface="Calibri"/>
              <a:cs typeface="Calibri"/>
              <a:sym typeface="Calibri"/>
            </a:endParaRPr>
          </a:p>
        </p:txBody>
      </p:sp>
      <p:pic>
        <p:nvPicPr>
          <p:cNvPr id="253" name="Google Shape;253;p6"/>
          <p:cNvPicPr preferRelativeResize="0"/>
          <p:nvPr/>
        </p:nvPicPr>
        <p:blipFill rotWithShape="1">
          <a:blip r:embed="rId4">
            <a:alphaModFix/>
          </a:blip>
          <a:srcRect l="4859" t="19807" r="29149" b="8071"/>
          <a:stretch/>
        </p:blipFill>
        <p:spPr>
          <a:xfrm>
            <a:off x="247083" y="1344713"/>
            <a:ext cx="6426985" cy="5268023"/>
          </a:xfrm>
          <a:prstGeom prst="rect">
            <a:avLst/>
          </a:prstGeom>
          <a:noFill/>
          <a:ln>
            <a:noFill/>
          </a:ln>
        </p:spPr>
      </p:pic>
      <p:pic>
        <p:nvPicPr>
          <p:cNvPr id="254" name="Google Shape;254;p6"/>
          <p:cNvPicPr preferRelativeResize="0"/>
          <p:nvPr/>
        </p:nvPicPr>
        <p:blipFill rotWithShape="1">
          <a:blip r:embed="rId5">
            <a:alphaModFix/>
          </a:blip>
          <a:srcRect/>
          <a:stretch/>
        </p:blipFill>
        <p:spPr>
          <a:xfrm rot="5400000">
            <a:off x="6198464" y="829328"/>
            <a:ext cx="6634622" cy="49759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c1791e128b_0_567"/>
          <p:cNvSpPr txBox="1"/>
          <p:nvPr/>
        </p:nvSpPr>
        <p:spPr>
          <a:xfrm>
            <a:off x="476870" y="334892"/>
            <a:ext cx="11213315"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471AA"/>
              </a:buClr>
              <a:buSzPts val="4000"/>
              <a:buFont typeface="Calibri"/>
              <a:buNone/>
            </a:pPr>
            <a:r>
              <a:rPr lang="en-US" sz="3600" b="1" i="0" u="none" strike="noStrike" cap="none">
                <a:solidFill>
                  <a:srgbClr val="2471AA"/>
                </a:solidFill>
                <a:latin typeface="Montserrat"/>
                <a:ea typeface="Montserrat"/>
                <a:cs typeface="Montserrat"/>
                <a:sym typeface="Montserrat"/>
              </a:rPr>
              <a:t>Customer Notification and Enrollment Process</a:t>
            </a:r>
            <a:endParaRPr sz="1200" b="0" i="0" u="none" strike="noStrike" cap="none">
              <a:solidFill>
                <a:srgbClr val="000000"/>
              </a:solidFill>
              <a:latin typeface="Montserrat"/>
              <a:ea typeface="Montserrat"/>
              <a:cs typeface="Montserrat"/>
              <a:sym typeface="Montserrat"/>
            </a:endParaRPr>
          </a:p>
        </p:txBody>
      </p:sp>
      <p:pic>
        <p:nvPicPr>
          <p:cNvPr id="260" name="Google Shape;260;g1c1791e128b_0_567" descr="Picture 16"/>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61" name="Google Shape;261;g1c1791e128b_0_567"/>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14</a:t>
            </a:fld>
            <a:endParaRPr>
              <a:latin typeface="Montserrat"/>
              <a:ea typeface="Montserrat"/>
              <a:cs typeface="Montserrat"/>
              <a:sym typeface="Montserrat"/>
            </a:endParaRPr>
          </a:p>
        </p:txBody>
      </p:sp>
      <p:sp>
        <p:nvSpPr>
          <p:cNvPr id="262" name="Google Shape;262;g1c1791e128b_0_567"/>
          <p:cNvSpPr txBox="1"/>
          <p:nvPr/>
        </p:nvSpPr>
        <p:spPr>
          <a:xfrm>
            <a:off x="618174" y="1411731"/>
            <a:ext cx="10780200" cy="51717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At least </a:t>
            </a:r>
            <a:r>
              <a:rPr lang="en-US" sz="2000" b="1" i="0" u="none" strike="noStrike" cap="none" dirty="0">
                <a:solidFill>
                  <a:srgbClr val="2471AA"/>
                </a:solidFill>
                <a:latin typeface="Montserrat"/>
                <a:ea typeface="Montserrat"/>
                <a:cs typeface="Montserrat"/>
                <a:sym typeface="Montserrat"/>
              </a:rPr>
              <a:t>30 days before program launch all electric customers will be mailed notifications</a:t>
            </a:r>
            <a:r>
              <a:rPr lang="en-US" sz="2000" b="0" i="0" u="none" strike="noStrike" cap="none" dirty="0">
                <a:solidFill>
                  <a:srgbClr val="2471AA"/>
                </a:solidFill>
                <a:latin typeface="Montserrat"/>
                <a:ea typeface="Montserrat"/>
                <a:cs typeface="Montserrat"/>
                <a:sym typeface="Montserrat"/>
              </a:rPr>
              <a:t> </a:t>
            </a:r>
            <a:r>
              <a:rPr lang="en-US" sz="2000" b="0" i="0" u="none" strike="noStrike" cap="none" dirty="0">
                <a:solidFill>
                  <a:schemeClr val="dk1"/>
                </a:solidFill>
                <a:latin typeface="Montserrat"/>
                <a:ea typeface="Montserrat"/>
                <a:cs typeface="Montserrat"/>
                <a:sym typeface="Montserrat"/>
              </a:rPr>
              <a:t>that will include the initial fixed rate for Community Power service compared with </a:t>
            </a:r>
            <a:r>
              <a:rPr lang="en-US" sz="2000" b="0" i="0" u="none" strike="noStrike" cap="none" dirty="0" err="1">
                <a:solidFill>
                  <a:schemeClr val="dk1"/>
                </a:solidFill>
                <a:latin typeface="Montserrat"/>
                <a:ea typeface="Montserrat"/>
                <a:cs typeface="Montserrat"/>
                <a:sym typeface="Montserrat"/>
              </a:rPr>
              <a:t>Unitil</a:t>
            </a:r>
            <a:r>
              <a:rPr lang="en-US" sz="2000" b="0" i="0" u="none" strike="noStrike" cap="none" dirty="0">
                <a:solidFill>
                  <a:schemeClr val="dk1"/>
                </a:solidFill>
                <a:latin typeface="Montserrat"/>
                <a:ea typeface="Montserrat"/>
                <a:cs typeface="Montserrat"/>
                <a:sym typeface="Montserrat"/>
              </a:rPr>
              <a:t>.</a:t>
            </a:r>
            <a:endParaRPr dirty="0"/>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Customers currently on default energy service provided by </a:t>
            </a:r>
            <a:r>
              <a:rPr lang="en-US" sz="2000" b="0" i="0" u="none" strike="noStrike" cap="none" dirty="0" err="1">
                <a:solidFill>
                  <a:schemeClr val="dk1"/>
                </a:solidFill>
                <a:latin typeface="Montserrat"/>
                <a:ea typeface="Montserrat"/>
                <a:cs typeface="Montserrat"/>
                <a:sym typeface="Montserrat"/>
              </a:rPr>
              <a:t>Unitil</a:t>
            </a:r>
            <a:r>
              <a:rPr lang="en-US" sz="2000" b="0" i="0" u="none" strike="noStrike" cap="none" dirty="0">
                <a:solidFill>
                  <a:schemeClr val="dk1"/>
                </a:solidFill>
                <a:latin typeface="Montserrat"/>
                <a:ea typeface="Montserrat"/>
                <a:cs typeface="Montserrat"/>
                <a:sym typeface="Montserrat"/>
              </a:rPr>
              <a:t> will be </a:t>
            </a:r>
            <a:r>
              <a:rPr lang="en-US" sz="2000" b="1" i="0" u="none" strike="noStrike" cap="none" dirty="0">
                <a:solidFill>
                  <a:srgbClr val="DF4F3E"/>
                </a:solidFill>
                <a:latin typeface="Montserrat"/>
                <a:ea typeface="Montserrat"/>
                <a:cs typeface="Montserrat"/>
                <a:sym typeface="Montserrat"/>
              </a:rPr>
              <a:t>able to decline participation or “opt-out”</a:t>
            </a:r>
            <a:r>
              <a:rPr lang="en-US" sz="2000" b="0" i="0" u="none" strike="noStrike" cap="none" dirty="0">
                <a:solidFill>
                  <a:schemeClr val="dk1"/>
                </a:solidFill>
                <a:latin typeface="Montserrat"/>
                <a:ea typeface="Montserrat"/>
                <a:cs typeface="Montserrat"/>
                <a:sym typeface="Montserrat"/>
              </a:rPr>
              <a:t> of Community Power by </a:t>
            </a:r>
            <a:r>
              <a:rPr lang="en-US" sz="2000" dirty="0">
                <a:solidFill>
                  <a:schemeClr val="dk1"/>
                </a:solidFill>
                <a:latin typeface="Montserrat"/>
                <a:ea typeface="Montserrat"/>
                <a:cs typeface="Montserrat"/>
                <a:sym typeface="Montserrat"/>
              </a:rPr>
              <a:t>visiting CommunityPowerNH.gov emailing info@CommunityPowerNH.gov</a:t>
            </a:r>
            <a:r>
              <a:rPr lang="en-US" sz="2000" b="0" i="0" u="none" strike="noStrike" cap="none" dirty="0">
                <a:solidFill>
                  <a:schemeClr val="dk1"/>
                </a:solidFill>
                <a:latin typeface="Montserrat"/>
                <a:ea typeface="Montserrat"/>
                <a:cs typeface="Montserrat"/>
                <a:sym typeface="Montserrat"/>
              </a:rPr>
              <a:t>, or by calling</a:t>
            </a:r>
            <a:r>
              <a:rPr lang="en-US" sz="2000" dirty="0">
                <a:solidFill>
                  <a:schemeClr val="dk1"/>
                </a:solidFill>
                <a:latin typeface="Montserrat"/>
                <a:ea typeface="Montserrat"/>
                <a:cs typeface="Montserrat"/>
                <a:sym typeface="Montserrat"/>
              </a:rPr>
              <a:t> 1-866-603-7697 (POWR).</a:t>
            </a:r>
            <a:endParaRPr sz="2000" b="0" i="0" u="none" strike="noStrike" cap="none" dirty="0">
              <a:solidFill>
                <a:schemeClr val="dk1"/>
              </a:solidFill>
              <a:latin typeface="Montserrat"/>
              <a:ea typeface="Montserrat"/>
              <a:cs typeface="Montserrat"/>
              <a:sym typeface="Montserrat"/>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If a </a:t>
            </a:r>
            <a:r>
              <a:rPr lang="en-US" sz="2000" b="1" i="0" u="none" strike="noStrike" cap="none" dirty="0">
                <a:solidFill>
                  <a:srgbClr val="3F9250"/>
                </a:solidFill>
                <a:latin typeface="Montserrat"/>
                <a:ea typeface="Montserrat"/>
                <a:cs typeface="Montserrat"/>
                <a:sym typeface="Montserrat"/>
              </a:rPr>
              <a:t>customer is already getting their power from a competitive supplier</a:t>
            </a:r>
            <a:r>
              <a:rPr lang="en-US" sz="2000" b="0" i="0" u="none" strike="noStrike" cap="none" dirty="0">
                <a:solidFill>
                  <a:schemeClr val="dk1"/>
                </a:solidFill>
                <a:latin typeface="Montserrat"/>
                <a:ea typeface="Montserrat"/>
                <a:cs typeface="Montserrat"/>
                <a:sym typeface="Montserrat"/>
              </a:rPr>
              <a:t>, nothing will change unless they choose to switch and </a:t>
            </a:r>
            <a:r>
              <a:rPr lang="en-US" sz="2000" b="1" i="0" u="none" strike="noStrike" cap="none" dirty="0">
                <a:solidFill>
                  <a:srgbClr val="3F9250"/>
                </a:solidFill>
                <a:latin typeface="Montserrat"/>
                <a:ea typeface="Montserrat"/>
                <a:cs typeface="Montserrat"/>
                <a:sym typeface="Montserrat"/>
              </a:rPr>
              <a:t>“opt-in”</a:t>
            </a:r>
            <a:r>
              <a:rPr lang="en-US" sz="2000" b="0" i="0" u="none" strike="noStrike" cap="none" dirty="0">
                <a:solidFill>
                  <a:schemeClr val="dk1"/>
                </a:solidFill>
                <a:latin typeface="Montserrat"/>
                <a:ea typeface="Montserrat"/>
                <a:cs typeface="Montserrat"/>
                <a:sym typeface="Montserrat"/>
              </a:rPr>
              <a:t> to Community Power. </a:t>
            </a:r>
            <a:endParaRPr sz="2000" b="0" i="0" u="none" strike="noStrike" cap="none" dirty="0">
              <a:solidFill>
                <a:schemeClr val="dk1"/>
              </a:solidFill>
              <a:latin typeface="Montserrat"/>
              <a:ea typeface="Montserrat"/>
              <a:cs typeface="Montserrat"/>
              <a:sym typeface="Montserrat"/>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New utility customers will get similar opt-out notices.</a:t>
            </a:r>
            <a:endParaRPr sz="2000" b="0" i="0" u="none" strike="noStrike" cap="none" dirty="0">
              <a:solidFill>
                <a:schemeClr val="dk1"/>
              </a:solidFill>
              <a:latin typeface="Montserrat"/>
              <a:ea typeface="Montserrat"/>
              <a:cs typeface="Montserrat"/>
              <a:sym typeface="Montserrat"/>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All Community Power default service customers will always be able to know the fixed rate at least 30 days in advance and be able to switch supplier at next meter read upon request with </a:t>
            </a:r>
            <a:r>
              <a:rPr lang="en-US" sz="2000" b="1" i="0" u="none" strike="noStrike" cap="none" dirty="0">
                <a:solidFill>
                  <a:srgbClr val="EC912C"/>
                </a:solidFill>
                <a:latin typeface="Montserrat"/>
                <a:ea typeface="Montserrat"/>
                <a:cs typeface="Montserrat"/>
                <a:sym typeface="Montserrat"/>
              </a:rPr>
              <a:t>no penalty or exit fee</a:t>
            </a:r>
            <a:r>
              <a:rPr lang="en-US" sz="2000" b="0" i="0" u="none" strike="noStrike" cap="none" dirty="0">
                <a:solidFill>
                  <a:schemeClr val="dk1"/>
                </a:solidFill>
                <a:latin typeface="Montserrat"/>
                <a:ea typeface="Montserrat"/>
                <a:cs typeface="Montserrat"/>
                <a:sym typeface="Montserrat"/>
              </a:rPr>
              <a:t>.</a:t>
            </a:r>
            <a:endParaRPr sz="2000" b="0" i="0" u="none" strike="noStrike" cap="none" dirty="0">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7"/>
          <p:cNvPicPr preferRelativeResize="0"/>
          <p:nvPr/>
        </p:nvPicPr>
        <p:blipFill rotWithShape="1">
          <a:blip r:embed="rId3">
            <a:alphaModFix/>
          </a:blip>
          <a:srcRect/>
          <a:stretch/>
        </p:blipFill>
        <p:spPr>
          <a:xfrm>
            <a:off x="-2014" y="4238917"/>
            <a:ext cx="6268999" cy="2362138"/>
          </a:xfrm>
          <a:prstGeom prst="rect">
            <a:avLst/>
          </a:prstGeom>
          <a:noFill/>
          <a:ln>
            <a:noFill/>
          </a:ln>
        </p:spPr>
      </p:pic>
      <p:sp>
        <p:nvSpPr>
          <p:cNvPr id="268" name="Google Shape;268;p7"/>
          <p:cNvSpPr txBox="1"/>
          <p:nvPr/>
        </p:nvSpPr>
        <p:spPr>
          <a:xfrm>
            <a:off x="254493" y="122601"/>
            <a:ext cx="6140242" cy="1745093"/>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Clr>
                <a:srgbClr val="2471AA"/>
              </a:buClr>
              <a:buSzPts val="4000"/>
              <a:buFont typeface="Arial"/>
              <a:buNone/>
            </a:pPr>
            <a:r>
              <a:rPr lang="en-US" sz="3600" b="1" i="0" u="none" strike="noStrike" cap="none">
                <a:solidFill>
                  <a:srgbClr val="2471AA"/>
                </a:solidFill>
                <a:latin typeface="Montserrat"/>
                <a:ea typeface="Montserrat"/>
                <a:cs typeface="Montserrat"/>
                <a:sym typeface="Montserrat"/>
              </a:rPr>
              <a:t>Customer Rates and Optional Products + Example Savings</a:t>
            </a:r>
            <a:endParaRPr sz="3600" b="0" i="0" u="none" strike="noStrike" cap="none">
              <a:solidFill>
                <a:srgbClr val="000000"/>
              </a:solidFill>
              <a:latin typeface="Montserrat"/>
              <a:ea typeface="Montserrat"/>
              <a:cs typeface="Montserrat"/>
              <a:sym typeface="Montserrat"/>
            </a:endParaRPr>
          </a:p>
        </p:txBody>
      </p:sp>
      <p:pic>
        <p:nvPicPr>
          <p:cNvPr id="269" name="Google Shape;269;p7" descr="Picture 16"/>
          <p:cNvPicPr preferRelativeResize="0"/>
          <p:nvPr/>
        </p:nvPicPr>
        <p:blipFill rotWithShape="1">
          <a:blip r:embed="rId4">
            <a:alphaModFix/>
          </a:blip>
          <a:srcRect/>
          <a:stretch/>
        </p:blipFill>
        <p:spPr>
          <a:xfrm>
            <a:off x="-2014" y="6621070"/>
            <a:ext cx="12194014" cy="236931"/>
          </a:xfrm>
          <a:prstGeom prst="rect">
            <a:avLst/>
          </a:prstGeom>
          <a:noFill/>
          <a:ln>
            <a:noFill/>
          </a:ln>
        </p:spPr>
      </p:pic>
      <p:sp>
        <p:nvSpPr>
          <p:cNvPr id="270" name="Google Shape;270;p7"/>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15</a:t>
            </a:fld>
            <a:endParaRPr>
              <a:latin typeface="Montserrat"/>
              <a:ea typeface="Montserrat"/>
              <a:cs typeface="Montserrat"/>
              <a:sym typeface="Montserrat"/>
            </a:endParaRPr>
          </a:p>
        </p:txBody>
      </p:sp>
      <p:pic>
        <p:nvPicPr>
          <p:cNvPr id="271" name="Google Shape;271;p7"/>
          <p:cNvPicPr preferRelativeResize="0"/>
          <p:nvPr/>
        </p:nvPicPr>
        <p:blipFill rotWithShape="1">
          <a:blip r:embed="rId5">
            <a:alphaModFix/>
          </a:blip>
          <a:srcRect/>
          <a:stretch/>
        </p:blipFill>
        <p:spPr>
          <a:xfrm>
            <a:off x="12037" y="1907724"/>
            <a:ext cx="6688950" cy="2174083"/>
          </a:xfrm>
          <a:prstGeom prst="rect">
            <a:avLst/>
          </a:prstGeom>
          <a:noFill/>
          <a:ln>
            <a:noFill/>
          </a:ln>
        </p:spPr>
      </p:pic>
      <p:pic>
        <p:nvPicPr>
          <p:cNvPr id="272" name="Google Shape;272;p7"/>
          <p:cNvPicPr preferRelativeResize="0"/>
          <p:nvPr/>
        </p:nvPicPr>
        <p:blipFill rotWithShape="1">
          <a:blip r:embed="rId6">
            <a:alphaModFix/>
          </a:blip>
          <a:srcRect/>
          <a:stretch/>
        </p:blipFill>
        <p:spPr>
          <a:xfrm>
            <a:off x="6800615" y="0"/>
            <a:ext cx="5201270" cy="6581040"/>
          </a:xfrm>
          <a:prstGeom prst="rect">
            <a:avLst/>
          </a:prstGeom>
          <a:noFill/>
          <a:ln>
            <a:noFill/>
          </a:ln>
        </p:spPr>
      </p:pic>
      <p:sp>
        <p:nvSpPr>
          <p:cNvPr id="273" name="Google Shape;273;p7"/>
          <p:cNvSpPr txBox="1"/>
          <p:nvPr/>
        </p:nvSpPr>
        <p:spPr>
          <a:xfrm>
            <a:off x="2426883" y="4169971"/>
            <a:ext cx="3668110" cy="338554"/>
          </a:xfrm>
          <a:prstGeom prst="rect">
            <a:avLst/>
          </a:prstGeom>
          <a:solidFill>
            <a:srgbClr val="C4E0B2"/>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Montserrat"/>
                <a:ea typeface="Montserrat"/>
                <a:cs typeface="Montserrat"/>
                <a:sym typeface="Montserrat"/>
              </a:rPr>
              <a:t>Savings: $26 / month / customer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8"/>
          <p:cNvSpPr txBox="1"/>
          <p:nvPr/>
        </p:nvSpPr>
        <p:spPr>
          <a:xfrm>
            <a:off x="1231577" y="4934550"/>
            <a:ext cx="9726832" cy="1300099"/>
          </a:xfrm>
          <a:prstGeom prst="rect">
            <a:avLst/>
          </a:prstGeom>
          <a:noFill/>
          <a:ln>
            <a:noFill/>
          </a:ln>
        </p:spPr>
        <p:txBody>
          <a:bodyPr spcFirstLastPara="1" wrap="square" lIns="0" tIns="0" rIns="0" bIns="0" anchor="t" anchorCtr="0">
            <a:spAutoFit/>
          </a:bodyPr>
          <a:lstStyle/>
          <a:p>
            <a:pPr marL="0" marR="0" lvl="0" indent="0" algn="ctr" rtl="0">
              <a:lnSpc>
                <a:spcPct val="87500"/>
              </a:lnSpc>
              <a:spcBef>
                <a:spcPts val="0"/>
              </a:spcBef>
              <a:spcAft>
                <a:spcPts val="0"/>
              </a:spcAft>
              <a:buClr>
                <a:srgbClr val="2471AA"/>
              </a:buClr>
              <a:buSzPts val="4800"/>
              <a:buFont typeface="Arial"/>
              <a:buNone/>
            </a:pPr>
            <a:r>
              <a:rPr lang="en-US" sz="4800" b="1" i="0" u="none" strike="noStrike" cap="none">
                <a:solidFill>
                  <a:srgbClr val="2373AB"/>
                </a:solidFill>
                <a:latin typeface="Arial"/>
                <a:ea typeface="Arial"/>
                <a:cs typeface="Arial"/>
                <a:sym typeface="Arial"/>
              </a:rPr>
              <a:t>3. Community Power Coalition of New Hampshire</a:t>
            </a:r>
            <a:endParaRPr sz="4800" b="1" i="0" u="none" strike="noStrike" cap="none">
              <a:solidFill>
                <a:srgbClr val="2373AB"/>
              </a:solidFill>
              <a:latin typeface="Arial"/>
              <a:ea typeface="Arial"/>
              <a:cs typeface="Arial"/>
              <a:sym typeface="Arial"/>
            </a:endParaRPr>
          </a:p>
        </p:txBody>
      </p:sp>
      <p:pic>
        <p:nvPicPr>
          <p:cNvPr id="279" name="Google Shape;279;p8"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80" name="Google Shape;280;p8"/>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16</a:t>
            </a:fld>
            <a:endParaRPr>
              <a:latin typeface="Calibri"/>
              <a:ea typeface="Calibri"/>
              <a:cs typeface="Calibri"/>
              <a:sym typeface="Calibri"/>
            </a:endParaRPr>
          </a:p>
        </p:txBody>
      </p:sp>
      <p:pic>
        <p:nvPicPr>
          <p:cNvPr id="281" name="Google Shape;281;p8"/>
          <p:cNvPicPr preferRelativeResize="0"/>
          <p:nvPr/>
        </p:nvPicPr>
        <p:blipFill rotWithShape="1">
          <a:blip r:embed="rId4">
            <a:alphaModFix/>
          </a:blip>
          <a:srcRect/>
          <a:stretch/>
        </p:blipFill>
        <p:spPr>
          <a:xfrm>
            <a:off x="1070819" y="597270"/>
            <a:ext cx="10050362" cy="40044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9"/>
          <p:cNvSpPr txBox="1">
            <a:spLocks noGrp="1"/>
          </p:cNvSpPr>
          <p:nvPr>
            <p:ph type="title"/>
          </p:nvPr>
        </p:nvSpPr>
        <p:spPr>
          <a:xfrm>
            <a:off x="308586" y="281523"/>
            <a:ext cx="11777700" cy="5127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600"/>
              </a:spcAft>
              <a:buClr>
                <a:srgbClr val="2471AA"/>
              </a:buClr>
              <a:buSzPts val="4000"/>
              <a:buFont typeface="Arial"/>
              <a:buNone/>
            </a:pPr>
            <a:r>
              <a:rPr lang="en-US" sz="3700">
                <a:latin typeface="Montserrat"/>
                <a:ea typeface="Montserrat"/>
                <a:cs typeface="Montserrat"/>
                <a:sym typeface="Montserrat"/>
              </a:rPr>
              <a:t>Community Power Coalition of New Hampshire</a:t>
            </a:r>
            <a:endParaRPr sz="3700">
              <a:latin typeface="Montserrat"/>
              <a:ea typeface="Montserrat"/>
              <a:cs typeface="Montserrat"/>
              <a:sym typeface="Montserrat"/>
            </a:endParaRPr>
          </a:p>
        </p:txBody>
      </p:sp>
      <p:sp>
        <p:nvSpPr>
          <p:cNvPr id="287" name="Google Shape;287;p9"/>
          <p:cNvSpPr txBox="1"/>
          <p:nvPr/>
        </p:nvSpPr>
        <p:spPr>
          <a:xfrm>
            <a:off x="11792729" y="6594960"/>
            <a:ext cx="325800" cy="284700"/>
          </a:xfrm>
          <a:prstGeom prst="rect">
            <a:avLst/>
          </a:prstGeom>
          <a:noFill/>
          <a:ln>
            <a:noFill/>
          </a:ln>
        </p:spPr>
        <p:txBody>
          <a:bodyPr spcFirstLastPara="1" wrap="square" lIns="0" tIns="7600" rIns="0" bIns="0" anchor="t" anchorCtr="0">
            <a:spAutoFit/>
          </a:bodyPr>
          <a:lstStyle/>
          <a:p>
            <a:pPr marL="2540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88" name="Google Shape;288;p9"/>
          <p:cNvSpPr txBox="1">
            <a:spLocks noGrp="1"/>
          </p:cNvSpPr>
          <p:nvPr>
            <p:ph type="sldNum" idx="12"/>
          </p:nvPr>
        </p:nvSpPr>
        <p:spPr>
          <a:xfrm>
            <a:off x="9057672" y="6602347"/>
            <a:ext cx="2929500" cy="227100"/>
          </a:xfrm>
          <a:prstGeom prst="rect">
            <a:avLst/>
          </a:prstGeom>
          <a:noFill/>
          <a:ln>
            <a:noFill/>
          </a:ln>
        </p:spPr>
        <p:txBody>
          <a:bodyPr spcFirstLastPara="1" wrap="square" lIns="0" tIns="0" rIns="0" bIns="0" anchor="t" anchorCtr="0">
            <a:noAutofit/>
          </a:bodyPr>
          <a:lstStyle/>
          <a:p>
            <a:pPr marL="25400" marR="0" lvl="0" indent="0" algn="r" rtl="0">
              <a:lnSpc>
                <a:spcPct val="100875"/>
              </a:lnSpc>
              <a:spcBef>
                <a:spcPts val="0"/>
              </a:spcBef>
              <a:spcAft>
                <a:spcPts val="0"/>
              </a:spcAft>
              <a:buClr>
                <a:schemeClr val="lt1"/>
              </a:buClr>
              <a:buSzPts val="1800"/>
              <a:buFont typeface="Calibri"/>
              <a:buNone/>
            </a:pPr>
            <a:fld id="{00000000-1234-1234-1234-123412341234}" type="slidenum">
              <a:rPr lang="en-US"/>
              <a:t>17</a:t>
            </a:fld>
            <a:endParaRPr/>
          </a:p>
        </p:txBody>
      </p:sp>
      <p:sp>
        <p:nvSpPr>
          <p:cNvPr id="289" name="Google Shape;289;p9"/>
          <p:cNvSpPr txBox="1"/>
          <p:nvPr/>
        </p:nvSpPr>
        <p:spPr>
          <a:xfrm>
            <a:off x="308586" y="2587580"/>
            <a:ext cx="6379779" cy="329829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2BEE2"/>
              </a:buClr>
              <a:buSzPts val="2100"/>
              <a:buFont typeface="Arimo"/>
              <a:buChar char="~"/>
            </a:pPr>
            <a:r>
              <a:rPr lang="en-US" sz="2000" b="0" i="0" u="none" strike="noStrike" cap="none">
                <a:solidFill>
                  <a:srgbClr val="595959"/>
                </a:solidFill>
                <a:latin typeface="Montserrat"/>
                <a:ea typeface="Montserrat"/>
                <a:cs typeface="Montserrat"/>
                <a:sym typeface="Montserrat"/>
              </a:rPr>
              <a:t>Nonprofit Joint Power Agency formed 10/1/21</a:t>
            </a:r>
            <a:endParaRPr/>
          </a:p>
          <a:p>
            <a:pPr marL="342900" marR="0" lvl="0" indent="-342900" algn="l" rtl="0">
              <a:lnSpc>
                <a:spcPct val="100000"/>
              </a:lnSpc>
              <a:spcBef>
                <a:spcPts val="1400"/>
              </a:spcBef>
              <a:spcAft>
                <a:spcPts val="0"/>
              </a:spcAft>
              <a:buClr>
                <a:srgbClr val="42BEE2"/>
              </a:buClr>
              <a:buSzPts val="2100"/>
              <a:buFont typeface="Arimo"/>
              <a:buChar char="~"/>
            </a:pPr>
            <a:r>
              <a:rPr lang="en-US" sz="2000" b="1" i="0" u="none" strike="noStrike" cap="none">
                <a:solidFill>
                  <a:srgbClr val="595959"/>
                </a:solidFill>
                <a:latin typeface="Montserrat"/>
                <a:ea typeface="Montserrat"/>
                <a:cs typeface="Montserrat"/>
                <a:sym typeface="Montserrat"/>
              </a:rPr>
              <a:t>33 Members | 23% of NH population</a:t>
            </a:r>
            <a:endParaRPr sz="2000" b="1" i="0" u="none" strike="noStrike" cap="none">
              <a:solidFill>
                <a:srgbClr val="595959"/>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42BEE2"/>
              </a:buClr>
              <a:buSzPts val="2100"/>
              <a:buFont typeface="Arimo"/>
              <a:buChar char="~"/>
            </a:pPr>
            <a:r>
              <a:rPr lang="en-US" sz="2000" b="0" i="0" u="none" strike="noStrike" cap="none">
                <a:solidFill>
                  <a:srgbClr val="595959"/>
                </a:solidFill>
                <a:latin typeface="Montserrat"/>
                <a:ea typeface="Montserrat"/>
                <a:cs typeface="Montserrat"/>
                <a:sym typeface="Montserrat"/>
              </a:rPr>
              <a:t>12 of 33 Members launching </a:t>
            </a:r>
            <a:r>
              <a:rPr lang="en-US" sz="2000" b="1" i="0" u="none" strike="noStrike" cap="none">
                <a:solidFill>
                  <a:srgbClr val="595959"/>
                </a:solidFill>
                <a:latin typeface="Montserrat"/>
                <a:ea typeface="Montserrat"/>
                <a:cs typeface="Montserrat"/>
                <a:sym typeface="Montserrat"/>
              </a:rPr>
              <a:t>2023</a:t>
            </a:r>
            <a:endParaRPr sz="1200" b="1" i="0" u="none" strike="noStrike" cap="none">
              <a:solidFill>
                <a:srgbClr val="000000"/>
              </a:solidFill>
              <a:latin typeface="Arial"/>
              <a:ea typeface="Arial"/>
              <a:cs typeface="Arial"/>
              <a:sym typeface="Arial"/>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~75,000 customers</a:t>
            </a:r>
            <a:endParaRPr sz="1200" b="0" i="0" u="none" strike="noStrike" cap="none">
              <a:solidFill>
                <a:srgbClr val="000000"/>
              </a:solidFill>
              <a:latin typeface="Arial"/>
              <a:ea typeface="Arial"/>
              <a:cs typeface="Arial"/>
              <a:sym typeface="Arial"/>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~400,000 MWh in 2023 (APR – DEC)</a:t>
            </a:r>
            <a:endParaRPr sz="1200" b="0" i="0" u="none" strike="noStrike" cap="none">
              <a:solidFill>
                <a:srgbClr val="000000"/>
              </a:solidFill>
              <a:latin typeface="Arial"/>
              <a:ea typeface="Arial"/>
              <a:cs typeface="Arial"/>
              <a:sym typeface="Arial"/>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~$51 million 2023 revenues (controlled by communities)</a:t>
            </a:r>
            <a:endParaRPr sz="12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42BEE2"/>
              </a:buClr>
              <a:buSzPts val="2100"/>
              <a:buFont typeface="Arimo"/>
              <a:buChar char="~"/>
            </a:pPr>
            <a:r>
              <a:rPr lang="en-US" sz="2000" b="0" i="0" u="none" strike="noStrike" cap="none">
                <a:solidFill>
                  <a:srgbClr val="595959"/>
                </a:solidFill>
                <a:latin typeface="Montserrat"/>
                <a:ea typeface="Montserrat"/>
                <a:cs typeface="Montserrat"/>
                <a:sym typeface="Montserrat"/>
              </a:rPr>
              <a:t>Remaining &amp; new Members to launch 2024+</a:t>
            </a:r>
            <a:endParaRPr/>
          </a:p>
        </p:txBody>
      </p:sp>
      <p:sp>
        <p:nvSpPr>
          <p:cNvPr id="290" name="Google Shape;290;p9"/>
          <p:cNvSpPr txBox="1"/>
          <p:nvPr/>
        </p:nvSpPr>
        <p:spPr>
          <a:xfrm>
            <a:off x="154292" y="813469"/>
            <a:ext cx="118834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94C73D"/>
                </a:solidFill>
                <a:latin typeface="Montserrat"/>
                <a:ea typeface="Montserrat"/>
                <a:cs typeface="Montserrat"/>
                <a:sym typeface="Montserrat"/>
              </a:rPr>
              <a:t>Community-governed power supplier — launched 1st 12 Community Power programs Spring 2023</a:t>
            </a:r>
            <a:endParaRPr/>
          </a:p>
        </p:txBody>
      </p:sp>
      <p:pic>
        <p:nvPicPr>
          <p:cNvPr id="291" name="Google Shape;291;p9"/>
          <p:cNvPicPr preferRelativeResize="0"/>
          <p:nvPr/>
        </p:nvPicPr>
        <p:blipFill rotWithShape="1">
          <a:blip r:embed="rId3">
            <a:alphaModFix/>
          </a:blip>
          <a:srcRect/>
          <a:stretch/>
        </p:blipFill>
        <p:spPr>
          <a:xfrm>
            <a:off x="6730686" y="1631285"/>
            <a:ext cx="5256486" cy="4345709"/>
          </a:xfrm>
          <a:prstGeom prst="rect">
            <a:avLst/>
          </a:prstGeom>
          <a:noFill/>
          <a:ln>
            <a:noFill/>
          </a:ln>
        </p:spPr>
      </p:pic>
      <p:sp>
        <p:nvSpPr>
          <p:cNvPr id="292" name="Google Shape;292;p9"/>
          <p:cNvSpPr/>
          <p:nvPr/>
        </p:nvSpPr>
        <p:spPr>
          <a:xfrm>
            <a:off x="499594" y="1416666"/>
            <a:ext cx="5474737" cy="246251"/>
          </a:xfrm>
          <a:prstGeom prst="rect">
            <a:avLst/>
          </a:prstGeom>
          <a:noFill/>
          <a:ln>
            <a:noFill/>
          </a:ln>
        </p:spPr>
        <p:txBody>
          <a:bodyPr spcFirstLastPara="1" wrap="square" lIns="0" tIns="0" rIns="0" bIns="0" anchor="t" anchorCtr="0">
            <a:noAutofit/>
          </a:bodyPr>
          <a:lstStyle/>
          <a:p>
            <a:pPr marL="0" marR="0" lvl="0" indent="0" algn="l" rtl="0">
              <a:lnSpc>
                <a:spcPct val="106086"/>
              </a:lnSpc>
              <a:spcBef>
                <a:spcPts val="0"/>
              </a:spcBef>
              <a:spcAft>
                <a:spcPts val="0"/>
              </a:spcAft>
              <a:buClr>
                <a:srgbClr val="000000"/>
              </a:buClr>
              <a:buSzPts val="2300"/>
              <a:buFont typeface="Arial"/>
              <a:buNone/>
            </a:pPr>
            <a:r>
              <a:rPr lang="en-US" sz="2300" b="1" i="0" u="none" strike="noStrike" cap="none">
                <a:solidFill>
                  <a:srgbClr val="F3533B"/>
                </a:solidFill>
                <a:latin typeface="Arial"/>
                <a:ea typeface="Arial"/>
                <a:cs typeface="Arial"/>
                <a:sym typeface="Arial"/>
              </a:rPr>
              <a:t>Our Mission</a:t>
            </a:r>
            <a:endParaRPr sz="1400" b="0" i="0" u="none" strike="noStrike" cap="none">
              <a:solidFill>
                <a:srgbClr val="000000"/>
              </a:solidFill>
              <a:latin typeface="Arial"/>
              <a:ea typeface="Arial"/>
              <a:cs typeface="Arial"/>
              <a:sym typeface="Arial"/>
            </a:endParaRPr>
          </a:p>
        </p:txBody>
      </p:sp>
      <p:sp>
        <p:nvSpPr>
          <p:cNvPr id="293" name="Google Shape;293;p9"/>
          <p:cNvSpPr/>
          <p:nvPr/>
        </p:nvSpPr>
        <p:spPr>
          <a:xfrm>
            <a:off x="499594" y="1792912"/>
            <a:ext cx="6188771" cy="664673"/>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None/>
            </a:pPr>
            <a:r>
              <a:rPr lang="en-US" sz="1800" b="1" i="0" u="none" strike="noStrike" cap="none">
                <a:solidFill>
                  <a:srgbClr val="595959"/>
                </a:solidFill>
                <a:latin typeface="Montserrat"/>
                <a:ea typeface="Montserrat"/>
                <a:cs typeface="Montserrat"/>
                <a:sym typeface="Montserrat"/>
              </a:rPr>
              <a:t>To foster resilient New Hampshire communities by empowering them to realize their energy goals.</a:t>
            </a:r>
            <a:endParaRPr/>
          </a:p>
        </p:txBody>
      </p:sp>
      <p:sp>
        <p:nvSpPr>
          <p:cNvPr id="294" name="Google Shape;294;p9"/>
          <p:cNvSpPr/>
          <p:nvPr/>
        </p:nvSpPr>
        <p:spPr>
          <a:xfrm>
            <a:off x="684158" y="6183462"/>
            <a:ext cx="10823683" cy="36933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000" b="1" i="0" u="none" strike="noStrike" cap="none">
                <a:solidFill>
                  <a:srgbClr val="41BEE2"/>
                </a:solidFill>
                <a:latin typeface="Montserrat"/>
                <a:ea typeface="Montserrat"/>
                <a:cs typeface="Montserrat"/>
                <a:sym typeface="Montserrat"/>
              </a:rPr>
              <a:t>All New Hampshire cities, towns, and counties are invited to join the Coalition.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0"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300" name="Google Shape;300;p10"/>
          <p:cNvSpPr txBox="1"/>
          <p:nvPr/>
        </p:nvSpPr>
        <p:spPr>
          <a:xfrm>
            <a:off x="6554157" y="179514"/>
            <a:ext cx="4891200" cy="101258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3600" b="1" i="0" u="none" strike="noStrike" cap="none">
                <a:solidFill>
                  <a:srgbClr val="2471AA"/>
                </a:solidFill>
                <a:latin typeface="Montserrat"/>
                <a:ea typeface="Montserrat"/>
                <a:cs typeface="Montserrat"/>
                <a:sym typeface="Montserrat"/>
              </a:rPr>
              <a:t>Board of Directors:</a:t>
            </a:r>
            <a:endParaRPr/>
          </a:p>
          <a:p>
            <a:pPr marL="0" marR="0" lvl="0" indent="0" algn="ctr" rtl="0">
              <a:lnSpc>
                <a:spcPct val="95454"/>
              </a:lnSpc>
              <a:spcBef>
                <a:spcPts val="600"/>
              </a:spcBef>
              <a:spcAft>
                <a:spcPts val="0"/>
              </a:spcAft>
              <a:buClr>
                <a:srgbClr val="2471AA"/>
              </a:buClr>
              <a:buSzPts val="4400"/>
              <a:buFont typeface="Arial"/>
              <a:buNone/>
            </a:pPr>
            <a:r>
              <a:rPr lang="en-US" sz="2800" b="1" i="1" u="none" strike="noStrike" cap="none">
                <a:solidFill>
                  <a:srgbClr val="F7981C"/>
                </a:solidFill>
                <a:latin typeface="Montserrat"/>
                <a:ea typeface="Montserrat"/>
                <a:cs typeface="Montserrat"/>
                <a:sym typeface="Montserrat"/>
              </a:rPr>
              <a:t>Community Governance</a:t>
            </a:r>
            <a:endParaRPr sz="3600" b="1" i="1" u="none" strike="noStrike" cap="none">
              <a:solidFill>
                <a:srgbClr val="F7981C"/>
              </a:solidFill>
              <a:latin typeface="Montserrat"/>
              <a:ea typeface="Montserrat"/>
              <a:cs typeface="Montserrat"/>
              <a:sym typeface="Montserrat"/>
            </a:endParaRPr>
          </a:p>
        </p:txBody>
      </p:sp>
      <p:pic>
        <p:nvPicPr>
          <p:cNvPr id="301" name="Google Shape;301;p10"/>
          <p:cNvPicPr preferRelativeResize="0"/>
          <p:nvPr/>
        </p:nvPicPr>
        <p:blipFill rotWithShape="1">
          <a:blip r:embed="rId4">
            <a:alphaModFix/>
          </a:blip>
          <a:srcRect/>
          <a:stretch/>
        </p:blipFill>
        <p:spPr>
          <a:xfrm>
            <a:off x="229597" y="34652"/>
            <a:ext cx="5884883" cy="1370082"/>
          </a:xfrm>
          <a:prstGeom prst="rect">
            <a:avLst/>
          </a:prstGeom>
          <a:noFill/>
          <a:ln>
            <a:noFill/>
          </a:ln>
        </p:spPr>
      </p:pic>
      <p:pic>
        <p:nvPicPr>
          <p:cNvPr id="302" name="Google Shape;302;p10"/>
          <p:cNvPicPr preferRelativeResize="0"/>
          <p:nvPr/>
        </p:nvPicPr>
        <p:blipFill rotWithShape="1">
          <a:blip r:embed="rId5">
            <a:alphaModFix/>
          </a:blip>
          <a:srcRect/>
          <a:stretch/>
        </p:blipFill>
        <p:spPr>
          <a:xfrm>
            <a:off x="210109" y="2254452"/>
            <a:ext cx="5884883" cy="1391263"/>
          </a:xfrm>
          <a:prstGeom prst="rect">
            <a:avLst/>
          </a:prstGeom>
          <a:noFill/>
          <a:ln>
            <a:noFill/>
          </a:ln>
        </p:spPr>
      </p:pic>
      <p:pic>
        <p:nvPicPr>
          <p:cNvPr id="303" name="Google Shape;303;p10"/>
          <p:cNvPicPr preferRelativeResize="0"/>
          <p:nvPr/>
        </p:nvPicPr>
        <p:blipFill rotWithShape="1">
          <a:blip r:embed="rId6">
            <a:alphaModFix/>
          </a:blip>
          <a:srcRect/>
          <a:stretch/>
        </p:blipFill>
        <p:spPr>
          <a:xfrm>
            <a:off x="229597" y="4495434"/>
            <a:ext cx="5884883" cy="1365847"/>
          </a:xfrm>
          <a:prstGeom prst="rect">
            <a:avLst/>
          </a:prstGeom>
          <a:noFill/>
          <a:ln>
            <a:noFill/>
          </a:ln>
        </p:spPr>
      </p:pic>
      <p:pic>
        <p:nvPicPr>
          <p:cNvPr id="304" name="Google Shape;304;p10"/>
          <p:cNvPicPr preferRelativeResize="0"/>
          <p:nvPr/>
        </p:nvPicPr>
        <p:blipFill rotWithShape="1">
          <a:blip r:embed="rId7">
            <a:alphaModFix/>
          </a:blip>
          <a:srcRect/>
          <a:stretch/>
        </p:blipFill>
        <p:spPr>
          <a:xfrm>
            <a:off x="6184882" y="2254452"/>
            <a:ext cx="5884883" cy="1372959"/>
          </a:xfrm>
          <a:prstGeom prst="rect">
            <a:avLst/>
          </a:prstGeom>
          <a:noFill/>
          <a:ln>
            <a:noFill/>
          </a:ln>
        </p:spPr>
      </p:pic>
      <p:pic>
        <p:nvPicPr>
          <p:cNvPr id="305" name="Google Shape;305;p10"/>
          <p:cNvPicPr preferRelativeResize="0"/>
          <p:nvPr/>
        </p:nvPicPr>
        <p:blipFill rotWithShape="1">
          <a:blip r:embed="rId8">
            <a:alphaModFix/>
          </a:blip>
          <a:srcRect/>
          <a:stretch/>
        </p:blipFill>
        <p:spPr>
          <a:xfrm>
            <a:off x="6184883" y="4508017"/>
            <a:ext cx="5884883" cy="1375618"/>
          </a:xfrm>
          <a:prstGeom prst="rect">
            <a:avLst/>
          </a:prstGeom>
          <a:noFill/>
          <a:ln>
            <a:noFill/>
          </a:ln>
        </p:spPr>
      </p:pic>
      <p:sp>
        <p:nvSpPr>
          <p:cNvPr id="306" name="Google Shape;306;p10"/>
          <p:cNvSpPr txBox="1"/>
          <p:nvPr/>
        </p:nvSpPr>
        <p:spPr>
          <a:xfrm>
            <a:off x="260603" y="1499426"/>
            <a:ext cx="1327607"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Clifton Below</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Lebanon</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Assistant Mayor</a:t>
            </a:r>
            <a:endParaRPr/>
          </a:p>
        </p:txBody>
      </p:sp>
      <p:sp>
        <p:nvSpPr>
          <p:cNvPr id="307" name="Google Shape;307;p10"/>
          <p:cNvSpPr txBox="1"/>
          <p:nvPr/>
        </p:nvSpPr>
        <p:spPr>
          <a:xfrm>
            <a:off x="1880190" y="1499426"/>
            <a:ext cx="1119217"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Kim Quirk</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Enfield</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sz="1100" b="0" i="1" u="none" strike="noStrike" cap="none">
              <a:solidFill>
                <a:srgbClr val="F7981C"/>
              </a:solidFill>
              <a:latin typeface="Montserrat"/>
              <a:ea typeface="Montserrat"/>
              <a:cs typeface="Montserrat"/>
              <a:sym typeface="Montserrat"/>
            </a:endParaRPr>
          </a:p>
        </p:txBody>
      </p:sp>
      <p:sp>
        <p:nvSpPr>
          <p:cNvPr id="308" name="Google Shape;308;p10"/>
          <p:cNvSpPr txBox="1"/>
          <p:nvPr/>
        </p:nvSpPr>
        <p:spPr>
          <a:xfrm>
            <a:off x="3075784" y="1499426"/>
            <a:ext cx="175881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Kevin Charette</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Portsmouth</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Advisory Cmte</a:t>
            </a:r>
            <a:endParaRPr sz="1100" b="0" i="1" u="none" strike="noStrike" cap="none">
              <a:solidFill>
                <a:srgbClr val="F7981C"/>
              </a:solidFill>
              <a:latin typeface="Montserrat"/>
              <a:ea typeface="Montserrat"/>
              <a:cs typeface="Montserrat"/>
              <a:sym typeface="Montserrat"/>
            </a:endParaRPr>
          </a:p>
        </p:txBody>
      </p:sp>
      <p:sp>
        <p:nvSpPr>
          <p:cNvPr id="309" name="Google Shape;309;p10"/>
          <p:cNvSpPr txBox="1"/>
          <p:nvPr/>
        </p:nvSpPr>
        <p:spPr>
          <a:xfrm>
            <a:off x="4772316" y="1499426"/>
            <a:ext cx="139653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Evan Oxenham</a:t>
            </a:r>
            <a:endParaRPr sz="1200" b="1" i="0" u="none" strike="noStrike" cap="none">
              <a:solidFill>
                <a:srgbClr val="4F4C49"/>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Plainfield</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10" name="Google Shape;310;p10"/>
          <p:cNvSpPr txBox="1"/>
          <p:nvPr/>
        </p:nvSpPr>
        <p:spPr>
          <a:xfrm>
            <a:off x="210110" y="3714488"/>
            <a:ext cx="142859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Kathleen Kelley</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Randolph</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AVEC</a:t>
            </a:r>
            <a:endParaRPr/>
          </a:p>
        </p:txBody>
      </p:sp>
      <p:sp>
        <p:nvSpPr>
          <p:cNvPr id="311" name="Google Shape;311;p10"/>
          <p:cNvSpPr txBox="1"/>
          <p:nvPr/>
        </p:nvSpPr>
        <p:spPr>
          <a:xfrm>
            <a:off x="1730309" y="3714488"/>
            <a:ext cx="1418979"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Clyde Carson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Warner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Finance Director</a:t>
            </a:r>
            <a:endParaRPr/>
          </a:p>
        </p:txBody>
      </p:sp>
      <p:sp>
        <p:nvSpPr>
          <p:cNvPr id="312" name="Google Shape;312;p10"/>
          <p:cNvSpPr txBox="1"/>
          <p:nvPr/>
        </p:nvSpPr>
        <p:spPr>
          <a:xfrm>
            <a:off x="3220855" y="3714488"/>
            <a:ext cx="1468671"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Andrew Hodson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Harrisville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Select Board</a:t>
            </a:r>
            <a:endParaRPr/>
          </a:p>
        </p:txBody>
      </p:sp>
      <p:sp>
        <p:nvSpPr>
          <p:cNvPr id="313" name="Google Shape;313;p10"/>
          <p:cNvSpPr txBox="1"/>
          <p:nvPr/>
        </p:nvSpPr>
        <p:spPr>
          <a:xfrm>
            <a:off x="4895746" y="3714488"/>
            <a:ext cx="1149675"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Lisa Sweet</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Rye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14" name="Google Shape;314;p10"/>
          <p:cNvSpPr txBox="1"/>
          <p:nvPr/>
        </p:nvSpPr>
        <p:spPr>
          <a:xfrm>
            <a:off x="6135993" y="3712725"/>
            <a:ext cx="1526379" cy="8002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Paul Looney</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Walpole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Community Power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Cmte.</a:t>
            </a:r>
            <a:endParaRPr/>
          </a:p>
        </p:txBody>
      </p:sp>
      <p:sp>
        <p:nvSpPr>
          <p:cNvPr id="315" name="Google Shape;315;p10"/>
          <p:cNvSpPr txBox="1"/>
          <p:nvPr/>
        </p:nvSpPr>
        <p:spPr>
          <a:xfrm>
            <a:off x="7609704" y="3712725"/>
            <a:ext cx="160973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Joseph Lamattina</a:t>
            </a:r>
            <a:endParaRPr sz="1200" b="1" i="0" u="none" strike="noStrike" cap="none">
              <a:solidFill>
                <a:srgbClr val="4F4C49"/>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Newmarket</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Town Council</a:t>
            </a:r>
            <a:endParaRPr/>
          </a:p>
        </p:txBody>
      </p:sp>
      <p:sp>
        <p:nvSpPr>
          <p:cNvPr id="316" name="Google Shape;316;p10"/>
          <p:cNvSpPr txBox="1"/>
          <p:nvPr/>
        </p:nvSpPr>
        <p:spPr>
          <a:xfrm>
            <a:off x="9129906" y="3712725"/>
            <a:ext cx="1600118"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Jackson Kaspari</a:t>
            </a:r>
            <a:endParaRPr sz="1200" b="1" i="0" u="none" strike="noStrike" cap="none">
              <a:solidFill>
                <a:srgbClr val="4F4C49"/>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Dover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Resilience Manager</a:t>
            </a:r>
            <a:endParaRPr/>
          </a:p>
        </p:txBody>
      </p:sp>
      <p:sp>
        <p:nvSpPr>
          <p:cNvPr id="317" name="Google Shape;317;p10"/>
          <p:cNvSpPr txBox="1"/>
          <p:nvPr/>
        </p:nvSpPr>
        <p:spPr>
          <a:xfrm>
            <a:off x="10699802" y="3712725"/>
            <a:ext cx="1491113"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April Salas</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Hanover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Sustainability Dir.</a:t>
            </a:r>
            <a:endParaRPr/>
          </a:p>
        </p:txBody>
      </p:sp>
      <p:sp>
        <p:nvSpPr>
          <p:cNvPr id="318" name="Google Shape;318;p10"/>
          <p:cNvSpPr txBox="1"/>
          <p:nvPr/>
        </p:nvSpPr>
        <p:spPr>
          <a:xfrm>
            <a:off x="338980" y="5974739"/>
            <a:ext cx="111921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Matt Miller</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Pembroke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sz="1100" b="0" i="1" u="none" strike="noStrike" cap="none">
              <a:solidFill>
                <a:srgbClr val="F7981C"/>
              </a:solidFill>
              <a:latin typeface="Montserrat"/>
              <a:ea typeface="Montserrat"/>
              <a:cs typeface="Montserrat"/>
              <a:sym typeface="Montserrat"/>
            </a:endParaRPr>
          </a:p>
        </p:txBody>
      </p:sp>
      <p:sp>
        <p:nvSpPr>
          <p:cNvPr id="319" name="Google Shape;319;p10"/>
          <p:cNvSpPr txBox="1"/>
          <p:nvPr/>
        </p:nvSpPr>
        <p:spPr>
          <a:xfrm>
            <a:off x="1775826" y="5974739"/>
            <a:ext cx="1276310"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Bruce Tucker</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Peterborough</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0" name="Google Shape;320;p10"/>
          <p:cNvSpPr txBox="1"/>
          <p:nvPr/>
        </p:nvSpPr>
        <p:spPr>
          <a:xfrm>
            <a:off x="3235913" y="5974739"/>
            <a:ext cx="1386918"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Doria Brown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Nashua</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Manager</a:t>
            </a:r>
            <a:endParaRPr/>
          </a:p>
        </p:txBody>
      </p:sp>
      <p:sp>
        <p:nvSpPr>
          <p:cNvPr id="321" name="Google Shape;321;p10"/>
          <p:cNvSpPr txBox="1"/>
          <p:nvPr/>
        </p:nvSpPr>
        <p:spPr>
          <a:xfrm>
            <a:off x="4710429" y="5974739"/>
            <a:ext cx="1468672"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Terry Clark</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Cheshire County</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Commissioner</a:t>
            </a:r>
            <a:endParaRPr/>
          </a:p>
        </p:txBody>
      </p:sp>
      <p:sp>
        <p:nvSpPr>
          <p:cNvPr id="322" name="Google Shape;322;p10"/>
          <p:cNvSpPr txBox="1"/>
          <p:nvPr/>
        </p:nvSpPr>
        <p:spPr>
          <a:xfrm>
            <a:off x="6312320" y="5972976"/>
            <a:ext cx="1173719"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Jamie Hess</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New London</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3" name="Google Shape;323;p10"/>
          <p:cNvSpPr txBox="1"/>
          <p:nvPr/>
        </p:nvSpPr>
        <p:spPr>
          <a:xfrm>
            <a:off x="7669817" y="5972976"/>
            <a:ext cx="1489511"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Nick Devonshire</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Exeter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4" name="Google Shape;324;p10"/>
          <p:cNvSpPr txBox="1"/>
          <p:nvPr/>
        </p:nvSpPr>
        <p:spPr>
          <a:xfrm>
            <a:off x="9133912" y="5972976"/>
            <a:ext cx="1592104"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David Hemenway</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Webster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Select Board</a:t>
            </a:r>
            <a:endParaRPr/>
          </a:p>
        </p:txBody>
      </p:sp>
      <p:sp>
        <p:nvSpPr>
          <p:cNvPr id="325" name="Google Shape;325;p10"/>
          <p:cNvSpPr txBox="1"/>
          <p:nvPr/>
        </p:nvSpPr>
        <p:spPr>
          <a:xfrm>
            <a:off x="10708617" y="5972976"/>
            <a:ext cx="1473480"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Steve Holmgren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Durham</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6" name="Google Shape;326;p10"/>
          <p:cNvSpPr/>
          <p:nvPr/>
        </p:nvSpPr>
        <p:spPr>
          <a:xfrm>
            <a:off x="6685846" y="1236770"/>
            <a:ext cx="5383919" cy="664673"/>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None/>
            </a:pPr>
            <a:r>
              <a:rPr lang="en-US" sz="1400" b="1" i="1" u="none" strike="noStrike" cap="none">
                <a:solidFill>
                  <a:srgbClr val="595959"/>
                </a:solidFill>
                <a:latin typeface="Montserrat SemiBold"/>
                <a:ea typeface="Montserrat SemiBold"/>
                <a:cs typeface="Montserrat SemiBold"/>
                <a:sym typeface="Montserrat SemiBold"/>
              </a:rPr>
              <a:t>Local elected officials, former utility executives, energy finance &amp; development professionals, municipal managers, teachers, &amp; much more.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1"/>
          <p:cNvSpPr txBox="1"/>
          <p:nvPr/>
        </p:nvSpPr>
        <p:spPr>
          <a:xfrm>
            <a:off x="476130" y="1066531"/>
            <a:ext cx="112767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Calibri"/>
              <a:buNone/>
            </a:pPr>
            <a:endParaRPr sz="1400" b="0" i="0" u="none" strike="noStrike" cap="none">
              <a:solidFill>
                <a:srgbClr val="000000"/>
              </a:solidFill>
              <a:latin typeface="Montserrat"/>
              <a:ea typeface="Montserrat"/>
              <a:cs typeface="Montserrat"/>
              <a:sym typeface="Montserrat"/>
            </a:endParaRPr>
          </a:p>
        </p:txBody>
      </p:sp>
      <p:pic>
        <p:nvPicPr>
          <p:cNvPr id="332" name="Google Shape;332;p11"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333" name="Google Shape;333;p11"/>
          <p:cNvSpPr txBox="1"/>
          <p:nvPr/>
        </p:nvSpPr>
        <p:spPr>
          <a:xfrm>
            <a:off x="568736" y="431349"/>
            <a:ext cx="10890900" cy="58477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a:solidFill>
                  <a:srgbClr val="2471AA"/>
                </a:solidFill>
                <a:latin typeface="Montserrat"/>
                <a:ea typeface="Montserrat"/>
                <a:cs typeface="Montserrat"/>
                <a:sym typeface="Montserrat"/>
              </a:rPr>
              <a:t>Chief Executive Officer: Brian Callnan</a:t>
            </a:r>
            <a:endParaRPr sz="4000" b="0" i="0" u="none" strike="noStrike" cap="none">
              <a:solidFill>
                <a:srgbClr val="000000"/>
              </a:solidFill>
              <a:latin typeface="Montserrat"/>
              <a:ea typeface="Montserrat"/>
              <a:cs typeface="Montserrat"/>
              <a:sym typeface="Montserrat"/>
            </a:endParaRPr>
          </a:p>
        </p:txBody>
      </p:sp>
      <p:sp>
        <p:nvSpPr>
          <p:cNvPr id="334" name="Google Shape;334;p11"/>
          <p:cNvSpPr txBox="1"/>
          <p:nvPr/>
        </p:nvSpPr>
        <p:spPr>
          <a:xfrm>
            <a:off x="439170" y="1174231"/>
            <a:ext cx="6023106" cy="52732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2BEE2"/>
              </a:buClr>
              <a:buSzPts val="2000"/>
              <a:buFont typeface="Arimo"/>
              <a:buChar char="~"/>
            </a:pPr>
            <a:r>
              <a:rPr lang="en-US" sz="2000" b="0" i="0" u="none" strike="noStrike" cap="none">
                <a:solidFill>
                  <a:srgbClr val="4F4C49"/>
                </a:solidFill>
                <a:latin typeface="Montserrat"/>
                <a:ea typeface="Montserrat"/>
                <a:cs typeface="Montserrat"/>
                <a:sym typeface="Montserrat"/>
              </a:rPr>
              <a:t>Mr. Callnan was selected as most uniquely qualified candidate from </a:t>
            </a:r>
            <a:r>
              <a:rPr lang="en-US" sz="2000" b="1" i="0" u="none" strike="noStrike" cap="none">
                <a:solidFill>
                  <a:srgbClr val="2373AB"/>
                </a:solidFill>
                <a:latin typeface="Montserrat"/>
                <a:ea typeface="Montserrat"/>
                <a:cs typeface="Montserrat"/>
                <a:sym typeface="Montserrat"/>
              </a:rPr>
              <a:t>nationally competitive search</a:t>
            </a:r>
            <a:r>
              <a:rPr lang="en-US" sz="2000" b="0" i="0" u="none" strike="noStrike" cap="none">
                <a:solidFill>
                  <a:srgbClr val="4F4C49"/>
                </a:solidFill>
                <a:latin typeface="Montserrat"/>
                <a:ea typeface="Montserrat"/>
                <a:cs typeface="Montserrat"/>
                <a:sym typeface="Montserrat"/>
              </a:rPr>
              <a:t>.</a:t>
            </a:r>
            <a:endParaRPr/>
          </a:p>
          <a:p>
            <a:pPr marL="342900" marR="0" lvl="0" indent="-342900" algn="l" rtl="0">
              <a:lnSpc>
                <a:spcPct val="100000"/>
              </a:lnSpc>
              <a:spcBef>
                <a:spcPts val="1400"/>
              </a:spcBef>
              <a:spcAft>
                <a:spcPts val="0"/>
              </a:spcAft>
              <a:buClr>
                <a:srgbClr val="42BEE2"/>
              </a:buClr>
              <a:buSzPts val="2000"/>
              <a:buFont typeface="Arimo"/>
              <a:buChar char="~"/>
            </a:pPr>
            <a:r>
              <a:rPr lang="en-US" sz="2000" b="0" i="0" u="none" strike="noStrike" cap="none">
                <a:solidFill>
                  <a:srgbClr val="4F4C49"/>
                </a:solidFill>
                <a:latin typeface="Montserrat"/>
                <a:ea typeface="Montserrat"/>
                <a:cs typeface="Montserrat"/>
                <a:sym typeface="Montserrat"/>
              </a:rPr>
              <a:t>Former Vice President of Power Resources &amp; Access at NH Electric Co-op</a:t>
            </a:r>
            <a:endParaRPr/>
          </a:p>
          <a:p>
            <a:pPr marL="800100" marR="0" lvl="1" indent="-342900" algn="l" rtl="0">
              <a:lnSpc>
                <a:spcPct val="100000"/>
              </a:lnSpc>
              <a:spcBef>
                <a:spcPts val="16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Managed portfolio of wholesale power contracts to consistently deliver lower rates than investor-owned utilities.</a:t>
            </a:r>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Led Co-op’s “</a:t>
            </a:r>
            <a:r>
              <a:rPr lang="en-US" sz="2000" b="1" i="0" u="none" strike="noStrike" cap="none">
                <a:solidFill>
                  <a:srgbClr val="13A5BE"/>
                </a:solidFill>
                <a:latin typeface="Montserrat"/>
                <a:ea typeface="Montserrat"/>
                <a:cs typeface="Montserrat"/>
                <a:sym typeface="Montserrat"/>
              </a:rPr>
              <a:t>virtual power plants</a:t>
            </a:r>
            <a:r>
              <a:rPr lang="en-US" sz="2000" b="0" i="0" u="none" strike="noStrike" cap="none">
                <a:solidFill>
                  <a:srgbClr val="595959"/>
                </a:solidFill>
                <a:latin typeface="Montserrat"/>
                <a:ea typeface="Montserrat"/>
                <a:cs typeface="Montserrat"/>
                <a:sym typeface="Montserrat"/>
              </a:rPr>
              <a:t>” program, harnessing </a:t>
            </a:r>
            <a:r>
              <a:rPr lang="en-US" sz="2000" b="1" i="0" u="none" strike="noStrike" cap="none">
                <a:solidFill>
                  <a:srgbClr val="3C8FBB"/>
                </a:solidFill>
                <a:latin typeface="Montserrat"/>
                <a:ea typeface="Montserrat"/>
                <a:cs typeface="Montserrat"/>
                <a:sym typeface="Montserrat"/>
              </a:rPr>
              <a:t>home batteries </a:t>
            </a:r>
            <a:r>
              <a:rPr lang="en-US" sz="2000" b="0" i="0" u="none" strike="noStrike" cap="none">
                <a:solidFill>
                  <a:srgbClr val="595959"/>
                </a:solidFill>
                <a:latin typeface="Montserrat"/>
                <a:ea typeface="Montserrat"/>
                <a:cs typeface="Montserrat"/>
                <a:sym typeface="Montserrat"/>
              </a:rPr>
              <a:t>&amp; </a:t>
            </a:r>
            <a:r>
              <a:rPr lang="en-US" sz="2000" b="1" i="0" u="none" strike="noStrike" cap="none">
                <a:solidFill>
                  <a:srgbClr val="41BEE2"/>
                </a:solidFill>
                <a:latin typeface="Montserrat"/>
                <a:ea typeface="Montserrat"/>
                <a:cs typeface="Montserrat"/>
                <a:sym typeface="Montserrat"/>
              </a:rPr>
              <a:t>electric vehicles</a:t>
            </a:r>
            <a:r>
              <a:rPr lang="en-US" sz="2000" b="0" i="0" u="none" strike="noStrike" cap="none">
                <a:solidFill>
                  <a:srgbClr val="595959"/>
                </a:solidFill>
                <a:latin typeface="Montserrat"/>
                <a:ea typeface="Montserrat"/>
                <a:cs typeface="Montserrat"/>
                <a:sym typeface="Montserrat"/>
              </a:rPr>
              <a:t> to lower customer power costs.</a:t>
            </a:r>
            <a:endParaRPr sz="2000" b="0" i="0" u="none" strike="noStrike" cap="none">
              <a:solidFill>
                <a:srgbClr val="4F4C49"/>
              </a:solidFill>
              <a:latin typeface="Montserrat"/>
              <a:ea typeface="Montserrat"/>
              <a:cs typeface="Montserrat"/>
              <a:sym typeface="Montserrat"/>
            </a:endParaRPr>
          </a:p>
          <a:p>
            <a:pPr marL="342900" marR="0" lvl="0" indent="-342900" algn="l" rtl="0">
              <a:lnSpc>
                <a:spcPct val="100000"/>
              </a:lnSpc>
              <a:spcBef>
                <a:spcPts val="600"/>
              </a:spcBef>
              <a:spcAft>
                <a:spcPts val="0"/>
              </a:spcAft>
              <a:buClr>
                <a:srgbClr val="42BEE2"/>
              </a:buClr>
              <a:buSzPts val="2000"/>
              <a:buFont typeface="Arimo"/>
              <a:buChar char="~"/>
            </a:pPr>
            <a:r>
              <a:rPr lang="en-US" sz="2000" b="0" i="0" u="none" strike="noStrike" cap="none">
                <a:solidFill>
                  <a:srgbClr val="4F4C49"/>
                </a:solidFill>
                <a:latin typeface="Montserrat"/>
                <a:ea typeface="Montserrat"/>
                <a:cs typeface="Montserrat"/>
                <a:sym typeface="Montserrat"/>
              </a:rPr>
              <a:t>Previously Director of Power Supply and Transmission at Vermont Public Power Supply Authority</a:t>
            </a:r>
            <a:endParaRPr sz="2000" b="0" i="0" u="none" strike="noStrike" cap="none">
              <a:solidFill>
                <a:srgbClr val="4F4C49"/>
              </a:solidFill>
              <a:latin typeface="Montserrat"/>
              <a:ea typeface="Montserrat"/>
              <a:cs typeface="Montserrat"/>
              <a:sym typeface="Montserrat"/>
            </a:endParaRPr>
          </a:p>
        </p:txBody>
      </p:sp>
      <p:pic>
        <p:nvPicPr>
          <p:cNvPr id="335" name="Google Shape;335;p11"/>
          <p:cNvPicPr preferRelativeResize="0"/>
          <p:nvPr/>
        </p:nvPicPr>
        <p:blipFill rotWithShape="1">
          <a:blip r:embed="rId4">
            <a:alphaModFix/>
          </a:blip>
          <a:srcRect/>
          <a:stretch/>
        </p:blipFill>
        <p:spPr>
          <a:xfrm>
            <a:off x="7015242" y="1713885"/>
            <a:ext cx="4444394" cy="3943617"/>
          </a:xfrm>
          <a:prstGeom prst="rect">
            <a:avLst/>
          </a:prstGeom>
          <a:noFill/>
          <a:ln w="9525" cap="flat" cmpd="sng">
            <a:solidFill>
              <a:srgbClr val="4F4C49"/>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1c3ee203b0c_0_208"/>
          <p:cNvSpPr/>
          <p:nvPr/>
        </p:nvSpPr>
        <p:spPr>
          <a:xfrm>
            <a:off x="476131" y="319960"/>
            <a:ext cx="11617595" cy="1022729"/>
          </a:xfrm>
          <a:prstGeom prst="rect">
            <a:avLst/>
          </a:prstGeom>
          <a:noFill/>
          <a:ln>
            <a:noFill/>
          </a:ln>
        </p:spPr>
        <p:txBody>
          <a:bodyPr spcFirstLastPara="1" wrap="square" lIns="0" tIns="0" rIns="0" bIns="0" anchor="t" anchorCtr="0">
            <a:noAutofit/>
          </a:bodyPr>
          <a:lstStyle/>
          <a:p>
            <a:pPr marL="0" marR="0" lvl="0" indent="0" algn="l" rtl="0">
              <a:lnSpc>
                <a:spcPct val="95454"/>
              </a:lnSpc>
              <a:spcBef>
                <a:spcPts val="0"/>
              </a:spcBef>
              <a:spcAft>
                <a:spcPts val="0"/>
              </a:spcAft>
              <a:buClr>
                <a:srgbClr val="2471AA"/>
              </a:buClr>
              <a:buSzPts val="4400"/>
              <a:buFont typeface="Arial"/>
              <a:buNone/>
            </a:pPr>
            <a:r>
              <a:rPr lang="en-US" sz="4400" b="1" i="0" u="none" strike="noStrike" cap="none">
                <a:solidFill>
                  <a:srgbClr val="2471AA"/>
                </a:solidFill>
                <a:latin typeface="Arial"/>
                <a:ea typeface="Arial"/>
                <a:cs typeface="Arial"/>
                <a:sym typeface="Arial"/>
              </a:rPr>
              <a:t>Table of Contents</a:t>
            </a:r>
            <a:endParaRPr sz="1400" b="0" i="0" u="none" strike="noStrike" cap="none">
              <a:solidFill>
                <a:srgbClr val="000000"/>
              </a:solidFill>
              <a:latin typeface="Arial"/>
              <a:ea typeface="Arial"/>
              <a:cs typeface="Arial"/>
              <a:sym typeface="Arial"/>
            </a:endParaRPr>
          </a:p>
        </p:txBody>
      </p:sp>
      <p:pic>
        <p:nvPicPr>
          <p:cNvPr id="104" name="Google Shape;104;g1c3ee203b0c_0_208"/>
          <p:cNvPicPr preferRelativeResize="0"/>
          <p:nvPr/>
        </p:nvPicPr>
        <p:blipFill rotWithShape="1">
          <a:blip r:embed="rId3">
            <a:alphaModFix/>
          </a:blip>
          <a:srcRect/>
          <a:stretch/>
        </p:blipFill>
        <p:spPr>
          <a:xfrm>
            <a:off x="0" y="6630390"/>
            <a:ext cx="12194014" cy="236930"/>
          </a:xfrm>
          <a:prstGeom prst="rect">
            <a:avLst/>
          </a:prstGeom>
          <a:noFill/>
          <a:ln>
            <a:noFill/>
          </a:ln>
        </p:spPr>
      </p:pic>
      <p:grpSp>
        <p:nvGrpSpPr>
          <p:cNvPr id="105" name="Google Shape;105;g1c3ee203b0c_0_208"/>
          <p:cNvGrpSpPr/>
          <p:nvPr/>
        </p:nvGrpSpPr>
        <p:grpSpPr>
          <a:xfrm>
            <a:off x="476131" y="5122833"/>
            <a:ext cx="10533105" cy="676589"/>
            <a:chOff x="1190710" y="1747876"/>
            <a:chExt cx="10533105" cy="676589"/>
          </a:xfrm>
        </p:grpSpPr>
        <p:sp>
          <p:nvSpPr>
            <p:cNvPr id="106" name="Google Shape;106;g1c3ee203b0c_0_208"/>
            <p:cNvSpPr/>
            <p:nvPr/>
          </p:nvSpPr>
          <p:spPr>
            <a:xfrm>
              <a:off x="1190710" y="1747876"/>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42BEE2"/>
                </a:buClr>
                <a:buSzPts val="2800"/>
                <a:buFont typeface="Montserrat"/>
                <a:buNone/>
              </a:pPr>
              <a:r>
                <a:rPr lang="en-US" sz="2800" b="1" i="0" u="none" strike="noStrike" cap="none">
                  <a:solidFill>
                    <a:srgbClr val="42BEE2"/>
                  </a:solidFill>
                  <a:latin typeface="Montserrat"/>
                  <a:ea typeface="Montserrat"/>
                  <a:cs typeface="Montserrat"/>
                  <a:sym typeface="Montserrat"/>
                </a:rPr>
                <a:t>5</a:t>
              </a:r>
              <a:endParaRPr sz="2800" b="1" i="0" u="none" strike="noStrike" cap="none">
                <a:solidFill>
                  <a:srgbClr val="42BEE2"/>
                </a:solidFill>
                <a:latin typeface="Calibri"/>
                <a:ea typeface="Calibri"/>
                <a:cs typeface="Calibri"/>
                <a:sym typeface="Calibri"/>
              </a:endParaRPr>
            </a:p>
          </p:txBody>
        </p:sp>
        <p:sp>
          <p:nvSpPr>
            <p:cNvPr id="107" name="Google Shape;107;g1c3ee203b0c_0_208"/>
            <p:cNvSpPr/>
            <p:nvPr/>
          </p:nvSpPr>
          <p:spPr>
            <a:xfrm>
              <a:off x="2238197" y="1759504"/>
              <a:ext cx="9485618" cy="66496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Questions &amp; Discussion</a:t>
              </a:r>
              <a:endParaRPr sz="2800" b="1" i="0" u="none" strike="noStrike" cap="none">
                <a:solidFill>
                  <a:srgbClr val="42BEE2"/>
                </a:solidFill>
                <a:latin typeface="Montserrat"/>
                <a:ea typeface="Montserrat"/>
                <a:cs typeface="Montserrat"/>
                <a:sym typeface="Montserrat"/>
              </a:endParaRPr>
            </a:p>
          </p:txBody>
        </p:sp>
        <p:pic>
          <p:nvPicPr>
            <p:cNvPr id="108" name="Google Shape;108;g1c3ee203b0c_0_208" descr="preencoded.png"/>
            <p:cNvPicPr preferRelativeResize="0"/>
            <p:nvPr/>
          </p:nvPicPr>
          <p:blipFill rotWithShape="1">
            <a:blip r:embed="rId4">
              <a:alphaModFix/>
            </a:blip>
            <a:srcRect/>
            <a:stretch/>
          </p:blipFill>
          <p:spPr>
            <a:xfrm>
              <a:off x="2002401" y="1747876"/>
              <a:ext cx="38090" cy="466608"/>
            </a:xfrm>
            <a:prstGeom prst="rect">
              <a:avLst/>
            </a:prstGeom>
            <a:noFill/>
            <a:ln>
              <a:noFill/>
            </a:ln>
          </p:spPr>
        </p:pic>
      </p:grpSp>
      <p:grpSp>
        <p:nvGrpSpPr>
          <p:cNvPr id="109" name="Google Shape;109;g1c3ee203b0c_0_208"/>
          <p:cNvGrpSpPr/>
          <p:nvPr/>
        </p:nvGrpSpPr>
        <p:grpSpPr>
          <a:xfrm>
            <a:off x="413196" y="4307384"/>
            <a:ext cx="8776513" cy="504699"/>
            <a:chOff x="1190710" y="4673423"/>
            <a:chExt cx="8776513" cy="504699"/>
          </a:xfrm>
        </p:grpSpPr>
        <p:sp>
          <p:nvSpPr>
            <p:cNvPr id="110" name="Google Shape;110;g1c3ee203b0c_0_208"/>
            <p:cNvSpPr/>
            <p:nvPr/>
          </p:nvSpPr>
          <p:spPr>
            <a:xfrm>
              <a:off x="1190710" y="4673423"/>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3F9250"/>
                </a:buClr>
                <a:buSzPts val="2800"/>
                <a:buFont typeface="Montserrat"/>
                <a:buNone/>
              </a:pPr>
              <a:r>
                <a:rPr lang="en-US" sz="2800" b="1" i="0" u="none" strike="noStrike" cap="none">
                  <a:solidFill>
                    <a:srgbClr val="3F9250"/>
                  </a:solidFill>
                  <a:latin typeface="Montserrat"/>
                  <a:ea typeface="Montserrat"/>
                  <a:cs typeface="Montserrat"/>
                  <a:sym typeface="Montserrat"/>
                </a:rPr>
                <a:t>4</a:t>
              </a:r>
              <a:endParaRPr sz="2800" b="1" i="0" u="none" strike="noStrike" cap="none">
                <a:solidFill>
                  <a:srgbClr val="3F9250"/>
                </a:solidFill>
                <a:latin typeface="Calibri"/>
                <a:ea typeface="Calibri"/>
                <a:cs typeface="Calibri"/>
                <a:sym typeface="Calibri"/>
              </a:endParaRPr>
            </a:p>
          </p:txBody>
        </p:sp>
        <p:sp>
          <p:nvSpPr>
            <p:cNvPr id="111" name="Google Shape;111;g1c3ee203b0c_0_208"/>
            <p:cNvSpPr/>
            <p:nvPr/>
          </p:nvSpPr>
          <p:spPr>
            <a:xfrm>
              <a:off x="2301132" y="4684469"/>
              <a:ext cx="7666091" cy="2160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Implementation Process &amp; Timeline</a:t>
              </a:r>
              <a:endParaRPr sz="1400" b="0" i="0" u="none" strike="noStrike" cap="none">
                <a:solidFill>
                  <a:srgbClr val="000000"/>
                </a:solidFill>
                <a:latin typeface="Arial"/>
                <a:ea typeface="Arial"/>
                <a:cs typeface="Arial"/>
                <a:sym typeface="Arial"/>
              </a:endParaRPr>
            </a:p>
          </p:txBody>
        </p:sp>
        <p:pic>
          <p:nvPicPr>
            <p:cNvPr id="112" name="Google Shape;112;g1c3ee203b0c_0_208" descr="preencoded.png"/>
            <p:cNvPicPr preferRelativeResize="0"/>
            <p:nvPr/>
          </p:nvPicPr>
          <p:blipFill rotWithShape="1">
            <a:blip r:embed="rId5">
              <a:alphaModFix/>
            </a:blip>
            <a:srcRect/>
            <a:stretch/>
          </p:blipFill>
          <p:spPr>
            <a:xfrm>
              <a:off x="2047661" y="4673423"/>
              <a:ext cx="38090" cy="466608"/>
            </a:xfrm>
            <a:prstGeom prst="rect">
              <a:avLst/>
            </a:prstGeom>
            <a:noFill/>
            <a:ln>
              <a:noFill/>
            </a:ln>
          </p:spPr>
        </p:pic>
      </p:grpSp>
      <p:sp>
        <p:nvSpPr>
          <p:cNvPr id="113" name="Google Shape;113;g1c3ee203b0c_0_208"/>
          <p:cNvSpPr/>
          <p:nvPr/>
        </p:nvSpPr>
        <p:spPr>
          <a:xfrm>
            <a:off x="-2014" y="6627333"/>
            <a:ext cx="11968220" cy="24625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Arial"/>
              <a:buNone/>
            </a:pPr>
            <a:fld id="{00000000-1234-1234-1234-123412341234}" type="slidenum">
              <a:rPr lang="en-US" sz="2000" b="1" i="0" u="none" strike="noStrike" cap="none">
                <a:solidFill>
                  <a:srgbClr val="FFFFFF"/>
                </a:solidFill>
                <a:latin typeface="Arial"/>
                <a:ea typeface="Arial"/>
                <a:cs typeface="Arial"/>
                <a:sym typeface="Arial"/>
              </a:rPr>
              <a:t>2</a:t>
            </a:fld>
            <a:endParaRPr sz="2000" b="1" i="0" u="none" strike="noStrike" cap="none">
              <a:solidFill>
                <a:srgbClr val="FFFFFF"/>
              </a:solidFill>
              <a:latin typeface="Arial"/>
              <a:ea typeface="Arial"/>
              <a:cs typeface="Arial"/>
              <a:sym typeface="Arial"/>
            </a:endParaRPr>
          </a:p>
        </p:txBody>
      </p:sp>
      <p:grpSp>
        <p:nvGrpSpPr>
          <p:cNvPr id="114" name="Google Shape;114;g1c3ee203b0c_0_208"/>
          <p:cNvGrpSpPr/>
          <p:nvPr/>
        </p:nvGrpSpPr>
        <p:grpSpPr>
          <a:xfrm>
            <a:off x="413196" y="3488804"/>
            <a:ext cx="9721735" cy="504699"/>
            <a:chOff x="889628" y="4625267"/>
            <a:chExt cx="9721735" cy="504699"/>
          </a:xfrm>
        </p:grpSpPr>
        <p:grpSp>
          <p:nvGrpSpPr>
            <p:cNvPr id="115" name="Google Shape;115;g1c3ee203b0c_0_208"/>
            <p:cNvGrpSpPr/>
            <p:nvPr/>
          </p:nvGrpSpPr>
          <p:grpSpPr>
            <a:xfrm>
              <a:off x="889628" y="4625267"/>
              <a:ext cx="8960799" cy="504699"/>
              <a:chOff x="1190710" y="3679957"/>
              <a:chExt cx="8960799" cy="504699"/>
            </a:xfrm>
          </p:grpSpPr>
          <p:sp>
            <p:nvSpPr>
              <p:cNvPr id="116" name="Google Shape;116;g1c3ee203b0c_0_208"/>
              <p:cNvSpPr/>
              <p:nvPr/>
            </p:nvSpPr>
            <p:spPr>
              <a:xfrm>
                <a:off x="1190710" y="3679957"/>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6897"/>
                  </a:buClr>
                  <a:buSzPts val="2800"/>
                  <a:buFont typeface="Montserrat"/>
                  <a:buNone/>
                </a:pPr>
                <a:r>
                  <a:rPr lang="en-US" sz="2800" b="1" i="0" u="none" strike="noStrike" cap="none">
                    <a:solidFill>
                      <a:srgbClr val="2C6897"/>
                    </a:solidFill>
                    <a:latin typeface="Montserrat"/>
                    <a:ea typeface="Montserrat"/>
                    <a:cs typeface="Montserrat"/>
                    <a:sym typeface="Montserrat"/>
                  </a:rPr>
                  <a:t>3</a:t>
                </a:r>
                <a:endParaRPr sz="2800" b="1" i="0" u="none" strike="noStrike" cap="none">
                  <a:solidFill>
                    <a:srgbClr val="2C6897"/>
                  </a:solidFill>
                  <a:latin typeface="Calibri"/>
                  <a:ea typeface="Calibri"/>
                  <a:cs typeface="Calibri"/>
                  <a:sym typeface="Calibri"/>
                </a:endParaRPr>
              </a:p>
            </p:txBody>
          </p:sp>
          <p:pic>
            <p:nvPicPr>
              <p:cNvPr id="117" name="Google Shape;117;g1c3ee203b0c_0_208" descr="preencoded.png"/>
              <p:cNvPicPr preferRelativeResize="0"/>
              <p:nvPr/>
            </p:nvPicPr>
            <p:blipFill rotWithShape="1">
              <a:blip r:embed="rId6">
                <a:alphaModFix/>
              </a:blip>
              <a:srcRect/>
              <a:stretch/>
            </p:blipFill>
            <p:spPr>
              <a:xfrm>
                <a:off x="2040491" y="3679957"/>
                <a:ext cx="38090" cy="466608"/>
              </a:xfrm>
              <a:prstGeom prst="rect">
                <a:avLst/>
              </a:prstGeom>
              <a:noFill/>
              <a:ln>
                <a:noFill/>
              </a:ln>
            </p:spPr>
          </p:pic>
          <p:sp>
            <p:nvSpPr>
              <p:cNvPr id="118" name="Google Shape;118;g1c3ee203b0c_0_208"/>
              <p:cNvSpPr/>
              <p:nvPr/>
            </p:nvSpPr>
            <p:spPr>
              <a:xfrm>
                <a:off x="2238197" y="3679957"/>
                <a:ext cx="7913312" cy="4965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Montserrat"/>
                  <a:ea typeface="Montserrat"/>
                  <a:cs typeface="Montserrat"/>
                  <a:sym typeface="Montserrat"/>
                </a:endParaRPr>
              </a:p>
            </p:txBody>
          </p:sp>
        </p:grpSp>
        <p:sp>
          <p:nvSpPr>
            <p:cNvPr id="119" name="Google Shape;119;g1c3ee203b0c_0_208"/>
            <p:cNvSpPr/>
            <p:nvPr/>
          </p:nvSpPr>
          <p:spPr>
            <a:xfrm>
              <a:off x="2000050" y="4625447"/>
              <a:ext cx="8611313" cy="4965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Community Power Coalition of New Hampshire</a:t>
              </a:r>
              <a:endParaRPr sz="1400" b="0" i="0" u="none" strike="noStrike" cap="none">
                <a:solidFill>
                  <a:srgbClr val="000000"/>
                </a:solidFill>
                <a:latin typeface="Arial"/>
                <a:ea typeface="Arial"/>
                <a:cs typeface="Arial"/>
                <a:sym typeface="Arial"/>
              </a:endParaRPr>
            </a:p>
          </p:txBody>
        </p:sp>
      </p:grpSp>
      <p:sp>
        <p:nvSpPr>
          <p:cNvPr id="120" name="Google Shape;120;g1c3ee203b0c_0_208"/>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t>2</a:t>
            </a:fld>
            <a:endParaRPr/>
          </a:p>
        </p:txBody>
      </p:sp>
      <p:grpSp>
        <p:nvGrpSpPr>
          <p:cNvPr id="121" name="Google Shape;121;g1c3ee203b0c_0_208"/>
          <p:cNvGrpSpPr/>
          <p:nvPr/>
        </p:nvGrpSpPr>
        <p:grpSpPr>
          <a:xfrm>
            <a:off x="329113" y="2508588"/>
            <a:ext cx="11224683" cy="680512"/>
            <a:chOff x="903410" y="2765608"/>
            <a:chExt cx="10615271" cy="680512"/>
          </a:xfrm>
        </p:grpSpPr>
        <p:grpSp>
          <p:nvGrpSpPr>
            <p:cNvPr id="122" name="Google Shape;122;g1c3ee203b0c_0_208"/>
            <p:cNvGrpSpPr/>
            <p:nvPr/>
          </p:nvGrpSpPr>
          <p:grpSpPr>
            <a:xfrm>
              <a:off x="903410" y="2765608"/>
              <a:ext cx="1237940" cy="504699"/>
              <a:chOff x="1159888" y="2570564"/>
              <a:chExt cx="1237940" cy="504699"/>
            </a:xfrm>
          </p:grpSpPr>
          <p:sp>
            <p:nvSpPr>
              <p:cNvPr id="123" name="Google Shape;123;g1c3ee203b0c_0_208"/>
              <p:cNvSpPr/>
              <p:nvPr/>
            </p:nvSpPr>
            <p:spPr>
              <a:xfrm>
                <a:off x="1159888" y="2570564"/>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F4F3E"/>
                  </a:buClr>
                  <a:buSzPts val="2800"/>
                  <a:buFont typeface="Montserrat"/>
                  <a:buNone/>
                </a:pPr>
                <a:r>
                  <a:rPr lang="en-US" sz="2800" b="1" i="0" u="none" strike="noStrike" cap="none">
                    <a:solidFill>
                      <a:srgbClr val="DF4F3E"/>
                    </a:solidFill>
                    <a:latin typeface="Montserrat"/>
                    <a:ea typeface="Montserrat"/>
                    <a:cs typeface="Montserrat"/>
                    <a:sym typeface="Montserrat"/>
                  </a:rPr>
                  <a:t>2</a:t>
                </a:r>
                <a:endParaRPr sz="2800" b="1" i="0" u="none" strike="noStrike" cap="none">
                  <a:solidFill>
                    <a:srgbClr val="DF4F3E"/>
                  </a:solidFill>
                  <a:latin typeface="Calibri"/>
                  <a:ea typeface="Calibri"/>
                  <a:cs typeface="Calibri"/>
                  <a:sym typeface="Calibri"/>
                </a:endParaRPr>
              </a:p>
            </p:txBody>
          </p:sp>
          <p:pic>
            <p:nvPicPr>
              <p:cNvPr id="124" name="Google Shape;124;g1c3ee203b0c_0_208" descr="preencoded.png"/>
              <p:cNvPicPr preferRelativeResize="0"/>
              <p:nvPr/>
            </p:nvPicPr>
            <p:blipFill rotWithShape="1">
              <a:blip r:embed="rId7">
                <a:alphaModFix/>
              </a:blip>
              <a:srcRect/>
              <a:stretch/>
            </p:blipFill>
            <p:spPr>
              <a:xfrm>
                <a:off x="2009669" y="2570564"/>
                <a:ext cx="38090" cy="466608"/>
              </a:xfrm>
              <a:prstGeom prst="rect">
                <a:avLst/>
              </a:prstGeom>
              <a:noFill/>
              <a:ln>
                <a:noFill/>
              </a:ln>
            </p:spPr>
          </p:pic>
        </p:grpSp>
        <p:sp>
          <p:nvSpPr>
            <p:cNvPr id="125" name="Google Shape;125;g1c3ee203b0c_0_208"/>
            <p:cNvSpPr/>
            <p:nvPr/>
          </p:nvSpPr>
          <p:spPr>
            <a:xfrm>
              <a:off x="2033063" y="2781159"/>
              <a:ext cx="9485618" cy="66496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Electric Aggregation Plan</a:t>
              </a:r>
              <a:endParaRPr sz="2800" b="1" i="0" u="none" strike="noStrike" cap="none">
                <a:solidFill>
                  <a:srgbClr val="F1543D"/>
                </a:solidFill>
                <a:latin typeface="Montserrat"/>
                <a:ea typeface="Montserrat"/>
                <a:cs typeface="Montserrat"/>
                <a:sym typeface="Montserrat"/>
              </a:endParaRPr>
            </a:p>
          </p:txBody>
        </p:sp>
      </p:grpSp>
      <p:grpSp>
        <p:nvGrpSpPr>
          <p:cNvPr id="126" name="Google Shape;126;g1c3ee203b0c_0_208"/>
          <p:cNvGrpSpPr/>
          <p:nvPr/>
        </p:nvGrpSpPr>
        <p:grpSpPr>
          <a:xfrm>
            <a:off x="413196" y="1532877"/>
            <a:ext cx="10596040" cy="676007"/>
            <a:chOff x="1190710" y="1747876"/>
            <a:chExt cx="10596040" cy="676007"/>
          </a:xfrm>
        </p:grpSpPr>
        <p:sp>
          <p:nvSpPr>
            <p:cNvPr id="127" name="Google Shape;127;g1c3ee203b0c_0_208"/>
            <p:cNvSpPr/>
            <p:nvPr/>
          </p:nvSpPr>
          <p:spPr>
            <a:xfrm>
              <a:off x="1190710" y="1747876"/>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42BEE2"/>
                </a:buClr>
                <a:buSzPts val="2800"/>
                <a:buFont typeface="Montserrat"/>
                <a:buNone/>
              </a:pPr>
              <a:r>
                <a:rPr lang="en-US" sz="2800" b="1" i="0" u="none" strike="noStrike" cap="none">
                  <a:solidFill>
                    <a:srgbClr val="42BEE2"/>
                  </a:solidFill>
                  <a:latin typeface="Montserrat"/>
                  <a:ea typeface="Montserrat"/>
                  <a:cs typeface="Montserrat"/>
                  <a:sym typeface="Montserrat"/>
                </a:rPr>
                <a:t>1</a:t>
              </a:r>
              <a:endParaRPr sz="2800" b="1" i="0" u="none" strike="noStrike" cap="none">
                <a:solidFill>
                  <a:srgbClr val="42BEE2"/>
                </a:solidFill>
                <a:latin typeface="Calibri"/>
                <a:ea typeface="Calibri"/>
                <a:cs typeface="Calibri"/>
                <a:sym typeface="Calibri"/>
              </a:endParaRPr>
            </a:p>
          </p:txBody>
        </p:sp>
        <p:sp>
          <p:nvSpPr>
            <p:cNvPr id="128" name="Google Shape;128;g1c3ee203b0c_0_208"/>
            <p:cNvSpPr/>
            <p:nvPr/>
          </p:nvSpPr>
          <p:spPr>
            <a:xfrm>
              <a:off x="2301132" y="1758922"/>
              <a:ext cx="9485618" cy="66496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How Community Power Works</a:t>
              </a:r>
              <a:endParaRPr sz="2800" b="1" i="0" u="none" strike="noStrike" cap="none">
                <a:solidFill>
                  <a:srgbClr val="42BEE2"/>
                </a:solidFill>
                <a:latin typeface="Montserrat"/>
                <a:ea typeface="Montserrat"/>
                <a:cs typeface="Montserrat"/>
                <a:sym typeface="Montserrat"/>
              </a:endParaRPr>
            </a:p>
          </p:txBody>
        </p:sp>
        <p:pic>
          <p:nvPicPr>
            <p:cNvPr id="129" name="Google Shape;129;g1c3ee203b0c_0_208" descr="preencoded.png"/>
            <p:cNvPicPr preferRelativeResize="0"/>
            <p:nvPr/>
          </p:nvPicPr>
          <p:blipFill rotWithShape="1">
            <a:blip r:embed="rId4">
              <a:alphaModFix/>
            </a:blip>
            <a:srcRect/>
            <a:stretch/>
          </p:blipFill>
          <p:spPr>
            <a:xfrm>
              <a:off x="2002401" y="1747876"/>
              <a:ext cx="38090" cy="466608"/>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g1c1791e128b_0_325" descr="River City Bank Mobile Banking – Apps on Google Play"/>
          <p:cNvPicPr preferRelativeResize="0"/>
          <p:nvPr/>
        </p:nvPicPr>
        <p:blipFill rotWithShape="1">
          <a:blip r:embed="rId3">
            <a:alphaModFix/>
          </a:blip>
          <a:srcRect l="5339" r="-17374"/>
          <a:stretch/>
        </p:blipFill>
        <p:spPr>
          <a:xfrm>
            <a:off x="8485342" y="5254480"/>
            <a:ext cx="2010976" cy="876440"/>
          </a:xfrm>
          <a:prstGeom prst="rect">
            <a:avLst/>
          </a:prstGeom>
          <a:noFill/>
          <a:ln>
            <a:noFill/>
          </a:ln>
        </p:spPr>
      </p:pic>
      <p:sp>
        <p:nvSpPr>
          <p:cNvPr id="341" name="Google Shape;341;g1c1791e128b_0_325"/>
          <p:cNvSpPr txBox="1">
            <a:spLocks noGrp="1"/>
          </p:cNvSpPr>
          <p:nvPr>
            <p:ph type="title"/>
          </p:nvPr>
        </p:nvSpPr>
        <p:spPr>
          <a:xfrm>
            <a:off x="187092" y="-30341"/>
            <a:ext cx="11860530" cy="10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71AA"/>
              </a:buClr>
              <a:buSzPts val="1555"/>
              <a:buNone/>
            </a:pPr>
            <a:r>
              <a:rPr lang="en-US" sz="3800" b="1">
                <a:latin typeface="Montserrat"/>
                <a:ea typeface="Montserrat"/>
                <a:cs typeface="Montserrat"/>
                <a:sym typeface="Montserrat"/>
              </a:rPr>
              <a:t>Operated by Expert Contractors</a:t>
            </a:r>
            <a:endParaRPr sz="3800">
              <a:latin typeface="Montserrat"/>
              <a:ea typeface="Montserrat"/>
              <a:cs typeface="Montserrat"/>
              <a:sym typeface="Montserrat"/>
            </a:endParaRPr>
          </a:p>
        </p:txBody>
      </p:sp>
      <p:sp>
        <p:nvSpPr>
          <p:cNvPr id="342" name="Google Shape;342;g1c1791e128b_0_325"/>
          <p:cNvSpPr txBox="1">
            <a:spLocks noGrp="1"/>
          </p:cNvSpPr>
          <p:nvPr>
            <p:ph type="sldNum" idx="12"/>
          </p:nvPr>
        </p:nvSpPr>
        <p:spPr>
          <a:xfrm>
            <a:off x="9477675" y="6566292"/>
            <a:ext cx="2538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20</a:t>
            </a:fld>
            <a:endParaRPr/>
          </a:p>
        </p:txBody>
      </p:sp>
      <p:grpSp>
        <p:nvGrpSpPr>
          <p:cNvPr id="343" name="Google Shape;343;g1c1791e128b_0_325"/>
          <p:cNvGrpSpPr/>
          <p:nvPr/>
        </p:nvGrpSpPr>
        <p:grpSpPr>
          <a:xfrm>
            <a:off x="344321" y="2035241"/>
            <a:ext cx="11021708" cy="4334576"/>
            <a:chOff x="202590" y="1606129"/>
            <a:chExt cx="11021708" cy="4334576"/>
          </a:xfrm>
        </p:grpSpPr>
        <p:grpSp>
          <p:nvGrpSpPr>
            <p:cNvPr id="344" name="Google Shape;344;g1c1791e128b_0_325"/>
            <p:cNvGrpSpPr/>
            <p:nvPr/>
          </p:nvGrpSpPr>
          <p:grpSpPr>
            <a:xfrm>
              <a:off x="202590" y="1606129"/>
              <a:ext cx="10974673" cy="4334576"/>
              <a:chOff x="233412" y="1842433"/>
              <a:chExt cx="10974673" cy="4334576"/>
            </a:xfrm>
          </p:grpSpPr>
          <p:grpSp>
            <p:nvGrpSpPr>
              <p:cNvPr id="345" name="Google Shape;345;g1c1791e128b_0_325"/>
              <p:cNvGrpSpPr/>
              <p:nvPr/>
            </p:nvGrpSpPr>
            <p:grpSpPr>
              <a:xfrm>
                <a:off x="3833877" y="1855685"/>
                <a:ext cx="4352888" cy="1633715"/>
                <a:chOff x="3829956" y="1373189"/>
                <a:chExt cx="4352888" cy="1633715"/>
              </a:xfrm>
            </p:grpSpPr>
            <p:sp>
              <p:nvSpPr>
                <p:cNvPr id="346" name="Google Shape;346;g1c1791e128b_0_325"/>
                <p:cNvSpPr txBox="1"/>
                <p:nvPr/>
              </p:nvSpPr>
              <p:spPr>
                <a:xfrm>
                  <a:off x="3829956" y="1373189"/>
                  <a:ext cx="4352888"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ISO-NE Market Participant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 Retail Customer</a:t>
                  </a:r>
                  <a:r>
                    <a:rPr lang="en-US" sz="1200" b="0" i="0" u="none" strike="noStrike" cap="none">
                      <a:solidFill>
                        <a:srgbClr val="94C73D"/>
                      </a:solidFill>
                      <a:latin typeface="Arial"/>
                      <a:ea typeface="Arial"/>
                      <a:cs typeface="Arial"/>
                      <a:sym typeface="Arial"/>
                    </a:rPr>
                    <a:t> </a:t>
                  </a:r>
                  <a:r>
                    <a:rPr lang="en-US" sz="1800" b="0" i="0" u="none" strike="noStrike" cap="none">
                      <a:solidFill>
                        <a:srgbClr val="94C73D"/>
                      </a:solidFill>
                      <a:latin typeface="Montserrat SemiBold"/>
                      <a:ea typeface="Montserrat SemiBold"/>
                      <a:cs typeface="Montserrat SemiBold"/>
                      <a:sym typeface="Montserrat SemiBold"/>
                    </a:rPr>
                    <a:t>Services </a:t>
                  </a:r>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4C73D"/>
                    </a:solidFill>
                    <a:latin typeface="Montserrat SemiBold"/>
                    <a:ea typeface="Montserrat SemiBold"/>
                    <a:cs typeface="Montserrat SemiBold"/>
                    <a:sym typeface="Montserrat SemiBold"/>
                  </a:endParaRPr>
                </a:p>
              </p:txBody>
            </p:sp>
            <p:pic>
              <p:nvPicPr>
                <p:cNvPr id="347" name="Google Shape;347;g1c1791e128b_0_325" descr="Calpine Energy Solutions - Home"/>
                <p:cNvPicPr preferRelativeResize="0"/>
                <p:nvPr/>
              </p:nvPicPr>
              <p:blipFill rotWithShape="1">
                <a:blip r:embed="rId4">
                  <a:alphaModFix/>
                </a:blip>
                <a:srcRect/>
                <a:stretch/>
              </p:blipFill>
              <p:spPr>
                <a:xfrm>
                  <a:off x="4362453" y="2399258"/>
                  <a:ext cx="3495359" cy="607646"/>
                </a:xfrm>
                <a:prstGeom prst="rect">
                  <a:avLst/>
                </a:prstGeom>
                <a:noFill/>
                <a:ln>
                  <a:noFill/>
                </a:ln>
              </p:spPr>
            </p:pic>
          </p:grpSp>
          <p:grpSp>
            <p:nvGrpSpPr>
              <p:cNvPr id="348" name="Google Shape;348;g1c1791e128b_0_325"/>
              <p:cNvGrpSpPr/>
              <p:nvPr/>
            </p:nvGrpSpPr>
            <p:grpSpPr>
              <a:xfrm>
                <a:off x="233412" y="1864364"/>
                <a:ext cx="3832902" cy="2171464"/>
                <a:chOff x="-115583" y="1394540"/>
                <a:chExt cx="3832902" cy="2171464"/>
              </a:xfrm>
            </p:grpSpPr>
            <p:pic>
              <p:nvPicPr>
                <p:cNvPr id="349" name="Google Shape;349;g1c1791e128b_0_325" descr="Ascend Analytics | LinkedIn"/>
                <p:cNvPicPr preferRelativeResize="0"/>
                <p:nvPr/>
              </p:nvPicPr>
              <p:blipFill rotWithShape="1">
                <a:blip r:embed="rId5">
                  <a:alphaModFix/>
                </a:blip>
                <a:srcRect/>
                <a:stretch/>
              </p:blipFill>
              <p:spPr>
                <a:xfrm>
                  <a:off x="805417" y="1788199"/>
                  <a:ext cx="1802303" cy="1777805"/>
                </a:xfrm>
                <a:prstGeom prst="rect">
                  <a:avLst/>
                </a:prstGeom>
                <a:noFill/>
                <a:ln>
                  <a:noFill/>
                </a:ln>
              </p:spPr>
            </p:pic>
            <p:sp>
              <p:nvSpPr>
                <p:cNvPr id="350" name="Google Shape;350;g1c1791e128b_0_325"/>
                <p:cNvSpPr txBox="1"/>
                <p:nvPr/>
              </p:nvSpPr>
              <p:spPr>
                <a:xfrm>
                  <a:off x="-115583" y="1394540"/>
                  <a:ext cx="383290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Energy Hedging, Planning &amp;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Portfolio</a:t>
                  </a:r>
                  <a:r>
                    <a:rPr lang="en-US" sz="1200" b="0" i="0" u="none" strike="noStrike" cap="none">
                      <a:solidFill>
                        <a:srgbClr val="94C73D"/>
                      </a:solidFill>
                      <a:latin typeface="Arial"/>
                      <a:ea typeface="Arial"/>
                      <a:cs typeface="Arial"/>
                      <a:sym typeface="Arial"/>
                    </a:rPr>
                    <a:t> </a:t>
                  </a:r>
                  <a:r>
                    <a:rPr lang="en-US" sz="1800" b="0" i="0" u="none" strike="noStrike" cap="none">
                      <a:solidFill>
                        <a:srgbClr val="94C73D"/>
                      </a:solidFill>
                      <a:latin typeface="Montserrat SemiBold"/>
                      <a:ea typeface="Montserrat SemiBold"/>
                      <a:cs typeface="Montserrat SemiBold"/>
                      <a:sym typeface="Montserrat SemiBold"/>
                    </a:rPr>
                    <a:t>Risk Management</a:t>
                  </a:r>
                  <a:endParaRPr sz="1800" b="0" i="1" u="none" strike="noStrike" cap="none">
                    <a:solidFill>
                      <a:srgbClr val="94C73D"/>
                    </a:solidFill>
                    <a:latin typeface="Montserrat SemiBold"/>
                    <a:ea typeface="Montserrat SemiBold"/>
                    <a:cs typeface="Montserrat SemiBold"/>
                    <a:sym typeface="Montserrat SemiBold"/>
                  </a:endParaRPr>
                </a:p>
              </p:txBody>
            </p:sp>
          </p:grpSp>
          <p:grpSp>
            <p:nvGrpSpPr>
              <p:cNvPr id="351" name="Google Shape;351;g1c1791e128b_0_325"/>
              <p:cNvGrpSpPr/>
              <p:nvPr/>
            </p:nvGrpSpPr>
            <p:grpSpPr>
              <a:xfrm>
                <a:off x="8217926" y="1842433"/>
                <a:ext cx="2989200" cy="2547851"/>
                <a:chOff x="8562518" y="1375050"/>
                <a:chExt cx="2989200" cy="2547851"/>
              </a:xfrm>
            </p:grpSpPr>
            <p:pic>
              <p:nvPicPr>
                <p:cNvPr id="352" name="Google Shape;352;g1c1791e128b_0_325" descr="Clean Energy NH"/>
                <p:cNvPicPr preferRelativeResize="0"/>
                <p:nvPr/>
              </p:nvPicPr>
              <p:blipFill rotWithShape="1">
                <a:blip r:embed="rId6">
                  <a:alphaModFix/>
                </a:blip>
                <a:srcRect/>
                <a:stretch/>
              </p:blipFill>
              <p:spPr>
                <a:xfrm>
                  <a:off x="8963868" y="1618033"/>
                  <a:ext cx="2304868" cy="2304868"/>
                </a:xfrm>
                <a:prstGeom prst="rect">
                  <a:avLst/>
                </a:prstGeom>
                <a:noFill/>
                <a:ln>
                  <a:noFill/>
                </a:ln>
              </p:spPr>
            </p:pic>
            <p:sp>
              <p:nvSpPr>
                <p:cNvPr id="353" name="Google Shape;353;g1c1791e128b_0_325"/>
                <p:cNvSpPr txBox="1"/>
                <p:nvPr/>
              </p:nvSpPr>
              <p:spPr>
                <a:xfrm>
                  <a:off x="8562518" y="1375050"/>
                  <a:ext cx="29892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3A5BE"/>
                      </a:solidFill>
                      <a:latin typeface="Montserrat SemiBold"/>
                      <a:ea typeface="Montserrat SemiBold"/>
                      <a:cs typeface="Montserrat SemiBold"/>
                      <a:sym typeface="Montserrat SemiBold"/>
                    </a:rPr>
                    <a:t>Member Services &amp;</a:t>
                  </a:r>
                  <a:endParaRPr sz="1200" b="0" i="0" u="none" strike="noStrike" cap="none">
                    <a:solidFill>
                      <a:srgbClr val="13A5B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3A5BE"/>
                      </a:solidFill>
                      <a:latin typeface="Montserrat SemiBold"/>
                      <a:ea typeface="Montserrat SemiBold"/>
                      <a:cs typeface="Montserrat SemiBold"/>
                      <a:sym typeface="Montserrat SemiBold"/>
                    </a:rPr>
                    <a:t>Public Engagement</a:t>
                  </a:r>
                  <a:endParaRPr sz="1200" b="0" i="0" u="none" strike="noStrike" cap="none">
                    <a:solidFill>
                      <a:srgbClr val="13A5BE"/>
                    </a:solidFill>
                    <a:latin typeface="Arial"/>
                    <a:ea typeface="Arial"/>
                    <a:cs typeface="Arial"/>
                    <a:sym typeface="Arial"/>
                  </a:endParaRPr>
                </a:p>
              </p:txBody>
            </p:sp>
          </p:grpSp>
          <p:grpSp>
            <p:nvGrpSpPr>
              <p:cNvPr id="354" name="Google Shape;354;g1c1791e128b_0_325"/>
              <p:cNvGrpSpPr/>
              <p:nvPr/>
            </p:nvGrpSpPr>
            <p:grpSpPr>
              <a:xfrm>
                <a:off x="656621" y="4083058"/>
                <a:ext cx="2938800" cy="2063480"/>
                <a:chOff x="305143" y="4083059"/>
                <a:chExt cx="2938800" cy="2063480"/>
              </a:xfrm>
            </p:grpSpPr>
            <p:pic>
              <p:nvPicPr>
                <p:cNvPr id="355" name="Google Shape;355;g1c1791e128b_0_325"/>
                <p:cNvPicPr preferRelativeResize="0"/>
                <p:nvPr/>
              </p:nvPicPr>
              <p:blipFill rotWithShape="1">
                <a:blip r:embed="rId7">
                  <a:alphaModFix/>
                </a:blip>
                <a:srcRect/>
                <a:stretch/>
              </p:blipFill>
              <p:spPr>
                <a:xfrm>
                  <a:off x="523091" y="5581439"/>
                  <a:ext cx="2504875" cy="565100"/>
                </a:xfrm>
                <a:prstGeom prst="rect">
                  <a:avLst/>
                </a:prstGeom>
                <a:noFill/>
                <a:ln>
                  <a:noFill/>
                </a:ln>
              </p:spPr>
            </p:pic>
            <p:pic>
              <p:nvPicPr>
                <p:cNvPr id="356" name="Google Shape;356;g1c1791e128b_0_325"/>
                <p:cNvPicPr preferRelativeResize="0"/>
                <p:nvPr/>
              </p:nvPicPr>
              <p:blipFill rotWithShape="1">
                <a:blip r:embed="rId8">
                  <a:alphaModFix/>
                </a:blip>
                <a:srcRect/>
                <a:stretch/>
              </p:blipFill>
              <p:spPr>
                <a:xfrm>
                  <a:off x="557793" y="4791506"/>
                  <a:ext cx="2490805" cy="681079"/>
                </a:xfrm>
                <a:prstGeom prst="rect">
                  <a:avLst/>
                </a:prstGeom>
                <a:noFill/>
                <a:ln>
                  <a:noFill/>
                </a:ln>
              </p:spPr>
            </p:pic>
            <p:sp>
              <p:nvSpPr>
                <p:cNvPr id="357" name="Google Shape;357;g1c1791e128b_0_325"/>
                <p:cNvSpPr txBox="1"/>
                <p:nvPr/>
              </p:nvSpPr>
              <p:spPr>
                <a:xfrm>
                  <a:off x="305143" y="4083059"/>
                  <a:ext cx="2938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1543D"/>
                      </a:solidFill>
                      <a:latin typeface="Montserrat SemiBold"/>
                      <a:ea typeface="Montserrat SemiBold"/>
                      <a:cs typeface="Montserrat SemiBold"/>
                      <a:sym typeface="Montserrat SemiBold"/>
                    </a:rPr>
                    <a:t>General Counsel &amp; Legal Services</a:t>
                  </a:r>
                  <a:endParaRPr sz="1200" b="0" i="0" u="none" strike="noStrike" cap="none">
                    <a:solidFill>
                      <a:srgbClr val="F1543D"/>
                    </a:solidFill>
                    <a:latin typeface="Arial"/>
                    <a:ea typeface="Arial"/>
                    <a:cs typeface="Arial"/>
                    <a:sym typeface="Arial"/>
                  </a:endParaRPr>
                </a:p>
              </p:txBody>
            </p:sp>
          </p:grpSp>
          <p:grpSp>
            <p:nvGrpSpPr>
              <p:cNvPr id="358" name="Google Shape;358;g1c1791e128b_0_325"/>
              <p:cNvGrpSpPr/>
              <p:nvPr/>
            </p:nvGrpSpPr>
            <p:grpSpPr>
              <a:xfrm>
                <a:off x="3832984" y="4083058"/>
                <a:ext cx="4369841" cy="2093951"/>
                <a:chOff x="3829956" y="4083059"/>
                <a:chExt cx="4349400" cy="2093951"/>
              </a:xfrm>
            </p:grpSpPr>
            <p:pic>
              <p:nvPicPr>
                <p:cNvPr id="359" name="Google Shape;359;g1c1791e128b_0_325" descr="Thanks to our Generous 2015 Conference Sponsors! | Local Clean Energy  Alliance of the Bay Area"/>
                <p:cNvPicPr preferRelativeResize="0"/>
                <p:nvPr/>
              </p:nvPicPr>
              <p:blipFill rotWithShape="1">
                <a:blip r:embed="rId9">
                  <a:alphaModFix/>
                </a:blip>
                <a:srcRect/>
                <a:stretch/>
              </p:blipFill>
              <p:spPr>
                <a:xfrm>
                  <a:off x="4569621" y="4480871"/>
                  <a:ext cx="2944736" cy="996107"/>
                </a:xfrm>
                <a:prstGeom prst="rect">
                  <a:avLst/>
                </a:prstGeom>
                <a:noFill/>
                <a:ln>
                  <a:noFill/>
                </a:ln>
              </p:spPr>
            </p:pic>
            <p:pic>
              <p:nvPicPr>
                <p:cNvPr id="360" name="Google Shape;360;g1c1791e128b_0_325"/>
                <p:cNvPicPr preferRelativeResize="0"/>
                <p:nvPr/>
              </p:nvPicPr>
              <p:blipFill rotWithShape="1">
                <a:blip r:embed="rId10">
                  <a:alphaModFix/>
                </a:blip>
                <a:srcRect/>
                <a:stretch/>
              </p:blipFill>
              <p:spPr>
                <a:xfrm>
                  <a:off x="4872671" y="5566482"/>
                  <a:ext cx="2352765" cy="610528"/>
                </a:xfrm>
                <a:prstGeom prst="rect">
                  <a:avLst/>
                </a:prstGeom>
                <a:noFill/>
                <a:ln>
                  <a:noFill/>
                </a:ln>
              </p:spPr>
            </p:pic>
            <p:sp>
              <p:nvSpPr>
                <p:cNvPr id="361" name="Google Shape;361;g1c1791e128b_0_325"/>
                <p:cNvSpPr txBox="1"/>
                <p:nvPr/>
              </p:nvSpPr>
              <p:spPr>
                <a:xfrm>
                  <a:off x="3829956" y="4083059"/>
                  <a:ext cx="43494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1543D"/>
                      </a:solidFill>
                      <a:latin typeface="Montserrat SemiBold"/>
                      <a:ea typeface="Montserrat SemiBold"/>
                      <a:cs typeface="Montserrat SemiBold"/>
                      <a:sym typeface="Montserrat SemiBold"/>
                    </a:rPr>
                    <a:t>Start-up Consultants</a:t>
                  </a:r>
                  <a:endParaRPr sz="1800" b="0" i="1" u="none" strike="noStrike" cap="none">
                    <a:solidFill>
                      <a:srgbClr val="F1543D"/>
                    </a:solidFill>
                    <a:latin typeface="Montserrat SemiBold"/>
                    <a:ea typeface="Montserrat SemiBold"/>
                    <a:cs typeface="Montserrat SemiBold"/>
                    <a:sym typeface="Montserrat SemiBold"/>
                  </a:endParaRPr>
                </a:p>
              </p:txBody>
            </p:sp>
          </p:grpSp>
          <p:sp>
            <p:nvSpPr>
              <p:cNvPr id="362" name="Google Shape;362;g1c1791e128b_0_325"/>
              <p:cNvSpPr txBox="1"/>
              <p:nvPr/>
            </p:nvSpPr>
            <p:spPr>
              <a:xfrm>
                <a:off x="8218885" y="4083058"/>
                <a:ext cx="29892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Revenue Controls</a:t>
                </a:r>
                <a:r>
                  <a:rPr lang="en-US" sz="1800" b="0" i="0" u="none" strike="noStrike" cap="none">
                    <a:solidFill>
                      <a:srgbClr val="F4963D"/>
                    </a:solidFill>
                    <a:latin typeface="Montserrat SemiBold"/>
                    <a:ea typeface="Montserrat SemiBold"/>
                    <a:cs typeface="Montserrat SemiBold"/>
                    <a:sym typeface="Montserrat SemiBold"/>
                  </a:rPr>
                  <a:t> </a:t>
                </a:r>
                <a:r>
                  <a:rPr lang="en-US" sz="1800" b="0" i="0" u="none" strike="noStrike" cap="none">
                    <a:solidFill>
                      <a:srgbClr val="13A5BE"/>
                    </a:solidFill>
                    <a:latin typeface="Montserrat SemiBold"/>
                    <a:ea typeface="Montserrat SemiBold"/>
                    <a:cs typeface="Montserrat SemiBold"/>
                    <a:sym typeface="Montserrat SemiBold"/>
                  </a:rPr>
                  <a:t>&amp; Accounting Services</a:t>
                </a:r>
                <a:endParaRPr sz="1200" b="0" i="0" u="none" strike="noStrike" cap="none">
                  <a:solidFill>
                    <a:srgbClr val="13A5BE"/>
                  </a:solidFill>
                  <a:latin typeface="Arial"/>
                  <a:ea typeface="Arial"/>
                  <a:cs typeface="Arial"/>
                  <a:sym typeface="Arial"/>
                </a:endParaRPr>
              </a:p>
            </p:txBody>
          </p:sp>
        </p:grpSp>
        <p:sp>
          <p:nvSpPr>
            <p:cNvPr id="363" name="Google Shape;363;g1c1791e128b_0_325"/>
            <p:cNvSpPr txBox="1"/>
            <p:nvPr/>
          </p:nvSpPr>
          <p:spPr>
            <a:xfrm>
              <a:off x="9871898" y="4742619"/>
              <a:ext cx="13524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13A5BE"/>
                  </a:solidFill>
                  <a:latin typeface="Montserrat"/>
                  <a:ea typeface="Montserrat"/>
                  <a:cs typeface="Montserrat"/>
                  <a:sym typeface="Montserrat"/>
                </a:rPr>
                <a:t>(Coalition in process of enlisting accounting services)</a:t>
              </a:r>
              <a:endParaRPr sz="1400" b="0" i="0" u="none" strike="noStrike" cap="none">
                <a:solidFill>
                  <a:srgbClr val="13A5BE"/>
                </a:solidFill>
                <a:latin typeface="Arial"/>
                <a:ea typeface="Arial"/>
                <a:cs typeface="Arial"/>
                <a:sym typeface="Arial"/>
              </a:endParaRPr>
            </a:p>
          </p:txBody>
        </p:sp>
      </p:grpSp>
      <p:cxnSp>
        <p:nvCxnSpPr>
          <p:cNvPr id="364" name="Google Shape;364;g1c1791e128b_0_325"/>
          <p:cNvCxnSpPr/>
          <p:nvPr/>
        </p:nvCxnSpPr>
        <p:spPr>
          <a:xfrm>
            <a:off x="4083110" y="1942477"/>
            <a:ext cx="0" cy="4589236"/>
          </a:xfrm>
          <a:prstGeom prst="straightConnector1">
            <a:avLst/>
          </a:prstGeom>
          <a:noFill/>
          <a:ln w="28575" cap="flat" cmpd="sng">
            <a:solidFill>
              <a:srgbClr val="BFBFBF"/>
            </a:solidFill>
            <a:prstDash val="solid"/>
            <a:round/>
            <a:headEnd type="none" w="sm" len="sm"/>
            <a:tailEnd type="none" w="sm" len="sm"/>
          </a:ln>
        </p:spPr>
      </p:cxnSp>
      <p:cxnSp>
        <p:nvCxnSpPr>
          <p:cNvPr id="365" name="Google Shape;365;g1c1791e128b_0_325"/>
          <p:cNvCxnSpPr/>
          <p:nvPr/>
        </p:nvCxnSpPr>
        <p:spPr>
          <a:xfrm>
            <a:off x="8313734" y="1931967"/>
            <a:ext cx="0" cy="4589236"/>
          </a:xfrm>
          <a:prstGeom prst="straightConnector1">
            <a:avLst/>
          </a:prstGeom>
          <a:noFill/>
          <a:ln w="28575" cap="flat" cmpd="sng">
            <a:solidFill>
              <a:srgbClr val="BFBFBF"/>
            </a:solidFill>
            <a:prstDash val="solid"/>
            <a:round/>
            <a:headEnd type="none" w="sm" len="sm"/>
            <a:tailEnd type="none" w="sm" len="sm"/>
          </a:ln>
        </p:spPr>
      </p:cxnSp>
      <p:cxnSp>
        <p:nvCxnSpPr>
          <p:cNvPr id="366" name="Google Shape;366;g1c1791e128b_0_325"/>
          <p:cNvCxnSpPr/>
          <p:nvPr/>
        </p:nvCxnSpPr>
        <p:spPr>
          <a:xfrm rot="10800000">
            <a:off x="587504" y="4216107"/>
            <a:ext cx="10730531" cy="0"/>
          </a:xfrm>
          <a:prstGeom prst="straightConnector1">
            <a:avLst/>
          </a:prstGeom>
          <a:noFill/>
          <a:ln w="28575" cap="flat" cmpd="sng">
            <a:solidFill>
              <a:srgbClr val="BFBFBF"/>
            </a:solidFill>
            <a:prstDash val="solid"/>
            <a:round/>
            <a:headEnd type="none" w="sm" len="sm"/>
            <a:tailEnd type="none" w="sm" len="sm"/>
          </a:ln>
        </p:spPr>
      </p:cxnSp>
      <p:cxnSp>
        <p:nvCxnSpPr>
          <p:cNvPr id="367" name="Google Shape;367;g1c1791e128b_0_325"/>
          <p:cNvCxnSpPr/>
          <p:nvPr/>
        </p:nvCxnSpPr>
        <p:spPr>
          <a:xfrm flipH="1">
            <a:off x="582244" y="1936535"/>
            <a:ext cx="10735791" cy="35551"/>
          </a:xfrm>
          <a:prstGeom prst="straightConnector1">
            <a:avLst/>
          </a:prstGeom>
          <a:noFill/>
          <a:ln w="28575" cap="flat" cmpd="sng">
            <a:solidFill>
              <a:srgbClr val="BFBFBF"/>
            </a:solidFill>
            <a:prstDash val="solid"/>
            <a:round/>
            <a:headEnd type="none" w="sm" len="sm"/>
            <a:tailEnd type="none" w="sm" len="sm"/>
          </a:ln>
        </p:spPr>
      </p:cxnSp>
      <p:sp>
        <p:nvSpPr>
          <p:cNvPr id="368" name="Google Shape;368;g1c1791e128b_0_325"/>
          <p:cNvSpPr txBox="1"/>
          <p:nvPr/>
        </p:nvSpPr>
        <p:spPr>
          <a:xfrm>
            <a:off x="173271" y="908217"/>
            <a:ext cx="1155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a:solidFill>
                  <a:srgbClr val="595959"/>
                </a:solidFill>
                <a:latin typeface="Montserrat"/>
                <a:ea typeface="Montserrat"/>
                <a:cs typeface="Montserrat"/>
                <a:sym typeface="Montserrat"/>
              </a:rPr>
              <a:t>CPCNH is operated by a team of industry-leading advisors and professional service providers experienced in launching and operating Community Power Agencies. </a:t>
            </a:r>
            <a:endParaRPr sz="1650" b="0" i="0" u="none" strike="noStrike" cap="none">
              <a:solidFill>
                <a:srgbClr val="595959"/>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12"/>
          <p:cNvPicPr preferRelativeResize="0"/>
          <p:nvPr/>
        </p:nvPicPr>
        <p:blipFill rotWithShape="1">
          <a:blip r:embed="rId3">
            <a:alphaModFix/>
          </a:blip>
          <a:srcRect l="8453" t="8267" r="8458" b="9041"/>
          <a:stretch/>
        </p:blipFill>
        <p:spPr>
          <a:xfrm>
            <a:off x="3303929" y="2933302"/>
            <a:ext cx="1806778" cy="1821528"/>
          </a:xfrm>
          <a:prstGeom prst="rect">
            <a:avLst/>
          </a:prstGeom>
          <a:noFill/>
          <a:ln>
            <a:noFill/>
          </a:ln>
        </p:spPr>
      </p:pic>
      <p:sp>
        <p:nvSpPr>
          <p:cNvPr id="374" name="Google Shape;374;p12"/>
          <p:cNvSpPr txBox="1">
            <a:spLocks noGrp="1"/>
          </p:cNvSpPr>
          <p:nvPr>
            <p:ph type="title"/>
          </p:nvPr>
        </p:nvSpPr>
        <p:spPr>
          <a:xfrm>
            <a:off x="330959" y="306853"/>
            <a:ext cx="11627185" cy="533992"/>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600"/>
              </a:spcAft>
              <a:buClr>
                <a:srgbClr val="2471AA"/>
              </a:buClr>
              <a:buSzPts val="4000"/>
              <a:buFont typeface="Arial"/>
              <a:buNone/>
            </a:pPr>
            <a:r>
              <a:rPr lang="en-US" sz="3300">
                <a:solidFill>
                  <a:srgbClr val="2C6897"/>
                </a:solidFill>
                <a:latin typeface="Montserrat"/>
                <a:ea typeface="Montserrat"/>
                <a:cs typeface="Montserrat"/>
                <a:sym typeface="Montserrat"/>
              </a:rPr>
              <a:t>Streamlined CPA Program Implementation</a:t>
            </a:r>
            <a:endParaRPr sz="3300">
              <a:solidFill>
                <a:srgbClr val="2C6897"/>
              </a:solidFill>
              <a:latin typeface="Montserrat"/>
              <a:ea typeface="Montserrat"/>
              <a:cs typeface="Montserrat"/>
              <a:sym typeface="Montserrat"/>
            </a:endParaRPr>
          </a:p>
        </p:txBody>
      </p:sp>
      <p:sp>
        <p:nvSpPr>
          <p:cNvPr id="375" name="Google Shape;375;p12"/>
          <p:cNvSpPr txBox="1"/>
          <p:nvPr/>
        </p:nvSpPr>
        <p:spPr>
          <a:xfrm>
            <a:off x="11792729" y="6594960"/>
            <a:ext cx="325800" cy="284700"/>
          </a:xfrm>
          <a:prstGeom prst="rect">
            <a:avLst/>
          </a:prstGeom>
          <a:noFill/>
          <a:ln>
            <a:noFill/>
          </a:ln>
        </p:spPr>
        <p:txBody>
          <a:bodyPr spcFirstLastPara="1" wrap="square" lIns="0" tIns="7600" rIns="0" bIns="0" anchor="t" anchorCtr="0">
            <a:spAutoFit/>
          </a:bodyPr>
          <a:lstStyle/>
          <a:p>
            <a:pPr marL="2540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76" name="Google Shape;376;p12"/>
          <p:cNvSpPr txBox="1">
            <a:spLocks noGrp="1"/>
          </p:cNvSpPr>
          <p:nvPr>
            <p:ph type="sldNum" idx="12"/>
          </p:nvPr>
        </p:nvSpPr>
        <p:spPr>
          <a:xfrm>
            <a:off x="9057672" y="6602347"/>
            <a:ext cx="2929500" cy="227100"/>
          </a:xfrm>
          <a:prstGeom prst="rect">
            <a:avLst/>
          </a:prstGeom>
          <a:noFill/>
          <a:ln>
            <a:noFill/>
          </a:ln>
        </p:spPr>
        <p:txBody>
          <a:bodyPr spcFirstLastPara="1" wrap="square" lIns="0" tIns="0" rIns="0" bIns="0" anchor="t" anchorCtr="0">
            <a:noAutofit/>
          </a:bodyPr>
          <a:lstStyle/>
          <a:p>
            <a:pPr marL="25400" marR="0" lvl="0" indent="0" algn="r" rtl="0">
              <a:lnSpc>
                <a:spcPct val="100875"/>
              </a:lnSpc>
              <a:spcBef>
                <a:spcPts val="0"/>
              </a:spcBef>
              <a:spcAft>
                <a:spcPts val="0"/>
              </a:spcAft>
              <a:buClr>
                <a:schemeClr val="lt1"/>
              </a:buClr>
              <a:buSzPts val="1800"/>
              <a:buFont typeface="Calibri"/>
              <a:buNone/>
            </a:pPr>
            <a:fld id="{00000000-1234-1234-1234-123412341234}" type="slidenum">
              <a:rPr lang="en-US"/>
              <a:t>21</a:t>
            </a:fld>
            <a:endParaRPr/>
          </a:p>
        </p:txBody>
      </p:sp>
      <p:sp>
        <p:nvSpPr>
          <p:cNvPr id="377" name="Google Shape;377;p12"/>
          <p:cNvSpPr txBox="1"/>
          <p:nvPr/>
        </p:nvSpPr>
        <p:spPr>
          <a:xfrm>
            <a:off x="266257" y="760576"/>
            <a:ext cx="11791311"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rgbClr val="000000"/>
              </a:buClr>
              <a:buSzPts val="2000"/>
              <a:buFont typeface="Arial"/>
              <a:buNone/>
            </a:pPr>
            <a:r>
              <a:rPr lang="en-US" sz="1800" b="1" i="0" u="none" strike="noStrike" cap="none">
                <a:solidFill>
                  <a:srgbClr val="94C73D"/>
                </a:solidFill>
                <a:latin typeface="Montserrat"/>
                <a:ea typeface="Montserrat"/>
                <a:cs typeface="Montserrat"/>
                <a:sym typeface="Montserrat"/>
              </a:rPr>
              <a:t>Step-by-step plans, custom logos &amp; websites, FAQs &amp; community outreach materials (etc.)</a:t>
            </a:r>
            <a:endParaRPr/>
          </a:p>
        </p:txBody>
      </p:sp>
      <p:pic>
        <p:nvPicPr>
          <p:cNvPr id="378" name="Google Shape;378;p12"/>
          <p:cNvPicPr preferRelativeResize="0"/>
          <p:nvPr/>
        </p:nvPicPr>
        <p:blipFill rotWithShape="1">
          <a:blip r:embed="rId4">
            <a:alphaModFix/>
          </a:blip>
          <a:srcRect/>
          <a:stretch/>
        </p:blipFill>
        <p:spPr>
          <a:xfrm>
            <a:off x="7113637" y="3001234"/>
            <a:ext cx="1750274" cy="1696421"/>
          </a:xfrm>
          <a:prstGeom prst="rect">
            <a:avLst/>
          </a:prstGeom>
          <a:noFill/>
          <a:ln>
            <a:noFill/>
          </a:ln>
        </p:spPr>
      </p:pic>
      <p:pic>
        <p:nvPicPr>
          <p:cNvPr id="379" name="Google Shape;379;p12"/>
          <p:cNvPicPr preferRelativeResize="0"/>
          <p:nvPr/>
        </p:nvPicPr>
        <p:blipFill rotWithShape="1">
          <a:blip r:embed="rId5">
            <a:alphaModFix/>
          </a:blip>
          <a:srcRect/>
          <a:stretch/>
        </p:blipFill>
        <p:spPr>
          <a:xfrm>
            <a:off x="6112467" y="1239062"/>
            <a:ext cx="1723104" cy="1723104"/>
          </a:xfrm>
          <a:prstGeom prst="rect">
            <a:avLst/>
          </a:prstGeom>
          <a:noFill/>
          <a:ln>
            <a:noFill/>
          </a:ln>
        </p:spPr>
      </p:pic>
      <p:pic>
        <p:nvPicPr>
          <p:cNvPr id="380" name="Google Shape;380;p12"/>
          <p:cNvPicPr preferRelativeResize="0"/>
          <p:nvPr/>
        </p:nvPicPr>
        <p:blipFill rotWithShape="1">
          <a:blip r:embed="rId6">
            <a:alphaModFix/>
          </a:blip>
          <a:srcRect l="1915" b="3612"/>
          <a:stretch/>
        </p:blipFill>
        <p:spPr>
          <a:xfrm>
            <a:off x="4261391" y="1203787"/>
            <a:ext cx="1772644" cy="1741942"/>
          </a:xfrm>
          <a:prstGeom prst="rect">
            <a:avLst/>
          </a:prstGeom>
          <a:noFill/>
          <a:ln>
            <a:noFill/>
          </a:ln>
        </p:spPr>
      </p:pic>
      <p:pic>
        <p:nvPicPr>
          <p:cNvPr id="381" name="Google Shape;381;p12"/>
          <p:cNvPicPr preferRelativeResize="0"/>
          <p:nvPr/>
        </p:nvPicPr>
        <p:blipFill rotWithShape="1">
          <a:blip r:embed="rId7">
            <a:alphaModFix/>
          </a:blip>
          <a:srcRect l="6482" t="9015" r="7141" b="8956"/>
          <a:stretch/>
        </p:blipFill>
        <p:spPr>
          <a:xfrm>
            <a:off x="8927139" y="2940657"/>
            <a:ext cx="1882307" cy="1821527"/>
          </a:xfrm>
          <a:prstGeom prst="rect">
            <a:avLst/>
          </a:prstGeom>
          <a:noFill/>
          <a:ln>
            <a:noFill/>
          </a:ln>
        </p:spPr>
      </p:pic>
      <p:pic>
        <p:nvPicPr>
          <p:cNvPr id="382" name="Google Shape;382;p12"/>
          <p:cNvPicPr preferRelativeResize="0"/>
          <p:nvPr/>
        </p:nvPicPr>
        <p:blipFill rotWithShape="1">
          <a:blip r:embed="rId8">
            <a:alphaModFix/>
          </a:blip>
          <a:srcRect/>
          <a:stretch/>
        </p:blipFill>
        <p:spPr>
          <a:xfrm>
            <a:off x="7984544" y="1229399"/>
            <a:ext cx="1750274" cy="1750274"/>
          </a:xfrm>
          <a:prstGeom prst="rect">
            <a:avLst/>
          </a:prstGeom>
          <a:noFill/>
          <a:ln>
            <a:noFill/>
          </a:ln>
        </p:spPr>
      </p:pic>
      <p:pic>
        <p:nvPicPr>
          <p:cNvPr id="383" name="Google Shape;383;p12"/>
          <p:cNvPicPr preferRelativeResize="0"/>
          <p:nvPr/>
        </p:nvPicPr>
        <p:blipFill rotWithShape="1">
          <a:blip r:embed="rId9">
            <a:alphaModFix/>
          </a:blip>
          <a:srcRect l="8428" t="8618" r="9223" b="8454"/>
          <a:stretch/>
        </p:blipFill>
        <p:spPr>
          <a:xfrm>
            <a:off x="520624" y="1239832"/>
            <a:ext cx="1740678" cy="1752904"/>
          </a:xfrm>
          <a:prstGeom prst="rect">
            <a:avLst/>
          </a:prstGeom>
          <a:noFill/>
          <a:ln>
            <a:noFill/>
          </a:ln>
        </p:spPr>
      </p:pic>
      <p:pic>
        <p:nvPicPr>
          <p:cNvPr id="384" name="Google Shape;384;p12"/>
          <p:cNvPicPr preferRelativeResize="0"/>
          <p:nvPr/>
        </p:nvPicPr>
        <p:blipFill rotWithShape="1">
          <a:blip r:embed="rId10">
            <a:alphaModFix/>
          </a:blip>
          <a:srcRect/>
          <a:stretch/>
        </p:blipFill>
        <p:spPr>
          <a:xfrm>
            <a:off x="4614695" y="5020749"/>
            <a:ext cx="3118647" cy="1166253"/>
          </a:xfrm>
          <a:prstGeom prst="rect">
            <a:avLst/>
          </a:prstGeom>
          <a:noFill/>
          <a:ln>
            <a:noFill/>
          </a:ln>
        </p:spPr>
      </p:pic>
      <p:sp>
        <p:nvSpPr>
          <p:cNvPr id="385" name="Google Shape;385;p12"/>
          <p:cNvSpPr txBox="1"/>
          <p:nvPr/>
        </p:nvSpPr>
        <p:spPr>
          <a:xfrm>
            <a:off x="-61965" y="6255910"/>
            <a:ext cx="1219199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sng" strike="noStrike" cap="none">
                <a:solidFill>
                  <a:srgbClr val="2373AB"/>
                </a:solid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www.CommunityPowerNH.gov</a:t>
            </a:r>
            <a:r>
              <a:rPr lang="en-US" sz="1600" b="1" i="0" u="none" strike="noStrike" cap="none">
                <a:solidFill>
                  <a:srgbClr val="2373AB"/>
                </a:solidFill>
                <a:latin typeface="Montserrat"/>
                <a:ea typeface="Montserrat"/>
                <a:cs typeface="Montserrat"/>
                <a:sym typeface="Montserrat"/>
              </a:rPr>
              <a:t> </a:t>
            </a:r>
            <a:endParaRPr/>
          </a:p>
        </p:txBody>
      </p:sp>
      <p:pic>
        <p:nvPicPr>
          <p:cNvPr id="386" name="Google Shape;386;p12"/>
          <p:cNvPicPr preferRelativeResize="0"/>
          <p:nvPr/>
        </p:nvPicPr>
        <p:blipFill rotWithShape="1">
          <a:blip r:embed="rId12">
            <a:alphaModFix/>
          </a:blip>
          <a:srcRect/>
          <a:stretch/>
        </p:blipFill>
        <p:spPr>
          <a:xfrm>
            <a:off x="9743278" y="1065749"/>
            <a:ext cx="2059633" cy="2067939"/>
          </a:xfrm>
          <a:prstGeom prst="rect">
            <a:avLst/>
          </a:prstGeom>
          <a:noFill/>
          <a:ln>
            <a:noFill/>
          </a:ln>
        </p:spPr>
      </p:pic>
      <p:pic>
        <p:nvPicPr>
          <p:cNvPr id="387" name="Google Shape;387;p12"/>
          <p:cNvPicPr preferRelativeResize="0"/>
          <p:nvPr/>
        </p:nvPicPr>
        <p:blipFill rotWithShape="1">
          <a:blip r:embed="rId13">
            <a:alphaModFix/>
          </a:blip>
          <a:srcRect/>
          <a:stretch/>
        </p:blipFill>
        <p:spPr>
          <a:xfrm>
            <a:off x="2261347" y="1061983"/>
            <a:ext cx="2059633" cy="2059633"/>
          </a:xfrm>
          <a:prstGeom prst="rect">
            <a:avLst/>
          </a:prstGeom>
          <a:noFill/>
          <a:ln>
            <a:noFill/>
          </a:ln>
        </p:spPr>
      </p:pic>
      <p:pic>
        <p:nvPicPr>
          <p:cNvPr id="388" name="Google Shape;388;p12"/>
          <p:cNvPicPr preferRelativeResize="0"/>
          <p:nvPr/>
        </p:nvPicPr>
        <p:blipFill rotWithShape="1">
          <a:blip r:embed="rId14">
            <a:alphaModFix/>
          </a:blip>
          <a:srcRect/>
          <a:stretch/>
        </p:blipFill>
        <p:spPr>
          <a:xfrm>
            <a:off x="2167779" y="4557905"/>
            <a:ext cx="2162066" cy="2162066"/>
          </a:xfrm>
          <a:prstGeom prst="rect">
            <a:avLst/>
          </a:prstGeom>
          <a:noFill/>
          <a:ln>
            <a:noFill/>
          </a:ln>
        </p:spPr>
      </p:pic>
      <p:pic>
        <p:nvPicPr>
          <p:cNvPr id="389" name="Google Shape;389;p12"/>
          <p:cNvPicPr preferRelativeResize="0"/>
          <p:nvPr/>
        </p:nvPicPr>
        <p:blipFill rotWithShape="1">
          <a:blip r:embed="rId15">
            <a:alphaModFix/>
          </a:blip>
          <a:srcRect/>
          <a:stretch/>
        </p:blipFill>
        <p:spPr>
          <a:xfrm>
            <a:off x="9824588" y="4533218"/>
            <a:ext cx="2162066" cy="2162066"/>
          </a:xfrm>
          <a:prstGeom prst="rect">
            <a:avLst/>
          </a:prstGeom>
          <a:noFill/>
          <a:ln>
            <a:noFill/>
          </a:ln>
        </p:spPr>
      </p:pic>
      <p:pic>
        <p:nvPicPr>
          <p:cNvPr id="390" name="Google Shape;390;p12"/>
          <p:cNvPicPr preferRelativeResize="0"/>
          <p:nvPr/>
        </p:nvPicPr>
        <p:blipFill rotWithShape="1">
          <a:blip r:embed="rId16">
            <a:alphaModFix/>
          </a:blip>
          <a:srcRect/>
          <a:stretch/>
        </p:blipFill>
        <p:spPr>
          <a:xfrm>
            <a:off x="7856209" y="4546267"/>
            <a:ext cx="2162066" cy="2162066"/>
          </a:xfrm>
          <a:prstGeom prst="rect">
            <a:avLst/>
          </a:prstGeom>
          <a:noFill/>
          <a:ln>
            <a:noFill/>
          </a:ln>
        </p:spPr>
      </p:pic>
      <p:pic>
        <p:nvPicPr>
          <p:cNvPr id="391" name="Google Shape;391;p12"/>
          <p:cNvPicPr preferRelativeResize="0"/>
          <p:nvPr/>
        </p:nvPicPr>
        <p:blipFill rotWithShape="1">
          <a:blip r:embed="rId17">
            <a:alphaModFix/>
          </a:blip>
          <a:srcRect t="6022" b="6022"/>
          <a:stretch/>
        </p:blipFill>
        <p:spPr>
          <a:xfrm>
            <a:off x="139420" y="4697655"/>
            <a:ext cx="2241181" cy="1971248"/>
          </a:xfrm>
          <a:prstGeom prst="rect">
            <a:avLst/>
          </a:prstGeom>
          <a:noFill/>
          <a:ln>
            <a:noFill/>
          </a:ln>
        </p:spPr>
      </p:pic>
      <p:pic>
        <p:nvPicPr>
          <p:cNvPr id="392" name="Google Shape;392;p12"/>
          <p:cNvPicPr preferRelativeResize="0"/>
          <p:nvPr/>
        </p:nvPicPr>
        <p:blipFill rotWithShape="1">
          <a:blip r:embed="rId18">
            <a:alphaModFix/>
          </a:blip>
          <a:srcRect/>
          <a:stretch/>
        </p:blipFill>
        <p:spPr>
          <a:xfrm>
            <a:off x="5014136" y="2784313"/>
            <a:ext cx="2183777" cy="2183777"/>
          </a:xfrm>
          <a:prstGeom prst="rect">
            <a:avLst/>
          </a:prstGeom>
          <a:noFill/>
          <a:ln>
            <a:noFill/>
          </a:ln>
        </p:spPr>
      </p:pic>
      <p:pic>
        <p:nvPicPr>
          <p:cNvPr id="393" name="Google Shape;393;p12"/>
          <p:cNvPicPr preferRelativeResize="0"/>
          <p:nvPr/>
        </p:nvPicPr>
        <p:blipFill rotWithShape="1">
          <a:blip r:embed="rId19">
            <a:alphaModFix/>
          </a:blip>
          <a:srcRect l="11112" t="12956" r="12624" b="10964"/>
          <a:stretch/>
        </p:blipFill>
        <p:spPr>
          <a:xfrm>
            <a:off x="1434634" y="2960045"/>
            <a:ext cx="1772644" cy="1768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bed7f7a868_0_30"/>
          <p:cNvSpPr txBox="1">
            <a:spLocks noGrp="1"/>
          </p:cNvSpPr>
          <p:nvPr>
            <p:ph type="sldNum" idx="12"/>
          </p:nvPr>
        </p:nvSpPr>
        <p:spPr>
          <a:xfrm>
            <a:off x="9534824" y="6569900"/>
            <a:ext cx="2538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22</a:t>
            </a:fld>
            <a:endParaRPr/>
          </a:p>
        </p:txBody>
      </p:sp>
      <p:sp>
        <p:nvSpPr>
          <p:cNvPr id="400" name="Google Shape;400;g1bed7f7a868_0_30"/>
          <p:cNvSpPr txBox="1"/>
          <p:nvPr/>
        </p:nvSpPr>
        <p:spPr>
          <a:xfrm>
            <a:off x="293357" y="-54804"/>
            <a:ext cx="11538007"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471AA"/>
              </a:buClr>
              <a:buSzPts val="1800"/>
              <a:buFont typeface="Arial"/>
              <a:buNone/>
            </a:pPr>
            <a:r>
              <a:rPr lang="en-US" sz="3800" b="1" i="0" u="none" strike="noStrike" cap="none" dirty="0">
                <a:solidFill>
                  <a:srgbClr val="2373AB"/>
                </a:solidFill>
                <a:latin typeface="Montserrat"/>
                <a:ea typeface="Montserrat"/>
                <a:cs typeface="Montserrat"/>
                <a:sym typeface="Montserrat"/>
              </a:rPr>
              <a:t>Implementation Process Steps</a:t>
            </a:r>
            <a:endParaRPr sz="3800" b="0" i="0" u="none" strike="noStrike" cap="none" dirty="0">
              <a:solidFill>
                <a:srgbClr val="2373AB"/>
              </a:solidFill>
              <a:latin typeface="Arial"/>
              <a:ea typeface="Arial"/>
              <a:cs typeface="Arial"/>
              <a:sym typeface="Arial"/>
            </a:endParaRPr>
          </a:p>
        </p:txBody>
      </p:sp>
      <p:sp>
        <p:nvSpPr>
          <p:cNvPr id="401" name="Google Shape;401;g1bed7f7a868_0_30"/>
          <p:cNvSpPr txBox="1">
            <a:spLocks noGrp="1"/>
          </p:cNvSpPr>
          <p:nvPr>
            <p:ph type="body" idx="1"/>
          </p:nvPr>
        </p:nvSpPr>
        <p:spPr>
          <a:xfrm>
            <a:off x="622441" y="1396448"/>
            <a:ext cx="10949450" cy="5137429"/>
          </a:xfrm>
          <a:prstGeom prst="rect">
            <a:avLst/>
          </a:prstGeom>
          <a:noFill/>
          <a:ln>
            <a:noFill/>
          </a:ln>
        </p:spPr>
        <p:txBody>
          <a:bodyPr spcFirstLastPara="1" wrap="square" lIns="91425" tIns="45700" rIns="91425" bIns="45700" anchor="t" anchorCtr="0">
            <a:noAutofit/>
          </a:bodyPr>
          <a:lstStyle/>
          <a:p>
            <a:pPr marL="342900" lvl="0" indent="-339982" algn="just" rtl="0">
              <a:lnSpc>
                <a:spcPct val="100000"/>
              </a:lnSpc>
              <a:spcBef>
                <a:spcPts val="600"/>
              </a:spcBef>
              <a:spcAft>
                <a:spcPts val="0"/>
              </a:spcAft>
              <a:buClr>
                <a:srgbClr val="42BEE2"/>
              </a:buClr>
              <a:buSzPts val="1754"/>
              <a:buFont typeface="Noto Sans Symbols"/>
              <a:buChar char="❑"/>
            </a:pPr>
            <a:r>
              <a:rPr lang="en-US" sz="2400" b="1" dirty="0">
                <a:solidFill>
                  <a:srgbClr val="F1543D"/>
                </a:solidFill>
              </a:rPr>
              <a:t>1. Form Committee &amp; Join Coalition “Joint Powers Agency”</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solidFill>
                  <a:srgbClr val="4F4C49"/>
                </a:solidFill>
              </a:rPr>
              <a:t>Select Board voted to join CPCNH on </a:t>
            </a:r>
            <a:r>
              <a:rPr lang="en-US" sz="2000" b="1" dirty="0">
                <a:solidFill>
                  <a:srgbClr val="4F4C49"/>
                </a:solidFill>
              </a:rPr>
              <a:t>March 24, 2023</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solidFill>
                  <a:srgbClr val="4F4C49"/>
                </a:solidFill>
              </a:rPr>
              <a:t>Select Board established Committee on </a:t>
            </a:r>
            <a:r>
              <a:rPr lang="en-US" sz="2000" b="1" dirty="0">
                <a:solidFill>
                  <a:srgbClr val="4F4C49"/>
                </a:solidFill>
              </a:rPr>
              <a:t>December 19, 2022</a:t>
            </a:r>
            <a:endParaRPr dirty="0"/>
          </a:p>
          <a:p>
            <a:pPr marL="342900" lvl="0" indent="-339982" algn="just" rtl="0">
              <a:lnSpc>
                <a:spcPct val="100000"/>
              </a:lnSpc>
              <a:spcBef>
                <a:spcPts val="1200"/>
              </a:spcBef>
              <a:spcAft>
                <a:spcPts val="0"/>
              </a:spcAft>
              <a:buClr>
                <a:srgbClr val="42BEE2"/>
              </a:buClr>
              <a:buSzPts val="1754"/>
              <a:buFont typeface="Noto Sans Symbols"/>
              <a:buChar char="❑"/>
            </a:pPr>
            <a:r>
              <a:rPr lang="en-US" sz="2400" b="1" dirty="0">
                <a:solidFill>
                  <a:srgbClr val="2373AB"/>
                </a:solidFill>
                <a:latin typeface="Montserrat"/>
                <a:ea typeface="Montserrat"/>
                <a:cs typeface="Montserrat"/>
                <a:sym typeface="Montserrat"/>
              </a:rPr>
              <a:t>2. Electric Aggregation Committee | Research &amp; Planning</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latin typeface="Montserrat"/>
                <a:ea typeface="Montserrat"/>
                <a:cs typeface="Montserrat"/>
                <a:sym typeface="Montserrat"/>
              </a:rPr>
              <a:t>Committee conducted research and drafted “Electric Aggregation Plan”</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latin typeface="Montserrat"/>
                <a:ea typeface="Montserrat"/>
                <a:cs typeface="Montserrat"/>
                <a:sym typeface="Montserrat"/>
              </a:rPr>
              <a:t>Public hearings to collect community input</a:t>
            </a:r>
            <a:endParaRPr dirty="0"/>
          </a:p>
          <a:p>
            <a:pPr marL="342900" lvl="0" indent="-339982" algn="just" rtl="0">
              <a:lnSpc>
                <a:spcPct val="100000"/>
              </a:lnSpc>
              <a:spcBef>
                <a:spcPts val="1200"/>
              </a:spcBef>
              <a:spcAft>
                <a:spcPts val="0"/>
              </a:spcAft>
              <a:buClr>
                <a:srgbClr val="42BEE2"/>
              </a:buClr>
              <a:buSzPts val="1754"/>
              <a:buFont typeface="Noto Sans Symbols"/>
              <a:buChar char="❑"/>
            </a:pPr>
            <a:r>
              <a:rPr lang="en-US" sz="2400" b="1" dirty="0">
                <a:solidFill>
                  <a:srgbClr val="3B994D"/>
                </a:solidFill>
              </a:rPr>
              <a:t>3. Town Meeting | Warrant Article</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latin typeface="Montserrat"/>
                <a:ea typeface="Montserrat"/>
                <a:cs typeface="Montserrat"/>
                <a:sym typeface="Montserrat"/>
              </a:rPr>
              <a:t>Town Meeting adoption of EAP authorizes (but does not require) the </a:t>
            </a:r>
            <a:r>
              <a:rPr lang="en-US" sz="2000" dirty="0"/>
              <a:t>Select Board</a:t>
            </a:r>
            <a:r>
              <a:rPr lang="en-US" sz="2000" dirty="0">
                <a:latin typeface="Montserrat"/>
                <a:ea typeface="Montserrat"/>
                <a:cs typeface="Montserrat"/>
                <a:sym typeface="Montserrat"/>
              </a:rPr>
              <a:t> to contract for services to finance, launch, &amp; operate Community Power.</a:t>
            </a:r>
            <a:endParaRPr sz="2000" dirty="0">
              <a:latin typeface="Montserrat"/>
              <a:ea typeface="Montserrat"/>
              <a:cs typeface="Montserrat"/>
              <a:sym typeface="Montserrat"/>
            </a:endParaRPr>
          </a:p>
          <a:p>
            <a:pPr marL="342900" lvl="1" indent="-339982" algn="just" rtl="0">
              <a:lnSpc>
                <a:spcPct val="100000"/>
              </a:lnSpc>
              <a:spcBef>
                <a:spcPts val="1200"/>
              </a:spcBef>
              <a:spcAft>
                <a:spcPts val="0"/>
              </a:spcAft>
              <a:buClr>
                <a:srgbClr val="42BEE2"/>
              </a:buClr>
              <a:buSzPts val="1754"/>
              <a:buFont typeface="Noto Sans Symbols"/>
              <a:buChar char="❑"/>
            </a:pPr>
            <a:r>
              <a:rPr lang="en-US" b="1" dirty="0">
                <a:solidFill>
                  <a:srgbClr val="41BEE2"/>
                </a:solidFill>
              </a:rPr>
              <a:t>4. Launch!</a:t>
            </a:r>
            <a:endParaRPr dirty="0"/>
          </a:p>
          <a:p>
            <a:pPr marL="460118" lvl="1" indent="0" algn="just" rtl="0">
              <a:lnSpc>
                <a:spcPct val="100000"/>
              </a:lnSpc>
              <a:spcBef>
                <a:spcPts val="1200"/>
              </a:spcBef>
              <a:spcAft>
                <a:spcPts val="600"/>
              </a:spcAft>
              <a:buClr>
                <a:srgbClr val="42BEE2"/>
              </a:buClr>
              <a:buSzPts val="1754"/>
              <a:buNone/>
            </a:pPr>
            <a:endParaRPr sz="2000" dirty="0">
              <a:latin typeface="Montserrat"/>
              <a:ea typeface="Montserrat"/>
              <a:cs typeface="Montserrat"/>
              <a:sym typeface="Montserrat"/>
            </a:endParaRPr>
          </a:p>
        </p:txBody>
      </p:sp>
      <p:sp>
        <p:nvSpPr>
          <p:cNvPr id="402" name="Google Shape;402;g1bed7f7a868_0_30"/>
          <p:cNvSpPr txBox="1"/>
          <p:nvPr/>
        </p:nvSpPr>
        <p:spPr>
          <a:xfrm>
            <a:off x="375536" y="950819"/>
            <a:ext cx="116972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1" i="0" u="none" strike="noStrike" cap="none">
                <a:solidFill>
                  <a:srgbClr val="F1543D"/>
                </a:solidFill>
                <a:latin typeface="Montserrat"/>
                <a:ea typeface="Montserrat"/>
                <a:cs typeface="Montserrat"/>
                <a:sym typeface="Montserrat"/>
              </a:rPr>
              <a:t>Form Committee 🡪 </a:t>
            </a:r>
            <a:r>
              <a:rPr lang="en-US" sz="1800" b="1" i="0" u="none" strike="noStrike" cap="none">
                <a:solidFill>
                  <a:srgbClr val="2373AB"/>
                </a:solidFill>
                <a:latin typeface="Montserrat"/>
                <a:ea typeface="Montserrat"/>
                <a:cs typeface="Montserrat"/>
                <a:sym typeface="Montserrat"/>
              </a:rPr>
              <a:t>Research &amp; Planning</a:t>
            </a:r>
            <a:r>
              <a:rPr lang="en-US" sz="1800" b="1" i="0" u="none" strike="noStrike" cap="none">
                <a:solidFill>
                  <a:srgbClr val="F7981C"/>
                </a:solidFill>
                <a:latin typeface="Montserrat"/>
                <a:ea typeface="Montserrat"/>
                <a:cs typeface="Montserrat"/>
                <a:sym typeface="Montserrat"/>
              </a:rPr>
              <a:t> </a:t>
            </a:r>
            <a:r>
              <a:rPr lang="en-US" sz="1800" b="1" i="0" u="none" strike="noStrike" cap="none">
                <a:solidFill>
                  <a:srgbClr val="3B994D"/>
                </a:solidFill>
                <a:latin typeface="Montserrat"/>
                <a:ea typeface="Montserrat"/>
                <a:cs typeface="Montserrat"/>
                <a:sym typeface="Montserrat"/>
              </a:rPr>
              <a:t>🡪 Town Meeting </a:t>
            </a:r>
            <a:r>
              <a:rPr lang="en-US" sz="1800" b="1" i="0" u="none" strike="noStrike" cap="none">
                <a:solidFill>
                  <a:srgbClr val="41BEE2"/>
                </a:solidFill>
                <a:latin typeface="Montserrat"/>
                <a:ea typeface="Montserrat"/>
                <a:cs typeface="Montserrat"/>
                <a:sym typeface="Montserrat"/>
              </a:rPr>
              <a:t>🡪 Launch!</a:t>
            </a:r>
            <a:endParaRPr sz="1800" b="1" i="0" u="none" strike="noStrike" cap="none">
              <a:solidFill>
                <a:srgbClr val="41BEE2"/>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13"/>
          <p:cNvPicPr preferRelativeResize="0"/>
          <p:nvPr/>
        </p:nvPicPr>
        <p:blipFill rotWithShape="1">
          <a:blip r:embed="rId3">
            <a:alphaModFix/>
          </a:blip>
          <a:srcRect/>
          <a:stretch/>
        </p:blipFill>
        <p:spPr>
          <a:xfrm>
            <a:off x="-1" y="0"/>
            <a:ext cx="3218627" cy="1282422"/>
          </a:xfrm>
          <a:prstGeom prst="rect">
            <a:avLst/>
          </a:prstGeom>
          <a:noFill/>
          <a:ln>
            <a:noFill/>
          </a:ln>
        </p:spPr>
      </p:pic>
      <p:sp>
        <p:nvSpPr>
          <p:cNvPr id="408" name="Google Shape;408;p13"/>
          <p:cNvSpPr/>
          <p:nvPr/>
        </p:nvSpPr>
        <p:spPr>
          <a:xfrm>
            <a:off x="1587053" y="3527830"/>
            <a:ext cx="8878800" cy="179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600"/>
              </a:spcBef>
              <a:spcAft>
                <a:spcPts val="0"/>
              </a:spcAft>
              <a:buNone/>
            </a:pPr>
            <a:r>
              <a:rPr lang="en-US" sz="4600" b="1" i="0" u="none" strike="noStrike" cap="none">
                <a:solidFill>
                  <a:srgbClr val="2571AA"/>
                </a:solidFill>
                <a:latin typeface="Arial"/>
                <a:ea typeface="Arial"/>
                <a:cs typeface="Arial"/>
                <a:sym typeface="Arial"/>
              </a:rPr>
              <a:t>Questions &amp; Answers</a:t>
            </a:r>
            <a:endParaRPr sz="4000" b="0" i="0" u="none" strike="noStrike" cap="none">
              <a:solidFill>
                <a:srgbClr val="2571AA"/>
              </a:solidFill>
              <a:latin typeface="Arial"/>
              <a:ea typeface="Arial"/>
              <a:cs typeface="Arial"/>
              <a:sym typeface="Arial"/>
            </a:endParaRPr>
          </a:p>
        </p:txBody>
      </p:sp>
      <p:sp>
        <p:nvSpPr>
          <p:cNvPr id="409" name="Google Shape;409;p13"/>
          <p:cNvSpPr/>
          <p:nvPr/>
        </p:nvSpPr>
        <p:spPr>
          <a:xfrm>
            <a:off x="397217" y="4966468"/>
            <a:ext cx="11239928" cy="1476163"/>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2400"/>
              <a:buFont typeface="Arial"/>
              <a:buNone/>
            </a:pPr>
            <a:r>
              <a:rPr lang="en-US" sz="2400" dirty="0">
                <a:solidFill>
                  <a:srgbClr val="4F4C49"/>
                </a:solidFill>
                <a:latin typeface="Montserrat"/>
                <a:ea typeface="Montserrat"/>
                <a:cs typeface="Montserrat"/>
                <a:sym typeface="Montserrat"/>
              </a:rPr>
              <a:t>https://www.strathamnh.gov/energy-aggregation-committee</a:t>
            </a:r>
            <a:endParaRPr sz="2400" dirty="0">
              <a:solidFill>
                <a:srgbClr val="4F4C49"/>
              </a:solidFill>
              <a:latin typeface="Montserrat"/>
              <a:ea typeface="Montserrat"/>
              <a:cs typeface="Montserrat"/>
              <a:sym typeface="Montserrat"/>
            </a:endParaRPr>
          </a:p>
          <a:p>
            <a:pPr marL="0" marR="0" lvl="0" indent="0" algn="ctr" rtl="0">
              <a:lnSpc>
                <a:spcPct val="120000"/>
              </a:lnSpc>
              <a:spcBef>
                <a:spcPts val="0"/>
              </a:spcBef>
              <a:spcAft>
                <a:spcPts val="0"/>
              </a:spcAft>
              <a:buClr>
                <a:srgbClr val="000000"/>
              </a:buClr>
              <a:buSzPts val="2400"/>
              <a:buFont typeface="Arial"/>
              <a:buNone/>
            </a:pPr>
            <a:r>
              <a:rPr lang="en-US" sz="2400" b="0" i="0" u="none" strike="noStrike" cap="none" dirty="0">
                <a:solidFill>
                  <a:srgbClr val="4F4C49"/>
                </a:solidFill>
                <a:latin typeface="Montserrat"/>
                <a:ea typeface="Montserrat"/>
                <a:cs typeface="Montserrat"/>
                <a:sym typeface="Montserrat"/>
              </a:rPr>
              <a:t>www.cpcnh.org</a:t>
            </a:r>
            <a:endParaRPr dirty="0"/>
          </a:p>
          <a:p>
            <a:pPr marL="0" marR="0" lvl="0" indent="0" algn="ctr" rtl="0">
              <a:lnSpc>
                <a:spcPct val="120000"/>
              </a:lnSpc>
              <a:spcBef>
                <a:spcPts val="0"/>
              </a:spcBef>
              <a:spcAft>
                <a:spcPts val="0"/>
              </a:spcAft>
              <a:buClr>
                <a:srgbClr val="000000"/>
              </a:buClr>
              <a:buSzPts val="2400"/>
              <a:buFont typeface="Arial"/>
              <a:buNone/>
            </a:pPr>
            <a:r>
              <a:rPr lang="en-US" sz="2400" b="0" i="0" u="none" strike="noStrike" cap="none" dirty="0">
                <a:solidFill>
                  <a:srgbClr val="4F4C49"/>
                </a:solidFill>
                <a:latin typeface="Montserrat"/>
                <a:ea typeface="Montserrat"/>
                <a:cs typeface="Montserrat"/>
                <a:sym typeface="Montserrat"/>
              </a:rPr>
              <a:t>CommunityPowerNH.gov</a:t>
            </a:r>
            <a:endParaRPr sz="2400" b="0" i="0" u="none" strike="noStrike" cap="none" dirty="0">
              <a:solidFill>
                <a:srgbClr val="4F4C49"/>
              </a:solidFill>
              <a:latin typeface="Montserrat"/>
              <a:ea typeface="Montserrat"/>
              <a:cs typeface="Montserrat"/>
              <a:sym typeface="Montserrat"/>
            </a:endParaRPr>
          </a:p>
        </p:txBody>
      </p:sp>
      <p:pic>
        <p:nvPicPr>
          <p:cNvPr id="2" name="Picture 1" descr="Diagram&#10;&#10;Description automatically generated with medium confidence">
            <a:extLst>
              <a:ext uri="{FF2B5EF4-FFF2-40B4-BE49-F238E27FC236}">
                <a16:creationId xmlns:a16="http://schemas.microsoft.com/office/drawing/2014/main" id="{9CABBD66-B742-AD40-4853-73E5F9C32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385" y="822635"/>
            <a:ext cx="2733229" cy="2705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1bed7f7a868_0_19"/>
          <p:cNvSpPr txBox="1"/>
          <p:nvPr/>
        </p:nvSpPr>
        <p:spPr>
          <a:xfrm>
            <a:off x="476129" y="319960"/>
            <a:ext cx="11091489" cy="646500"/>
          </a:xfrm>
          <a:prstGeom prst="rect">
            <a:avLst/>
          </a:prstGeom>
          <a:noFill/>
          <a:ln>
            <a:noFill/>
          </a:ln>
        </p:spPr>
        <p:txBody>
          <a:bodyPr spcFirstLastPara="1" wrap="square" lIns="0" tIns="0" rIns="0" bIns="0" anchor="t" anchorCtr="0">
            <a:spAutoFit/>
          </a:bodyPr>
          <a:lstStyle/>
          <a:p>
            <a:pPr marL="0" marR="0" lvl="0" indent="0" algn="ctr" rtl="0">
              <a:lnSpc>
                <a:spcPct val="87500"/>
              </a:lnSpc>
              <a:spcBef>
                <a:spcPts val="0"/>
              </a:spcBef>
              <a:spcAft>
                <a:spcPts val="0"/>
              </a:spcAft>
              <a:buClr>
                <a:srgbClr val="2471AA"/>
              </a:buClr>
              <a:buSzPts val="4800"/>
              <a:buFont typeface="Arial"/>
              <a:buNone/>
            </a:pPr>
            <a:r>
              <a:rPr lang="en-US" sz="4800" b="1" i="0" u="none" strike="noStrike" cap="none">
                <a:solidFill>
                  <a:srgbClr val="2471AA"/>
                </a:solidFill>
                <a:latin typeface="Arial"/>
                <a:ea typeface="Arial"/>
                <a:cs typeface="Arial"/>
                <a:sym typeface="Arial"/>
              </a:rPr>
              <a:t>What</a:t>
            </a:r>
            <a:r>
              <a:rPr lang="en-US" sz="4400" b="0" i="0" u="none" strike="noStrike" cap="none">
                <a:solidFill>
                  <a:srgbClr val="000000"/>
                </a:solidFill>
                <a:latin typeface="Arial"/>
                <a:ea typeface="Arial"/>
                <a:cs typeface="Arial"/>
                <a:sym typeface="Arial"/>
              </a:rPr>
              <a:t> </a:t>
            </a:r>
            <a:r>
              <a:rPr lang="en-US" sz="4800" b="1" i="0" u="none" strike="noStrike" cap="none">
                <a:solidFill>
                  <a:srgbClr val="2471AA"/>
                </a:solidFill>
                <a:latin typeface="Arial"/>
                <a:ea typeface="Arial"/>
                <a:cs typeface="Arial"/>
                <a:sym typeface="Arial"/>
              </a:rPr>
              <a:t>is Community Power?</a:t>
            </a:r>
            <a:endParaRPr sz="1400" b="0" i="0" u="none" strike="noStrike" cap="none">
              <a:solidFill>
                <a:srgbClr val="000000"/>
              </a:solidFill>
              <a:latin typeface="Arial"/>
              <a:ea typeface="Arial"/>
              <a:cs typeface="Arial"/>
              <a:sym typeface="Arial"/>
            </a:endParaRPr>
          </a:p>
        </p:txBody>
      </p:sp>
      <p:sp>
        <p:nvSpPr>
          <p:cNvPr id="135" name="Google Shape;135;g1bed7f7a868_0_19"/>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3</a:t>
            </a:fld>
            <a:endParaRPr>
              <a:latin typeface="Calibri"/>
              <a:ea typeface="Calibri"/>
              <a:cs typeface="Calibri"/>
              <a:sym typeface="Calibri"/>
            </a:endParaRPr>
          </a:p>
        </p:txBody>
      </p:sp>
      <p:sp>
        <p:nvSpPr>
          <p:cNvPr id="136" name="Google Shape;136;g1bed7f7a868_0_19"/>
          <p:cNvSpPr txBox="1"/>
          <p:nvPr/>
        </p:nvSpPr>
        <p:spPr>
          <a:xfrm>
            <a:off x="469292" y="1247633"/>
            <a:ext cx="11253415" cy="2746906"/>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000"/>
              <a:buFont typeface="Arimo"/>
              <a:buChar char="~"/>
            </a:pPr>
            <a:r>
              <a:rPr lang="en-US" sz="2000" b="0" i="0" u="none" strike="noStrike" cap="none">
                <a:solidFill>
                  <a:schemeClr val="dk1"/>
                </a:solidFill>
                <a:highlight>
                  <a:srgbClr val="FFFFFF"/>
                </a:highlight>
                <a:latin typeface="Montserrat"/>
                <a:ea typeface="Montserrat"/>
                <a:cs typeface="Montserrat"/>
                <a:sym typeface="Montserrat"/>
              </a:rPr>
              <a:t>Community Power programs pool, or aggregate, the demand of customers in a community and purchase electric power on behalf of that community with the goal of </a:t>
            </a:r>
            <a:r>
              <a:rPr lang="en-US" sz="2000" b="1" i="0" u="none" strike="noStrike" cap="none">
                <a:solidFill>
                  <a:srgbClr val="DF4F3E"/>
                </a:solidFill>
                <a:highlight>
                  <a:srgbClr val="FFFFFF"/>
                </a:highlight>
                <a:latin typeface="Montserrat"/>
                <a:ea typeface="Montserrat"/>
                <a:cs typeface="Montserrat"/>
                <a:sym typeface="Montserrat"/>
              </a:rPr>
              <a:t>lowering costs </a:t>
            </a:r>
            <a:r>
              <a:rPr lang="en-US" sz="2000" b="0" i="0" u="none" strike="noStrike" cap="none">
                <a:solidFill>
                  <a:schemeClr val="dk1"/>
                </a:solidFill>
                <a:highlight>
                  <a:srgbClr val="FFFFFF"/>
                </a:highlight>
                <a:latin typeface="Montserrat"/>
                <a:ea typeface="Montserrat"/>
                <a:cs typeface="Montserrat"/>
                <a:sym typeface="Montserrat"/>
              </a:rPr>
              <a:t>and expanding </a:t>
            </a:r>
            <a:r>
              <a:rPr lang="en-US" sz="2000" b="1" i="0" u="none" strike="noStrike" cap="none">
                <a:solidFill>
                  <a:srgbClr val="3F9250"/>
                </a:solidFill>
                <a:highlight>
                  <a:srgbClr val="FFFFFF"/>
                </a:highlight>
                <a:latin typeface="Montserrat"/>
                <a:ea typeface="Montserrat"/>
                <a:cs typeface="Montserrat"/>
                <a:sym typeface="Montserrat"/>
              </a:rPr>
              <a:t>access to renewable energy </a:t>
            </a:r>
            <a:r>
              <a:rPr lang="en-US" sz="2000" b="0" i="0" u="none" strike="noStrike" cap="none">
                <a:solidFill>
                  <a:schemeClr val="dk1"/>
                </a:solidFill>
                <a:highlight>
                  <a:srgbClr val="FFFFFF"/>
                </a:highlight>
                <a:latin typeface="Montserrat"/>
                <a:ea typeface="Montserrat"/>
                <a:cs typeface="Montserrat"/>
                <a:sym typeface="Montserrat"/>
              </a:rPr>
              <a:t>and other innovations. </a:t>
            </a:r>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a:solidFill>
                  <a:schemeClr val="dk1"/>
                </a:solidFill>
                <a:highlight>
                  <a:srgbClr val="FFFFFF"/>
                </a:highlight>
                <a:latin typeface="Montserrat"/>
                <a:ea typeface="Montserrat"/>
                <a:cs typeface="Montserrat"/>
                <a:sym typeface="Montserrat"/>
              </a:rPr>
              <a:t>Community Power programs are enabled by</a:t>
            </a:r>
            <a:r>
              <a:rPr lang="en-US" sz="2000" b="0" i="0" u="none" strike="noStrike" cap="none">
                <a:solidFill>
                  <a:schemeClr val="dk1"/>
                </a:solidFill>
                <a:latin typeface="Montserrat"/>
                <a:ea typeface="Montserrat"/>
                <a:cs typeface="Montserrat"/>
                <a:sym typeface="Montserrat"/>
              </a:rPr>
              <a:t> </a:t>
            </a:r>
            <a:r>
              <a:rPr lang="en-US" sz="2000" b="0" i="0" u="none" strike="noStrike" cap="none">
                <a:solidFill>
                  <a:schemeClr val="dk1"/>
                </a:solidFill>
                <a:highlight>
                  <a:srgbClr val="FFFFFF"/>
                </a:highlight>
                <a:latin typeface="Montserrat"/>
                <a:ea typeface="Montserrat"/>
                <a:cs typeface="Montserrat"/>
                <a:sym typeface="Montserrat"/>
              </a:rPr>
              <a:t>New Hampshire’s updated Community Power law </a:t>
            </a:r>
            <a:r>
              <a:rPr lang="en-US" sz="2000" b="0" i="0" u="none" strike="noStrike" cap="none">
                <a:solidFill>
                  <a:schemeClr val="dk1"/>
                </a:solidFill>
                <a:latin typeface="Montserrat"/>
                <a:ea typeface="Montserrat"/>
                <a:cs typeface="Montserrat"/>
                <a:sym typeface="Montserrat"/>
              </a:rPr>
              <a:t> </a:t>
            </a:r>
            <a:r>
              <a:rPr lang="en-US" sz="2000" b="0" i="0" u="sng" strike="noStrike" cap="none">
                <a:solidFill>
                  <a:srgbClr val="0563C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RSA 53-E, Relative to Aggregation of Electric Customers by Municipalities &amp; Counties</a:t>
            </a:r>
            <a:r>
              <a:rPr lang="en-US" sz="2000" b="0" i="0" u="none" strike="noStrike" cap="none">
                <a:solidFill>
                  <a:schemeClr val="dk1"/>
                </a:solidFill>
                <a:latin typeface="Montserrat"/>
                <a:ea typeface="Montserrat"/>
                <a:cs typeface="Montserrat"/>
                <a:sym typeface="Montserrat"/>
              </a:rPr>
              <a:t> (enacted as the first in the nation in 1996 and updated in 2019 and 2021).</a:t>
            </a:r>
            <a:endParaRPr/>
          </a:p>
        </p:txBody>
      </p:sp>
      <p:pic>
        <p:nvPicPr>
          <p:cNvPr id="137" name="Google Shape;137;g1bed7f7a868_0_19"/>
          <p:cNvPicPr preferRelativeResize="0"/>
          <p:nvPr/>
        </p:nvPicPr>
        <p:blipFill rotWithShape="1">
          <a:blip r:embed="rId4">
            <a:alphaModFix/>
          </a:blip>
          <a:srcRect/>
          <a:stretch/>
        </p:blipFill>
        <p:spPr>
          <a:xfrm>
            <a:off x="5433847" y="4029491"/>
            <a:ext cx="6667722" cy="1795775"/>
          </a:xfrm>
          <a:prstGeom prst="rect">
            <a:avLst/>
          </a:prstGeom>
          <a:noFill/>
          <a:ln w="9525" cap="flat" cmpd="sng">
            <a:solidFill>
              <a:schemeClr val="dk1"/>
            </a:solidFill>
            <a:prstDash val="solid"/>
            <a:round/>
            <a:headEnd type="none" w="sm" len="sm"/>
            <a:tailEnd type="none" w="sm" len="sm"/>
          </a:ln>
        </p:spPr>
      </p:pic>
      <p:sp>
        <p:nvSpPr>
          <p:cNvPr id="138" name="Google Shape;138;g1bed7f7a868_0_19"/>
          <p:cNvSpPr txBox="1"/>
          <p:nvPr/>
        </p:nvSpPr>
        <p:spPr>
          <a:xfrm>
            <a:off x="469292" y="4029491"/>
            <a:ext cx="4817411" cy="2746906"/>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000"/>
              <a:buFont typeface="Arimo"/>
              <a:buChar char="~"/>
            </a:pPr>
            <a:r>
              <a:rPr lang="en-US" sz="2000" b="0" i="0" u="none" strike="noStrike" cap="none">
                <a:solidFill>
                  <a:srgbClr val="000000"/>
                </a:solidFill>
                <a:latin typeface="Montserrat"/>
                <a:ea typeface="Montserrat"/>
                <a:cs typeface="Montserrat"/>
                <a:sym typeface="Montserrat"/>
              </a:rPr>
              <a:t>The Legislature’s intent in enacting RSA 53-E was to “</a:t>
            </a:r>
            <a:r>
              <a:rPr lang="en-US" sz="2000" b="1" i="1" u="none" strike="noStrike" cap="none">
                <a:solidFill>
                  <a:srgbClr val="000000"/>
                </a:solidFill>
                <a:latin typeface="Montserrat"/>
                <a:ea typeface="Montserrat"/>
                <a:cs typeface="Montserrat"/>
                <a:sym typeface="Montserrat"/>
              </a:rPr>
              <a:t>encourage voluntary, cost effective and innovative solutions to local needs with careful consideration of local conditions and opportunities</a:t>
            </a:r>
            <a:r>
              <a:rPr lang="en-US" sz="2000" b="0" i="0" u="none" strike="noStrike" cap="none">
                <a:solidFill>
                  <a:srgbClr val="000000"/>
                </a:solidFill>
                <a:latin typeface="Montserrat"/>
                <a:ea typeface="Montserrat"/>
                <a:cs typeface="Montserrat"/>
                <a:sym typeface="Montserrat"/>
              </a:rPr>
              <a:t>”.</a:t>
            </a:r>
            <a:endParaRPr/>
          </a:p>
          <a:p>
            <a:pPr marL="342900" marR="0" lvl="0" indent="-215900" algn="just" rtl="0">
              <a:lnSpc>
                <a:spcPct val="100000"/>
              </a:lnSpc>
              <a:spcBef>
                <a:spcPts val="1500"/>
              </a:spcBef>
              <a:spcAft>
                <a:spcPts val="0"/>
              </a:spcAft>
              <a:buClr>
                <a:srgbClr val="42BEE2"/>
              </a:buClr>
              <a:buSzPts val="2000"/>
              <a:buFont typeface="Arimo"/>
              <a:buNone/>
            </a:pPr>
            <a:endParaRPr sz="2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p:nvPr/>
        </p:nvSpPr>
        <p:spPr>
          <a:xfrm>
            <a:off x="476131" y="319960"/>
            <a:ext cx="11617595" cy="48946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800" b="1" i="0" u="none" strike="noStrike" cap="none">
                <a:solidFill>
                  <a:srgbClr val="2471AA"/>
                </a:solidFill>
                <a:latin typeface="Arial"/>
                <a:ea typeface="Arial"/>
                <a:cs typeface="Arial"/>
                <a:sym typeface="Arial"/>
              </a:rPr>
              <a:t>What is Community Power?</a:t>
            </a:r>
            <a:endParaRPr/>
          </a:p>
        </p:txBody>
      </p:sp>
      <p:sp>
        <p:nvSpPr>
          <p:cNvPr id="145" name="Google Shape;145;p2"/>
          <p:cNvSpPr/>
          <p:nvPr/>
        </p:nvSpPr>
        <p:spPr>
          <a:xfrm>
            <a:off x="476131" y="1066533"/>
            <a:ext cx="10719407" cy="428518"/>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rgbClr val="4E4B48"/>
                </a:solidFill>
                <a:latin typeface="Montserrat"/>
                <a:ea typeface="Montserrat"/>
                <a:cs typeface="Montserrat"/>
                <a:sym typeface="Montserrat"/>
              </a:rPr>
              <a:t>New Hampshire cities, towns, and counties can become </a:t>
            </a:r>
            <a:r>
              <a:rPr lang="en-US" sz="2200" b="1" i="0" u="none" strike="noStrike" cap="none">
                <a:solidFill>
                  <a:srgbClr val="4E4B48"/>
                </a:solidFill>
                <a:latin typeface="Montserrat"/>
                <a:ea typeface="Montserrat"/>
                <a:cs typeface="Montserrat"/>
                <a:sym typeface="Montserrat"/>
              </a:rPr>
              <a:t>default electricity provider</a:t>
            </a:r>
            <a:r>
              <a:rPr lang="en-US" sz="2200" b="0" i="0" u="none" strike="noStrike" cap="none">
                <a:solidFill>
                  <a:srgbClr val="4E4B48"/>
                </a:solidFill>
                <a:latin typeface="Montserrat"/>
                <a:ea typeface="Montserrat"/>
                <a:cs typeface="Montserrat"/>
                <a:sym typeface="Montserrat"/>
              </a:rPr>
              <a:t> for their residents + businesses and provide related services.</a:t>
            </a:r>
            <a:endParaRPr sz="2200" b="0" i="0" u="none" strike="noStrike" cap="none">
              <a:solidFill>
                <a:srgbClr val="4E4B48"/>
              </a:solidFill>
              <a:latin typeface="Arial"/>
              <a:ea typeface="Arial"/>
              <a:cs typeface="Arial"/>
              <a:sym typeface="Arial"/>
            </a:endParaRPr>
          </a:p>
        </p:txBody>
      </p:sp>
      <p:pic>
        <p:nvPicPr>
          <p:cNvPr id="146" name="Google Shape;146;p2" descr="preencoded.png"/>
          <p:cNvPicPr preferRelativeResize="0"/>
          <p:nvPr/>
        </p:nvPicPr>
        <p:blipFill rotWithShape="1">
          <a:blip r:embed="rId3">
            <a:alphaModFix/>
          </a:blip>
          <a:srcRect/>
          <a:stretch/>
        </p:blipFill>
        <p:spPr>
          <a:xfrm>
            <a:off x="1886206" y="2143586"/>
            <a:ext cx="607992" cy="714196"/>
          </a:xfrm>
          <a:prstGeom prst="rect">
            <a:avLst/>
          </a:prstGeom>
          <a:noFill/>
          <a:ln>
            <a:noFill/>
          </a:ln>
        </p:spPr>
      </p:pic>
      <p:sp>
        <p:nvSpPr>
          <p:cNvPr id="147" name="Google Shape;147;p2"/>
          <p:cNvSpPr/>
          <p:nvPr/>
        </p:nvSpPr>
        <p:spPr>
          <a:xfrm>
            <a:off x="95226" y="3329218"/>
            <a:ext cx="4189952" cy="409854"/>
          </a:xfrm>
          <a:prstGeom prst="rect">
            <a:avLst/>
          </a:prstGeom>
          <a:noFill/>
          <a:ln>
            <a:noFill/>
          </a:ln>
        </p:spPr>
        <p:txBody>
          <a:bodyPr spcFirstLastPara="1" wrap="square" lIns="0" tIns="0" rIns="0" bIns="0" anchor="t" anchorCtr="0">
            <a:noAutofit/>
          </a:bodyPr>
          <a:lstStyle/>
          <a:p>
            <a:pPr marL="0" marR="0" lvl="0" indent="0" algn="ctr" rtl="0">
              <a:lnSpc>
                <a:spcPct val="92400"/>
              </a:lnSpc>
              <a:spcBef>
                <a:spcPts val="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Pooled Purchasing Power</a:t>
            </a:r>
            <a:endParaRPr/>
          </a:p>
          <a:p>
            <a:pPr marL="0" marR="0" lvl="0" indent="0" algn="ctr" rtl="0">
              <a:lnSpc>
                <a:spcPct val="92400"/>
              </a:lnSpc>
              <a:spcBef>
                <a:spcPts val="60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for</a:t>
            </a:r>
            <a:r>
              <a:rPr lang="en-US" sz="2000" b="1" i="0" u="none" strike="noStrike" cap="none">
                <a:solidFill>
                  <a:srgbClr val="2571AA"/>
                </a:solidFill>
                <a:latin typeface="Montserrat"/>
                <a:ea typeface="Montserrat"/>
                <a:cs typeface="Montserrat"/>
                <a:sym typeface="Montserrat"/>
              </a:rPr>
              <a:t> Energy Supply</a:t>
            </a:r>
            <a:endParaRPr sz="3200" b="0" i="0" u="none" strike="noStrike" cap="none">
              <a:solidFill>
                <a:srgbClr val="000000"/>
              </a:solidFill>
              <a:latin typeface="Arial"/>
              <a:ea typeface="Arial"/>
              <a:cs typeface="Arial"/>
              <a:sym typeface="Arial"/>
            </a:endParaRPr>
          </a:p>
        </p:txBody>
      </p:sp>
      <p:pic>
        <p:nvPicPr>
          <p:cNvPr id="148" name="Google Shape;148;p2" descr="preencoded.png"/>
          <p:cNvPicPr preferRelativeResize="0"/>
          <p:nvPr/>
        </p:nvPicPr>
        <p:blipFill rotWithShape="1">
          <a:blip r:embed="rId4">
            <a:alphaModFix/>
          </a:blip>
          <a:srcRect/>
          <a:stretch/>
        </p:blipFill>
        <p:spPr>
          <a:xfrm>
            <a:off x="5824047" y="2143586"/>
            <a:ext cx="540859" cy="714196"/>
          </a:xfrm>
          <a:prstGeom prst="rect">
            <a:avLst/>
          </a:prstGeom>
          <a:noFill/>
          <a:ln>
            <a:noFill/>
          </a:ln>
        </p:spPr>
      </p:pic>
      <p:sp>
        <p:nvSpPr>
          <p:cNvPr id="149" name="Google Shape;149;p2"/>
          <p:cNvSpPr/>
          <p:nvPr/>
        </p:nvSpPr>
        <p:spPr>
          <a:xfrm>
            <a:off x="3999500" y="3329218"/>
            <a:ext cx="4189952" cy="175216"/>
          </a:xfrm>
          <a:prstGeom prst="rect">
            <a:avLst/>
          </a:prstGeom>
          <a:noFill/>
          <a:ln>
            <a:noFill/>
          </a:ln>
        </p:spPr>
        <p:txBody>
          <a:bodyPr spcFirstLastPara="1" wrap="square" lIns="0" tIns="0" rIns="0" bIns="0" anchor="t" anchorCtr="0">
            <a:noAutofit/>
          </a:bodyPr>
          <a:lstStyle/>
          <a:p>
            <a:pPr marL="0" marR="0" lvl="0" indent="0" algn="ctr" rtl="0">
              <a:lnSpc>
                <a:spcPct val="92400"/>
              </a:lnSpc>
              <a:spcBef>
                <a:spcPts val="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Utility Company</a:t>
            </a:r>
            <a:endParaRPr/>
          </a:p>
          <a:p>
            <a:pPr marL="0" marR="0" lvl="0" indent="0" algn="ctr" rtl="0">
              <a:lnSpc>
                <a:spcPct val="92400"/>
              </a:lnSpc>
              <a:spcBef>
                <a:spcPts val="600"/>
              </a:spcBef>
              <a:spcAft>
                <a:spcPts val="0"/>
              </a:spcAft>
              <a:buClr>
                <a:srgbClr val="000000"/>
              </a:buClr>
              <a:buSzPts val="2000"/>
              <a:buFont typeface="Arial"/>
              <a:buNone/>
            </a:pPr>
            <a:r>
              <a:rPr lang="en-US" sz="2000" b="1" i="0" u="none" strike="noStrike" cap="none">
                <a:solidFill>
                  <a:srgbClr val="FF9800"/>
                </a:solidFill>
                <a:latin typeface="Montserrat"/>
                <a:ea typeface="Montserrat"/>
                <a:cs typeface="Montserrat"/>
                <a:sym typeface="Montserrat"/>
              </a:rPr>
              <a:t>Delivers Power</a:t>
            </a:r>
            <a:endParaRPr/>
          </a:p>
        </p:txBody>
      </p:sp>
      <p:pic>
        <p:nvPicPr>
          <p:cNvPr id="150" name="Google Shape;150;p2" descr="preencoded.png"/>
          <p:cNvPicPr preferRelativeResize="0"/>
          <p:nvPr/>
        </p:nvPicPr>
        <p:blipFill rotWithShape="1">
          <a:blip r:embed="rId5">
            <a:alphaModFix/>
          </a:blip>
          <a:srcRect/>
          <a:stretch/>
        </p:blipFill>
        <p:spPr>
          <a:xfrm>
            <a:off x="9839458" y="2143586"/>
            <a:ext cx="318588" cy="714196"/>
          </a:xfrm>
          <a:prstGeom prst="rect">
            <a:avLst/>
          </a:prstGeom>
          <a:noFill/>
          <a:ln>
            <a:noFill/>
          </a:ln>
        </p:spPr>
      </p:pic>
      <p:sp>
        <p:nvSpPr>
          <p:cNvPr id="151" name="Google Shape;151;p2"/>
          <p:cNvSpPr/>
          <p:nvPr/>
        </p:nvSpPr>
        <p:spPr>
          <a:xfrm>
            <a:off x="7903774" y="3329218"/>
            <a:ext cx="4189952" cy="644491"/>
          </a:xfrm>
          <a:prstGeom prst="rect">
            <a:avLst/>
          </a:prstGeom>
          <a:noFill/>
          <a:ln>
            <a:noFill/>
          </a:ln>
        </p:spPr>
        <p:txBody>
          <a:bodyPr spcFirstLastPara="1" wrap="square" lIns="0" tIns="0" rIns="0" bIns="0" anchor="t" anchorCtr="0">
            <a:noAutofit/>
          </a:bodyPr>
          <a:lstStyle/>
          <a:p>
            <a:pPr marL="0" marR="0" lvl="0" indent="0" algn="ctr" rtl="0">
              <a:lnSpc>
                <a:spcPct val="92400"/>
              </a:lnSpc>
              <a:spcBef>
                <a:spcPts val="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Communities Benefit from</a:t>
            </a:r>
            <a:br>
              <a:rPr lang="en-US" sz="2000" b="1" i="0" u="none" strike="noStrike" cap="none">
                <a:solidFill>
                  <a:srgbClr val="429B52"/>
                </a:solidFill>
                <a:latin typeface="Montserrat"/>
                <a:ea typeface="Montserrat"/>
                <a:cs typeface="Montserrat"/>
                <a:sym typeface="Montserrat"/>
              </a:rPr>
            </a:br>
            <a:r>
              <a:rPr lang="en-US" sz="2000" b="1" i="0" u="none" strike="noStrike" cap="none">
                <a:solidFill>
                  <a:srgbClr val="429B52"/>
                </a:solidFill>
                <a:latin typeface="Montserrat"/>
                <a:ea typeface="Montserrat"/>
                <a:cs typeface="Montserrat"/>
                <a:sym typeface="Montserrat"/>
              </a:rPr>
              <a:t>Value Added</a:t>
            </a:r>
            <a:r>
              <a:rPr lang="en-US" sz="2000" b="0" i="0" u="none" strike="noStrike" cap="none">
                <a:solidFill>
                  <a:srgbClr val="000000"/>
                </a:solidFill>
                <a:latin typeface="Montserrat"/>
                <a:ea typeface="Montserrat"/>
                <a:cs typeface="Montserrat"/>
                <a:sym typeface="Montserrat"/>
              </a:rPr>
              <a:t> </a:t>
            </a:r>
            <a:r>
              <a:rPr lang="en-US" sz="2000" b="1" i="0" u="none" strike="noStrike" cap="none">
                <a:solidFill>
                  <a:srgbClr val="429B52"/>
                </a:solidFill>
                <a:latin typeface="Montserrat"/>
                <a:ea typeface="Montserrat"/>
                <a:cs typeface="Montserrat"/>
                <a:sym typeface="Montserrat"/>
              </a:rPr>
              <a:t>Services &amp; Programs</a:t>
            </a:r>
            <a:br>
              <a:rPr lang="en-US" sz="2000" b="1" i="0" u="none" strike="noStrike" cap="none">
                <a:solidFill>
                  <a:srgbClr val="429B52"/>
                </a:solidFill>
                <a:latin typeface="Montserrat"/>
                <a:ea typeface="Montserrat"/>
                <a:cs typeface="Montserrat"/>
                <a:sym typeface="Montserrat"/>
              </a:rPr>
            </a:br>
            <a:endParaRPr sz="3200" b="0" i="0" u="none" strike="noStrike" cap="none">
              <a:solidFill>
                <a:srgbClr val="000000"/>
              </a:solidFill>
              <a:latin typeface="Arial"/>
              <a:ea typeface="Arial"/>
              <a:cs typeface="Arial"/>
              <a:sym typeface="Arial"/>
            </a:endParaRPr>
          </a:p>
        </p:txBody>
      </p:sp>
      <p:pic>
        <p:nvPicPr>
          <p:cNvPr id="152" name="Google Shape;152;p2"/>
          <p:cNvPicPr preferRelativeResize="0"/>
          <p:nvPr/>
        </p:nvPicPr>
        <p:blipFill rotWithShape="1">
          <a:blip r:embed="rId6">
            <a:alphaModFix/>
          </a:blip>
          <a:srcRect/>
          <a:stretch/>
        </p:blipFill>
        <p:spPr>
          <a:xfrm>
            <a:off x="0" y="6630390"/>
            <a:ext cx="12194014" cy="236930"/>
          </a:xfrm>
          <a:prstGeom prst="rect">
            <a:avLst/>
          </a:prstGeom>
          <a:noFill/>
          <a:ln>
            <a:noFill/>
          </a:ln>
        </p:spPr>
      </p:pic>
      <p:cxnSp>
        <p:nvCxnSpPr>
          <p:cNvPr id="153" name="Google Shape;153;p2"/>
          <p:cNvCxnSpPr/>
          <p:nvPr/>
        </p:nvCxnSpPr>
        <p:spPr>
          <a:xfrm>
            <a:off x="3564610" y="2605275"/>
            <a:ext cx="1131376" cy="0"/>
          </a:xfrm>
          <a:prstGeom prst="straightConnector1">
            <a:avLst/>
          </a:prstGeom>
          <a:noFill/>
          <a:ln w="57150" cap="flat" cmpd="sng">
            <a:solidFill>
              <a:srgbClr val="40C6F3"/>
            </a:solidFill>
            <a:prstDash val="solid"/>
            <a:round/>
            <a:headEnd type="none" w="sm" len="sm"/>
            <a:tailEnd type="triangle" w="med" len="med"/>
          </a:ln>
        </p:spPr>
      </p:cxnSp>
      <p:cxnSp>
        <p:nvCxnSpPr>
          <p:cNvPr id="154" name="Google Shape;154;p2"/>
          <p:cNvCxnSpPr/>
          <p:nvPr/>
        </p:nvCxnSpPr>
        <p:spPr>
          <a:xfrm>
            <a:off x="7334462" y="2587194"/>
            <a:ext cx="1131376" cy="0"/>
          </a:xfrm>
          <a:prstGeom prst="straightConnector1">
            <a:avLst/>
          </a:prstGeom>
          <a:noFill/>
          <a:ln w="57150" cap="flat" cmpd="sng">
            <a:solidFill>
              <a:srgbClr val="40C6F3"/>
            </a:solidFill>
            <a:prstDash val="solid"/>
            <a:round/>
            <a:headEnd type="none" w="sm" len="sm"/>
            <a:tailEnd type="triangle" w="med" len="med"/>
          </a:ln>
        </p:spPr>
      </p:cxnSp>
      <p:sp>
        <p:nvSpPr>
          <p:cNvPr id="155" name="Google Shape;155;p2"/>
          <p:cNvSpPr/>
          <p:nvPr/>
        </p:nvSpPr>
        <p:spPr>
          <a:xfrm>
            <a:off x="-22671" y="5198012"/>
            <a:ext cx="12210308" cy="12784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0" i="0" u="sng" strike="noStrike" cap="none">
                <a:solidFill>
                  <a:srgbClr val="000000"/>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RSA 53-E, Relative to Aggregation of Electric Customers by Municipalities &amp; Counties</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None/>
            </a:pPr>
            <a:r>
              <a:rPr lang="en-US" sz="1600" b="0" i="0" u="none" strike="noStrike" cap="none">
                <a:solidFill>
                  <a:srgbClr val="4E4B48"/>
                </a:solidFill>
                <a:latin typeface="Montserrat"/>
                <a:ea typeface="Montserrat"/>
                <a:cs typeface="Montserrat"/>
                <a:sym typeface="Montserrat"/>
              </a:rPr>
              <a:t>Customers may switch back to utility default supply or take service from a Competitive Supplier</a:t>
            </a:r>
            <a:endParaRPr/>
          </a:p>
          <a:p>
            <a:pPr marL="0" marR="0" lvl="0" indent="0" algn="ctr" rtl="0">
              <a:lnSpc>
                <a:spcPct val="100000"/>
              </a:lnSpc>
              <a:spcBef>
                <a:spcPts val="1200"/>
              </a:spcBef>
              <a:spcAft>
                <a:spcPts val="0"/>
              </a:spcAft>
              <a:buNone/>
            </a:pPr>
            <a:r>
              <a:rPr lang="en-US" sz="1600" b="0" i="0" u="none" strike="noStrike" cap="none">
                <a:solidFill>
                  <a:srgbClr val="4E4B48"/>
                </a:solidFill>
                <a:latin typeface="Montserrat"/>
                <a:ea typeface="Montserrat"/>
                <a:cs typeface="Montserrat"/>
                <a:sym typeface="Montserrat"/>
              </a:rPr>
              <a:t>Community Power programs must be paid for out of revenues received from participating customers</a:t>
            </a:r>
            <a:endParaRPr/>
          </a:p>
          <a:p>
            <a:pPr marL="0" marR="0" lvl="0" indent="0" algn="ctr" rtl="0">
              <a:lnSpc>
                <a:spcPct val="100000"/>
              </a:lnSpc>
              <a:spcBef>
                <a:spcPts val="1200"/>
              </a:spcBef>
              <a:spcAft>
                <a:spcPts val="0"/>
              </a:spcAft>
              <a:buNone/>
            </a:pPr>
            <a:endParaRPr sz="1600" b="0" i="0" u="none" strike="noStrike" cap="none">
              <a:solidFill>
                <a:srgbClr val="4E4B48"/>
              </a:solidFill>
              <a:latin typeface="Arial"/>
              <a:ea typeface="Arial"/>
              <a:cs typeface="Arial"/>
              <a:sym typeface="Arial"/>
            </a:endParaRPr>
          </a:p>
        </p:txBody>
      </p:sp>
      <p:sp>
        <p:nvSpPr>
          <p:cNvPr id="156" name="Google Shape;156;p2"/>
          <p:cNvSpPr txBox="1"/>
          <p:nvPr/>
        </p:nvSpPr>
        <p:spPr>
          <a:xfrm>
            <a:off x="841916" y="4324026"/>
            <a:ext cx="26965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1" u="none" strike="noStrike" cap="none">
                <a:solidFill>
                  <a:srgbClr val="3C8FBB"/>
                </a:solidFill>
                <a:latin typeface="Montserrat"/>
                <a:ea typeface="Montserrat"/>
                <a:cs typeface="Montserrat"/>
                <a:sym typeface="Montserrat"/>
              </a:rPr>
              <a:t>Economies of Scale</a:t>
            </a:r>
            <a:endParaRPr/>
          </a:p>
        </p:txBody>
      </p:sp>
      <p:sp>
        <p:nvSpPr>
          <p:cNvPr id="157" name="Google Shape;157;p2"/>
          <p:cNvSpPr txBox="1"/>
          <p:nvPr/>
        </p:nvSpPr>
        <p:spPr>
          <a:xfrm>
            <a:off x="5058775" y="4324026"/>
            <a:ext cx="207140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1" u="none" strike="noStrike" cap="none">
                <a:solidFill>
                  <a:srgbClr val="FF9800"/>
                </a:solidFill>
                <a:latin typeface="Montserrat"/>
                <a:ea typeface="Montserrat"/>
                <a:cs typeface="Montserrat"/>
                <a:sym typeface="Montserrat"/>
              </a:rPr>
              <a:t>Grid Reliability</a:t>
            </a:r>
            <a:endParaRPr/>
          </a:p>
        </p:txBody>
      </p:sp>
      <p:sp>
        <p:nvSpPr>
          <p:cNvPr id="158" name="Google Shape;158;p2"/>
          <p:cNvSpPr txBox="1"/>
          <p:nvPr/>
        </p:nvSpPr>
        <p:spPr>
          <a:xfrm>
            <a:off x="8540110" y="4170138"/>
            <a:ext cx="291728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1" u="none" strike="noStrike" cap="none">
                <a:solidFill>
                  <a:srgbClr val="8EC33C"/>
                </a:solidFill>
                <a:latin typeface="Montserrat"/>
                <a:ea typeface="Montserrat"/>
                <a:cs typeface="Montserrat"/>
                <a:sym typeface="Montserrat"/>
              </a:rPr>
              <a:t>Lower Rates &amp; Product Choices</a:t>
            </a:r>
            <a:endParaRPr/>
          </a:p>
        </p:txBody>
      </p:sp>
      <p:sp>
        <p:nvSpPr>
          <p:cNvPr id="159" name="Google Shape;159;p2"/>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c1791e128b_0_559"/>
          <p:cNvSpPr txBox="1"/>
          <p:nvPr/>
        </p:nvSpPr>
        <p:spPr>
          <a:xfrm>
            <a:off x="428580" y="270786"/>
            <a:ext cx="11617500" cy="701731"/>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800" b="1" i="0" u="none" strike="noStrike" cap="none">
                <a:solidFill>
                  <a:srgbClr val="2471AA"/>
                </a:solidFill>
                <a:latin typeface="Arial"/>
                <a:ea typeface="Arial"/>
                <a:cs typeface="Arial"/>
                <a:sym typeface="Arial"/>
              </a:rPr>
              <a:t>Benefits of Community Power</a:t>
            </a:r>
            <a:endParaRPr sz="4800" b="0" i="0" u="none" strike="noStrike" cap="none">
              <a:solidFill>
                <a:srgbClr val="000000"/>
              </a:solidFill>
              <a:latin typeface="Arial"/>
              <a:ea typeface="Arial"/>
              <a:cs typeface="Arial"/>
              <a:sym typeface="Arial"/>
            </a:endParaRPr>
          </a:p>
        </p:txBody>
      </p:sp>
      <p:grpSp>
        <p:nvGrpSpPr>
          <p:cNvPr id="165" name="Google Shape;165;g1c1791e128b_0_559"/>
          <p:cNvGrpSpPr/>
          <p:nvPr/>
        </p:nvGrpSpPr>
        <p:grpSpPr>
          <a:xfrm>
            <a:off x="1149207" y="1470826"/>
            <a:ext cx="9959632" cy="1190328"/>
            <a:chOff x="0" y="0"/>
            <a:chExt cx="9959632" cy="1190328"/>
          </a:xfrm>
        </p:grpSpPr>
        <p:pic>
          <p:nvPicPr>
            <p:cNvPr id="166" name="Google Shape;166;g1c1791e128b_0_559" descr="Object 2"/>
            <p:cNvPicPr preferRelativeResize="0"/>
            <p:nvPr/>
          </p:nvPicPr>
          <p:blipFill rotWithShape="1">
            <a:blip r:embed="rId3">
              <a:alphaModFix/>
            </a:blip>
            <a:srcRect/>
            <a:stretch/>
          </p:blipFill>
          <p:spPr>
            <a:xfrm>
              <a:off x="0" y="0"/>
              <a:ext cx="1159709" cy="1190328"/>
            </a:xfrm>
            <a:prstGeom prst="rect">
              <a:avLst/>
            </a:prstGeom>
            <a:noFill/>
            <a:ln>
              <a:noFill/>
            </a:ln>
          </p:spPr>
        </p:pic>
        <p:pic>
          <p:nvPicPr>
            <p:cNvPr id="167" name="Google Shape;167;g1c1791e128b_0_559" descr="Object 5"/>
            <p:cNvPicPr preferRelativeResize="0"/>
            <p:nvPr/>
          </p:nvPicPr>
          <p:blipFill rotWithShape="1">
            <a:blip r:embed="rId4">
              <a:alphaModFix/>
            </a:blip>
            <a:srcRect/>
            <a:stretch/>
          </p:blipFill>
          <p:spPr>
            <a:xfrm>
              <a:off x="2988603" y="0"/>
              <a:ext cx="1038914" cy="1190328"/>
            </a:xfrm>
            <a:prstGeom prst="rect">
              <a:avLst/>
            </a:prstGeom>
            <a:noFill/>
            <a:ln>
              <a:noFill/>
            </a:ln>
          </p:spPr>
        </p:pic>
        <p:pic>
          <p:nvPicPr>
            <p:cNvPr id="168" name="Google Shape;168;g1c1791e128b_0_559" descr="Object 8"/>
            <p:cNvPicPr preferRelativeResize="0"/>
            <p:nvPr/>
          </p:nvPicPr>
          <p:blipFill rotWithShape="1">
            <a:blip r:embed="rId5">
              <a:alphaModFix/>
            </a:blip>
            <a:srcRect/>
            <a:stretch/>
          </p:blipFill>
          <p:spPr>
            <a:xfrm>
              <a:off x="5929607" y="0"/>
              <a:ext cx="1013317" cy="1190328"/>
            </a:xfrm>
            <a:prstGeom prst="rect">
              <a:avLst/>
            </a:prstGeom>
            <a:noFill/>
            <a:ln>
              <a:noFill/>
            </a:ln>
          </p:spPr>
        </p:pic>
        <p:pic>
          <p:nvPicPr>
            <p:cNvPr id="169" name="Google Shape;169;g1c1791e128b_0_559" descr="Object 11"/>
            <p:cNvPicPr preferRelativeResize="0"/>
            <p:nvPr/>
          </p:nvPicPr>
          <p:blipFill rotWithShape="1">
            <a:blip r:embed="rId6">
              <a:alphaModFix/>
            </a:blip>
            <a:srcRect/>
            <a:stretch/>
          </p:blipFill>
          <p:spPr>
            <a:xfrm>
              <a:off x="8769305" y="26461"/>
              <a:ext cx="1190327" cy="1137406"/>
            </a:xfrm>
            <a:prstGeom prst="rect">
              <a:avLst/>
            </a:prstGeom>
            <a:noFill/>
            <a:ln>
              <a:noFill/>
            </a:ln>
          </p:spPr>
        </p:pic>
      </p:grpSp>
      <p:grpSp>
        <p:nvGrpSpPr>
          <p:cNvPr id="170" name="Google Shape;170;g1c1791e128b_0_559"/>
          <p:cNvGrpSpPr/>
          <p:nvPr/>
        </p:nvGrpSpPr>
        <p:grpSpPr>
          <a:xfrm>
            <a:off x="95225" y="3015243"/>
            <a:ext cx="11998515" cy="1955680"/>
            <a:chOff x="-1" y="14338"/>
            <a:chExt cx="11998515" cy="1955680"/>
          </a:xfrm>
        </p:grpSpPr>
        <p:sp>
          <p:nvSpPr>
            <p:cNvPr id="171" name="Google Shape;171;g1c1791e128b_0_559"/>
            <p:cNvSpPr txBox="1"/>
            <p:nvPr/>
          </p:nvSpPr>
          <p:spPr>
            <a:xfrm>
              <a:off x="-1" y="51272"/>
              <a:ext cx="3213900" cy="6647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2571AA"/>
                </a:buClr>
                <a:buSzPts val="2000"/>
                <a:buFont typeface="Montserrat"/>
                <a:buNone/>
              </a:pPr>
              <a:r>
                <a:rPr lang="en-US" sz="2400" b="1" i="0" u="none" strike="noStrike" cap="none">
                  <a:solidFill>
                    <a:srgbClr val="2571AA"/>
                  </a:solidFill>
                  <a:latin typeface="Montserrat"/>
                  <a:ea typeface="Montserrat"/>
                  <a:cs typeface="Montserrat"/>
                  <a:sym typeface="Montserrat"/>
                </a:rPr>
                <a:t>Local</a:t>
              </a:r>
              <a:endParaRPr/>
            </a:p>
            <a:p>
              <a:pPr marL="0" marR="0" lvl="0" indent="0" algn="ctr" rtl="0">
                <a:lnSpc>
                  <a:spcPct val="90000"/>
                </a:lnSpc>
                <a:spcBef>
                  <a:spcPts val="0"/>
                </a:spcBef>
                <a:spcAft>
                  <a:spcPts val="0"/>
                </a:spcAft>
                <a:buClr>
                  <a:srgbClr val="2571AA"/>
                </a:buClr>
                <a:buSzPts val="2000"/>
                <a:buFont typeface="Montserrat"/>
                <a:buNone/>
              </a:pPr>
              <a:r>
                <a:rPr lang="en-US" sz="2400" b="1" i="0" u="none" strike="noStrike" cap="none">
                  <a:solidFill>
                    <a:srgbClr val="2571AA"/>
                  </a:solidFill>
                  <a:latin typeface="Montserrat"/>
                  <a:ea typeface="Montserrat"/>
                  <a:cs typeface="Montserrat"/>
                  <a:sym typeface="Montserrat"/>
                </a:rPr>
                <a:t>Control</a:t>
              </a:r>
              <a:endParaRPr sz="1600" b="0" i="0" u="none" strike="noStrike" cap="none">
                <a:solidFill>
                  <a:srgbClr val="000000"/>
                </a:solidFill>
                <a:latin typeface="Montserrat"/>
                <a:ea typeface="Montserrat"/>
                <a:cs typeface="Montserrat"/>
                <a:sym typeface="Montserrat"/>
              </a:endParaRPr>
            </a:p>
          </p:txBody>
        </p:sp>
        <p:sp>
          <p:nvSpPr>
            <p:cNvPr id="172" name="Google Shape;172;g1c1791e128b_0_559"/>
            <p:cNvSpPr txBox="1"/>
            <p:nvPr/>
          </p:nvSpPr>
          <p:spPr>
            <a:xfrm>
              <a:off x="278330" y="862022"/>
              <a:ext cx="2711009" cy="8309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Democratizing energy</a:t>
              </a:r>
              <a:br>
                <a:rPr lang="en-US" sz="1800" b="0" i="0" u="none" strike="noStrike" cap="none">
                  <a:solidFill>
                    <a:srgbClr val="000000"/>
                  </a:solidFill>
                  <a:latin typeface="Montserrat"/>
                  <a:ea typeface="Montserrat"/>
                  <a:cs typeface="Montserrat"/>
                  <a:sym typeface="Montserrat"/>
                </a:rPr>
              </a:br>
              <a:r>
                <a:rPr lang="en-US" sz="1800" b="0" i="0" u="none" strike="noStrike" cap="none">
                  <a:solidFill>
                    <a:srgbClr val="000000"/>
                  </a:solidFill>
                  <a:latin typeface="Montserrat"/>
                  <a:ea typeface="Montserrat"/>
                  <a:cs typeface="Montserrat"/>
                  <a:sym typeface="Montserrat"/>
                </a:rPr>
                <a:t>procurement to the</a:t>
              </a:r>
              <a:br>
                <a:rPr lang="en-US" sz="1800" b="0" i="0" u="none" strike="noStrike" cap="none">
                  <a:solidFill>
                    <a:srgbClr val="000000"/>
                  </a:solidFill>
                  <a:latin typeface="Montserrat"/>
                  <a:ea typeface="Montserrat"/>
                  <a:cs typeface="Montserrat"/>
                  <a:sym typeface="Montserrat"/>
                </a:rPr>
              </a:br>
              <a:r>
                <a:rPr lang="en-US" sz="1800" b="0" i="0" u="none" strike="noStrike" cap="none">
                  <a:solidFill>
                    <a:srgbClr val="000000"/>
                  </a:solidFill>
                  <a:latin typeface="Montserrat"/>
                  <a:ea typeface="Montserrat"/>
                  <a:cs typeface="Montserrat"/>
                  <a:sym typeface="Montserrat"/>
                </a:rPr>
                <a:t>community level</a:t>
              </a:r>
              <a:endParaRPr sz="1400" b="0" i="0" u="none" strike="noStrike" cap="none">
                <a:solidFill>
                  <a:srgbClr val="000000"/>
                </a:solidFill>
                <a:latin typeface="Montserrat"/>
                <a:ea typeface="Montserrat"/>
                <a:cs typeface="Montserrat"/>
                <a:sym typeface="Montserrat"/>
              </a:endParaRPr>
            </a:p>
          </p:txBody>
        </p:sp>
        <p:sp>
          <p:nvSpPr>
            <p:cNvPr id="173" name="Google Shape;173;g1c1791e128b_0_559"/>
            <p:cNvSpPr txBox="1"/>
            <p:nvPr/>
          </p:nvSpPr>
          <p:spPr>
            <a:xfrm>
              <a:off x="2928204" y="14338"/>
              <a:ext cx="3213900"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9800"/>
                </a:buClr>
                <a:buSzPts val="1800"/>
                <a:buFont typeface="Montserrat"/>
                <a:buNone/>
              </a:pPr>
              <a:r>
                <a:rPr lang="en-US" sz="2400" b="1" i="0" u="none" strike="noStrike" cap="none">
                  <a:solidFill>
                    <a:srgbClr val="FF9800"/>
                  </a:solidFill>
                  <a:latin typeface="Montserrat"/>
                  <a:ea typeface="Montserrat"/>
                  <a:cs typeface="Montserrat"/>
                  <a:sym typeface="Montserrat"/>
                </a:rPr>
                <a:t>Lower</a:t>
              </a:r>
              <a:endParaRPr/>
            </a:p>
            <a:p>
              <a:pPr marL="0" marR="0" lvl="0" indent="0" algn="ctr" rtl="0">
                <a:lnSpc>
                  <a:spcPct val="100000"/>
                </a:lnSpc>
                <a:spcBef>
                  <a:spcPts val="0"/>
                </a:spcBef>
                <a:spcAft>
                  <a:spcPts val="0"/>
                </a:spcAft>
                <a:buClr>
                  <a:srgbClr val="FF9800"/>
                </a:buClr>
                <a:buSzPts val="1800"/>
                <a:buFont typeface="Montserrat"/>
                <a:buNone/>
              </a:pPr>
              <a:r>
                <a:rPr lang="en-US" sz="2400" b="1" i="0" u="none" strike="noStrike" cap="none">
                  <a:solidFill>
                    <a:srgbClr val="FF9800"/>
                  </a:solidFill>
                  <a:latin typeface="Montserrat"/>
                  <a:ea typeface="Montserrat"/>
                  <a:cs typeface="Montserrat"/>
                  <a:sym typeface="Montserrat"/>
                </a:rPr>
                <a:t>Costs</a:t>
              </a:r>
              <a:endParaRPr sz="2400" b="0" i="0" u="none" strike="noStrike" cap="none">
                <a:solidFill>
                  <a:srgbClr val="000000"/>
                </a:solidFill>
                <a:latin typeface="Montserrat"/>
                <a:ea typeface="Montserrat"/>
                <a:cs typeface="Montserrat"/>
                <a:sym typeface="Montserrat"/>
              </a:endParaRPr>
            </a:p>
          </p:txBody>
        </p:sp>
        <p:sp>
          <p:nvSpPr>
            <p:cNvPr id="174" name="Google Shape;174;g1c1791e128b_0_559"/>
            <p:cNvSpPr txBox="1"/>
            <p:nvPr/>
          </p:nvSpPr>
          <p:spPr>
            <a:xfrm>
              <a:off x="3072840" y="862022"/>
              <a:ext cx="2956800" cy="8309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Demonstrated lower rates than regulated utilities</a:t>
              </a:r>
              <a:endParaRPr sz="1400" b="0" i="0" u="none" strike="noStrike" cap="none">
                <a:solidFill>
                  <a:srgbClr val="000000"/>
                </a:solidFill>
                <a:latin typeface="Montserrat"/>
                <a:ea typeface="Montserrat"/>
                <a:cs typeface="Montserrat"/>
                <a:sym typeface="Montserrat"/>
              </a:endParaRPr>
            </a:p>
          </p:txBody>
        </p:sp>
        <p:sp>
          <p:nvSpPr>
            <p:cNvPr id="175" name="Google Shape;175;g1c1791e128b_0_559"/>
            <p:cNvSpPr txBox="1"/>
            <p:nvPr/>
          </p:nvSpPr>
          <p:spPr>
            <a:xfrm>
              <a:off x="5856409" y="51272"/>
              <a:ext cx="3213900" cy="6647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429B52"/>
                </a:buClr>
                <a:buSzPts val="2000"/>
                <a:buFont typeface="Montserrat"/>
                <a:buNone/>
              </a:pPr>
              <a:r>
                <a:rPr lang="en-US" sz="2400" b="1" i="0" u="none" strike="noStrike" cap="none">
                  <a:solidFill>
                    <a:srgbClr val="429B52"/>
                  </a:solidFill>
                  <a:latin typeface="Montserrat"/>
                  <a:ea typeface="Montserrat"/>
                  <a:cs typeface="Montserrat"/>
                  <a:sym typeface="Montserrat"/>
                </a:rPr>
                <a:t>Clean</a:t>
              </a:r>
              <a:endParaRPr/>
            </a:p>
            <a:p>
              <a:pPr marL="0" marR="0" lvl="0" indent="0" algn="ctr" rtl="0">
                <a:lnSpc>
                  <a:spcPct val="90000"/>
                </a:lnSpc>
                <a:spcBef>
                  <a:spcPts val="0"/>
                </a:spcBef>
                <a:spcAft>
                  <a:spcPts val="0"/>
                </a:spcAft>
                <a:buClr>
                  <a:srgbClr val="429B52"/>
                </a:buClr>
                <a:buSzPts val="2000"/>
                <a:buFont typeface="Montserrat"/>
                <a:buNone/>
              </a:pPr>
              <a:r>
                <a:rPr lang="en-US" sz="2400" b="1" i="0" u="none" strike="noStrike" cap="none">
                  <a:solidFill>
                    <a:srgbClr val="429B52"/>
                  </a:solidFill>
                  <a:latin typeface="Montserrat"/>
                  <a:ea typeface="Montserrat"/>
                  <a:cs typeface="Montserrat"/>
                  <a:sym typeface="Montserrat"/>
                </a:rPr>
                <a:t>Energy</a:t>
              </a:r>
              <a:endParaRPr sz="1600" b="0" i="0" u="none" strike="noStrike" cap="none">
                <a:solidFill>
                  <a:srgbClr val="000000"/>
                </a:solidFill>
                <a:latin typeface="Montserrat"/>
                <a:ea typeface="Montserrat"/>
                <a:cs typeface="Montserrat"/>
                <a:sym typeface="Montserrat"/>
              </a:endParaRPr>
            </a:p>
          </p:txBody>
        </p:sp>
        <p:sp>
          <p:nvSpPr>
            <p:cNvPr id="176" name="Google Shape;176;g1c1791e128b_0_559"/>
            <p:cNvSpPr txBox="1"/>
            <p:nvPr/>
          </p:nvSpPr>
          <p:spPr>
            <a:xfrm>
              <a:off x="6374172" y="857142"/>
              <a:ext cx="2232148"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Build and buy clean energy</a:t>
              </a:r>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Support more local renewables</a:t>
              </a:r>
              <a:endParaRPr sz="1400" b="0" i="0" u="none" strike="noStrike" cap="none">
                <a:solidFill>
                  <a:srgbClr val="000000"/>
                </a:solidFill>
                <a:latin typeface="Montserrat"/>
                <a:ea typeface="Montserrat"/>
                <a:cs typeface="Montserrat"/>
                <a:sym typeface="Montserrat"/>
              </a:endParaRPr>
            </a:p>
          </p:txBody>
        </p:sp>
        <p:sp>
          <p:nvSpPr>
            <p:cNvPr id="177" name="Google Shape;177;g1c1791e128b_0_559"/>
            <p:cNvSpPr txBox="1"/>
            <p:nvPr/>
          </p:nvSpPr>
          <p:spPr>
            <a:xfrm>
              <a:off x="8784614" y="51272"/>
              <a:ext cx="3213900" cy="6647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40C6F3"/>
                </a:buClr>
                <a:buSzPts val="2000"/>
                <a:buFont typeface="Montserrat"/>
                <a:buNone/>
              </a:pPr>
              <a:r>
                <a:rPr lang="en-US" sz="2400" b="1" i="0" u="none" strike="noStrike" cap="none">
                  <a:solidFill>
                    <a:srgbClr val="40C6F3"/>
                  </a:solidFill>
                  <a:latin typeface="Montserrat"/>
                  <a:ea typeface="Montserrat"/>
                  <a:cs typeface="Montserrat"/>
                  <a:sym typeface="Montserrat"/>
                </a:rPr>
                <a:t>Resilience &amp; Innovation</a:t>
              </a:r>
              <a:endParaRPr sz="1600" b="0" i="0" u="none" strike="noStrike" cap="none">
                <a:solidFill>
                  <a:srgbClr val="000000"/>
                </a:solidFill>
                <a:latin typeface="Montserrat"/>
                <a:ea typeface="Montserrat"/>
                <a:cs typeface="Montserrat"/>
                <a:sym typeface="Montserrat"/>
              </a:endParaRPr>
            </a:p>
          </p:txBody>
        </p:sp>
        <p:sp>
          <p:nvSpPr>
            <p:cNvPr id="178" name="Google Shape;178;g1c1791e128b_0_559"/>
            <p:cNvSpPr txBox="1"/>
            <p:nvPr/>
          </p:nvSpPr>
          <p:spPr>
            <a:xfrm>
              <a:off x="8784614" y="862022"/>
              <a:ext cx="3213900"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New technologies</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Market competition </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Price signals</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Customer empowerment</a:t>
              </a:r>
              <a:endParaRPr sz="1400" b="0" i="0" u="none" strike="noStrike" cap="none">
                <a:solidFill>
                  <a:srgbClr val="000000"/>
                </a:solidFill>
                <a:latin typeface="Montserrat"/>
                <a:ea typeface="Montserrat"/>
                <a:cs typeface="Montserrat"/>
                <a:sym typeface="Montserrat"/>
              </a:endParaRPr>
            </a:p>
          </p:txBody>
        </p:sp>
      </p:grpSp>
      <p:sp>
        <p:nvSpPr>
          <p:cNvPr id="179" name="Google Shape;179;g1c1791e128b_0_559"/>
          <p:cNvSpPr txBox="1"/>
          <p:nvPr/>
        </p:nvSpPr>
        <p:spPr>
          <a:xfrm>
            <a:off x="356916" y="5271895"/>
            <a:ext cx="11535900" cy="112334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2471AA"/>
              </a:buClr>
              <a:buSzPts val="2400"/>
              <a:buFont typeface="Arial"/>
              <a:buNone/>
            </a:pPr>
            <a:r>
              <a:rPr lang="en-US" sz="2000" b="1" i="1" u="none" strike="noStrike" cap="none" dirty="0">
                <a:solidFill>
                  <a:srgbClr val="2471AA"/>
                </a:solidFill>
                <a:latin typeface="Montserrat"/>
                <a:ea typeface="Montserrat"/>
                <a:cs typeface="Montserrat"/>
                <a:sym typeface="Montserrat"/>
              </a:rPr>
              <a:t>“Stratham Community Power will only launch if it is able to initially offer residential default rates that are lower than those offered by </a:t>
            </a:r>
            <a:r>
              <a:rPr lang="en-US" sz="2000" b="1" i="1" u="none" strike="noStrike" cap="none" dirty="0" err="1">
                <a:solidFill>
                  <a:srgbClr val="2471AA"/>
                </a:solidFill>
                <a:latin typeface="Montserrat"/>
                <a:ea typeface="Montserrat"/>
                <a:cs typeface="Montserrat"/>
                <a:sym typeface="Montserrat"/>
              </a:rPr>
              <a:t>Unitil</a:t>
            </a:r>
            <a:r>
              <a:rPr lang="en-US" sz="2000" b="1" i="1" u="none" strike="noStrike" cap="none" dirty="0">
                <a:solidFill>
                  <a:srgbClr val="2471AA"/>
                </a:solidFill>
                <a:latin typeface="Montserrat"/>
                <a:ea typeface="Montserrat"/>
                <a:cs typeface="Montserrat"/>
                <a:sym typeface="Montserrat"/>
              </a:rPr>
              <a:t>.”</a:t>
            </a:r>
            <a:r>
              <a:rPr lang="en-US" sz="2400" b="1" i="1" u="none" strike="noStrike" cap="none" dirty="0">
                <a:solidFill>
                  <a:srgbClr val="2471AA"/>
                </a:solidFill>
                <a:latin typeface="Montserrat"/>
                <a:ea typeface="Montserrat"/>
                <a:cs typeface="Montserrat"/>
                <a:sym typeface="Montserrat"/>
              </a:rPr>
              <a:t> </a:t>
            </a:r>
            <a:endParaRPr dirty="0"/>
          </a:p>
          <a:p>
            <a:pPr marL="0" marR="0" lvl="0" indent="0" algn="ctr" rtl="0">
              <a:lnSpc>
                <a:spcPct val="100000"/>
              </a:lnSpc>
              <a:spcBef>
                <a:spcPts val="600"/>
              </a:spcBef>
              <a:spcAft>
                <a:spcPts val="0"/>
              </a:spcAft>
              <a:buClr>
                <a:srgbClr val="2471AA"/>
              </a:buClr>
              <a:buSzPts val="2400"/>
              <a:buFont typeface="Arial"/>
              <a:buNone/>
            </a:pPr>
            <a:r>
              <a:rPr lang="en-US" sz="1800" b="0" i="1" u="none" strike="noStrike" cap="none" dirty="0">
                <a:solidFill>
                  <a:srgbClr val="000000"/>
                </a:solidFill>
                <a:latin typeface="Montserrat"/>
                <a:ea typeface="Montserrat"/>
                <a:cs typeface="Montserrat"/>
                <a:sym typeface="Montserrat"/>
              </a:rPr>
              <a:t>(Page 2 of proposed Electric Aggregation Plan)</a:t>
            </a:r>
            <a:endParaRPr sz="1400" b="0" i="1" u="none" strike="noStrike" cap="none" dirty="0">
              <a:solidFill>
                <a:srgbClr val="000000"/>
              </a:solidFill>
              <a:latin typeface="Montserrat"/>
              <a:ea typeface="Montserrat"/>
              <a:cs typeface="Montserrat"/>
              <a:sym typeface="Montserrat"/>
            </a:endParaRPr>
          </a:p>
        </p:txBody>
      </p:sp>
      <p:sp>
        <p:nvSpPr>
          <p:cNvPr id="180" name="Google Shape;180;g1c1791e128b_0_559"/>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5</a:t>
            </a:fld>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3"/>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6</a:t>
            </a:fld>
            <a:endParaRPr>
              <a:latin typeface="Calibri"/>
              <a:ea typeface="Calibri"/>
              <a:cs typeface="Calibri"/>
              <a:sym typeface="Calibri"/>
            </a:endParaRPr>
          </a:p>
        </p:txBody>
      </p:sp>
      <p:sp>
        <p:nvSpPr>
          <p:cNvPr id="187" name="Google Shape;187;p3"/>
          <p:cNvSpPr txBox="1"/>
          <p:nvPr/>
        </p:nvSpPr>
        <p:spPr>
          <a:xfrm>
            <a:off x="269631" y="1032785"/>
            <a:ext cx="5005754" cy="321626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err="1">
                <a:solidFill>
                  <a:srgbClr val="2471AA"/>
                </a:solidFill>
                <a:latin typeface="Montserrat"/>
                <a:ea typeface="Montserrat"/>
                <a:cs typeface="Montserrat"/>
                <a:sym typeface="Montserrat"/>
              </a:rPr>
              <a:t>Unitil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Electric Bill: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Supply &amp; Delivery</a:t>
            </a:r>
            <a:endParaRPr dirty="0"/>
          </a:p>
          <a:p>
            <a:pPr marL="0" marR="0" lvl="0" indent="0" algn="ctr" rtl="0">
              <a:lnSpc>
                <a:spcPct val="95454"/>
              </a:lnSpc>
              <a:spcBef>
                <a:spcPts val="0"/>
              </a:spcBef>
              <a:spcAft>
                <a:spcPts val="0"/>
              </a:spcAft>
              <a:buClr>
                <a:srgbClr val="2471AA"/>
              </a:buClr>
              <a:buSzPts val="4400"/>
              <a:buFont typeface="Arial"/>
              <a:buNone/>
            </a:pPr>
            <a:endParaRPr sz="4000" b="1" i="0" u="none" strike="noStrike" cap="none" dirty="0">
              <a:solidFill>
                <a:srgbClr val="2471AA"/>
              </a:solidFill>
              <a:latin typeface="Montserrat"/>
              <a:ea typeface="Montserrat"/>
              <a:cs typeface="Montserrat"/>
              <a:sym typeface="Montserrat"/>
            </a:endParaRPr>
          </a:p>
          <a:p>
            <a:pPr marL="0" marR="0" lvl="0" indent="0" algn="ctr" rtl="0">
              <a:lnSpc>
                <a:spcPct val="95454"/>
              </a:lnSpc>
              <a:spcBef>
                <a:spcPts val="0"/>
              </a:spcBef>
              <a:spcAft>
                <a:spcPts val="0"/>
              </a:spcAft>
              <a:buNone/>
            </a:pPr>
            <a:r>
              <a:rPr lang="en-US" sz="3000" b="1" i="1" dirty="0">
                <a:solidFill>
                  <a:srgbClr val="4D4B47"/>
                </a:solidFill>
                <a:latin typeface="Montserrat"/>
                <a:sym typeface="Montserrat"/>
              </a:rPr>
              <a:t>New Layout</a:t>
            </a:r>
          </a:p>
          <a:p>
            <a:pPr marL="0" marR="0" lvl="0" indent="0" algn="ctr" rtl="0">
              <a:lnSpc>
                <a:spcPct val="95454"/>
              </a:lnSpc>
              <a:spcBef>
                <a:spcPts val="0"/>
              </a:spcBef>
              <a:spcAft>
                <a:spcPts val="0"/>
              </a:spcAft>
              <a:buNone/>
            </a:pPr>
            <a:r>
              <a:rPr lang="en-US" sz="3000" b="1" i="1" dirty="0">
                <a:solidFill>
                  <a:srgbClr val="4D4B47"/>
                </a:solidFill>
                <a:latin typeface="Montserrat"/>
                <a:sym typeface="Montserrat"/>
              </a:rPr>
              <a:t>As of April 2023</a:t>
            </a:r>
            <a:endParaRPr sz="3000" dirty="0"/>
          </a:p>
        </p:txBody>
      </p:sp>
      <p:pic>
        <p:nvPicPr>
          <p:cNvPr id="2" name="Picture 1">
            <a:extLst>
              <a:ext uri="{FF2B5EF4-FFF2-40B4-BE49-F238E27FC236}">
                <a16:creationId xmlns:a16="http://schemas.microsoft.com/office/drawing/2014/main" id="{859647B3-F752-41EA-B130-0FE46861CFCA}"/>
              </a:ext>
            </a:extLst>
          </p:cNvPr>
          <p:cNvPicPr>
            <a:picLocks noChangeAspect="1"/>
          </p:cNvPicPr>
          <p:nvPr/>
        </p:nvPicPr>
        <p:blipFill>
          <a:blip r:embed="rId3"/>
          <a:stretch>
            <a:fillRect/>
          </a:stretch>
        </p:blipFill>
        <p:spPr>
          <a:xfrm>
            <a:off x="5275385" y="341885"/>
            <a:ext cx="6539314" cy="5788388"/>
          </a:xfrm>
          <a:prstGeom prst="rect">
            <a:avLst/>
          </a:prstGeom>
          <a:ln>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FBE8F2B-41FB-492E-A4A1-3A6D5DDD0F62}"/>
              </a:ext>
            </a:extLst>
          </p:cNvPr>
          <p:cNvPicPr>
            <a:picLocks noGrp="1" noChangeAspect="1"/>
          </p:cNvPicPr>
          <p:nvPr/>
        </p:nvPicPr>
        <p:blipFill>
          <a:blip r:embed="rId3"/>
          <a:stretch>
            <a:fillRect/>
          </a:stretch>
        </p:blipFill>
        <p:spPr>
          <a:xfrm>
            <a:off x="4307891" y="633046"/>
            <a:ext cx="7884109" cy="4984887"/>
          </a:xfrm>
          <a:prstGeom prst="rect">
            <a:avLst/>
          </a:prstGeom>
          <a:ln>
            <a:solidFill>
              <a:schemeClr val="tx1"/>
            </a:solidFill>
          </a:ln>
        </p:spPr>
      </p:pic>
      <p:pic>
        <p:nvPicPr>
          <p:cNvPr id="192" name="Google Shape;192;g1c1791e128b_0_435" descr="Picture 16"/>
          <p:cNvPicPr preferRelativeResize="0"/>
          <p:nvPr/>
        </p:nvPicPr>
        <p:blipFill rotWithShape="1">
          <a:blip r:embed="rId4">
            <a:alphaModFix/>
          </a:blip>
          <a:srcRect/>
          <a:stretch/>
        </p:blipFill>
        <p:spPr>
          <a:xfrm>
            <a:off x="-2014" y="6621070"/>
            <a:ext cx="12194014" cy="236931"/>
          </a:xfrm>
          <a:prstGeom prst="rect">
            <a:avLst/>
          </a:prstGeom>
          <a:noFill/>
          <a:ln>
            <a:noFill/>
          </a:ln>
        </p:spPr>
      </p:pic>
      <p:sp>
        <p:nvSpPr>
          <p:cNvPr id="193" name="Google Shape;193;g1c1791e128b_0_435"/>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7</a:t>
            </a:fld>
            <a:endParaRPr>
              <a:latin typeface="Montserrat"/>
              <a:ea typeface="Montserrat"/>
              <a:cs typeface="Montserrat"/>
              <a:sym typeface="Montserrat"/>
            </a:endParaRPr>
          </a:p>
        </p:txBody>
      </p:sp>
      <p:sp>
        <p:nvSpPr>
          <p:cNvPr id="194" name="Google Shape;194;g1c1791e128b_0_435"/>
          <p:cNvSpPr txBox="1"/>
          <p:nvPr/>
        </p:nvSpPr>
        <p:spPr>
          <a:xfrm>
            <a:off x="180604" y="633046"/>
            <a:ext cx="4232031" cy="4532010"/>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err="1">
                <a:solidFill>
                  <a:srgbClr val="2471AA"/>
                </a:solidFill>
                <a:latin typeface="Montserrat"/>
                <a:ea typeface="Montserrat"/>
                <a:cs typeface="Montserrat"/>
                <a:sym typeface="Montserrat"/>
              </a:rPr>
              <a:t>Unitil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Electric Bill: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Supply &amp; Delivery</a:t>
            </a:r>
            <a:endParaRPr dirty="0"/>
          </a:p>
          <a:p>
            <a:pPr marL="0" marR="0" lvl="0" indent="0" algn="ctr" rtl="0">
              <a:lnSpc>
                <a:spcPct val="95454"/>
              </a:lnSpc>
              <a:spcBef>
                <a:spcPts val="0"/>
              </a:spcBef>
              <a:spcAft>
                <a:spcPts val="0"/>
              </a:spcAft>
              <a:buClr>
                <a:srgbClr val="2471AA"/>
              </a:buClr>
              <a:buSzPts val="4400"/>
              <a:buFont typeface="Arial"/>
              <a:buNone/>
            </a:pPr>
            <a:endParaRPr lang="en-US" sz="4000" b="1" i="0" u="none" strike="noStrike" cap="none" dirty="0">
              <a:solidFill>
                <a:srgbClr val="2471AA"/>
              </a:solidFill>
              <a:latin typeface="Montserrat"/>
              <a:ea typeface="Montserrat"/>
              <a:cs typeface="Montserrat"/>
              <a:sym typeface="Montserrat"/>
            </a:endParaRPr>
          </a:p>
          <a:p>
            <a:pPr marL="0" marR="0" lvl="0" indent="0" algn="ctr" rtl="0">
              <a:lnSpc>
                <a:spcPct val="95454"/>
              </a:lnSpc>
              <a:spcBef>
                <a:spcPts val="0"/>
              </a:spcBef>
              <a:spcAft>
                <a:spcPts val="0"/>
              </a:spcAft>
              <a:buNone/>
            </a:pPr>
            <a:r>
              <a:rPr lang="en-US" sz="2800" b="1" i="1" dirty="0">
                <a:solidFill>
                  <a:srgbClr val="4D4B47"/>
                </a:solidFill>
                <a:latin typeface="Montserrat"/>
                <a:sym typeface="Montserrat"/>
              </a:rPr>
              <a:t>Old Layout</a:t>
            </a:r>
          </a:p>
          <a:p>
            <a:pPr marL="0" marR="0" lvl="0" indent="0" algn="ctr" rtl="0">
              <a:lnSpc>
                <a:spcPct val="95454"/>
              </a:lnSpc>
              <a:spcBef>
                <a:spcPts val="0"/>
              </a:spcBef>
              <a:spcAft>
                <a:spcPts val="0"/>
              </a:spcAft>
              <a:buNone/>
            </a:pPr>
            <a:r>
              <a:rPr lang="en-US" sz="2800" b="1" i="1" dirty="0">
                <a:solidFill>
                  <a:srgbClr val="4D4B47"/>
                </a:solidFill>
                <a:latin typeface="Montserrat"/>
                <a:sym typeface="Montserrat"/>
              </a:rPr>
              <a:t>Prior to April 2023</a:t>
            </a:r>
            <a:endParaRPr lang="en-US" sz="2800" dirty="0"/>
          </a:p>
          <a:p>
            <a:pPr marL="0" marR="0" lvl="0" indent="0" algn="ctr" rtl="0">
              <a:lnSpc>
                <a:spcPct val="95454"/>
              </a:lnSpc>
              <a:spcBef>
                <a:spcPts val="0"/>
              </a:spcBef>
              <a:spcAft>
                <a:spcPts val="0"/>
              </a:spcAft>
              <a:buClr>
                <a:srgbClr val="2471AA"/>
              </a:buClr>
              <a:buSzPts val="4400"/>
              <a:buFont typeface="Arial"/>
              <a:buNone/>
            </a:pPr>
            <a:endParaRPr sz="4000" b="1" i="0" u="none" strike="noStrike" cap="none" dirty="0">
              <a:solidFill>
                <a:srgbClr val="2471AA"/>
              </a:solidFill>
              <a:latin typeface="Montserrat"/>
              <a:ea typeface="Montserrat"/>
              <a:cs typeface="Montserrat"/>
              <a:sym typeface="Montserrat"/>
            </a:endParaRPr>
          </a:p>
          <a:p>
            <a:pPr marL="0" marR="0" lvl="0" indent="0" algn="ctr" rtl="0">
              <a:lnSpc>
                <a:spcPct val="95454"/>
              </a:lnSpc>
              <a:spcBef>
                <a:spcPts val="0"/>
              </a:spcBef>
              <a:spcAft>
                <a:spcPts val="0"/>
              </a:spcAft>
              <a:buNone/>
            </a:pPr>
            <a:endParaRPr dirty="0"/>
          </a:p>
        </p:txBody>
      </p:sp>
      <p:sp>
        <p:nvSpPr>
          <p:cNvPr id="196" name="Google Shape;196;g1c1791e128b_0_435"/>
          <p:cNvSpPr txBox="1"/>
          <p:nvPr/>
        </p:nvSpPr>
        <p:spPr>
          <a:xfrm>
            <a:off x="6253878" y="4668133"/>
            <a:ext cx="2713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Montserrat"/>
                <a:ea typeface="Montserrat"/>
                <a:cs typeface="Montserrat"/>
                <a:sym typeface="Montserrat"/>
              </a:rPr>
              <a:t>Supplier</a:t>
            </a:r>
            <a:endParaRPr dirty="0"/>
          </a:p>
          <a:p>
            <a:pPr marL="0" marR="0" lvl="0" indent="0" algn="l" rtl="0">
              <a:lnSpc>
                <a:spcPct val="100000"/>
              </a:lnSpc>
              <a:spcBef>
                <a:spcPts val="0"/>
              </a:spcBef>
              <a:spcAft>
                <a:spcPts val="0"/>
              </a:spcAft>
              <a:buNone/>
            </a:pPr>
            <a:r>
              <a:rPr lang="en-US" sz="1400" b="0" i="0" u="none" strike="noStrike" cap="none" dirty="0">
                <a:solidFill>
                  <a:schemeClr val="dk1"/>
                </a:solidFill>
                <a:highlight>
                  <a:srgbClr val="FFFF00"/>
                </a:highlight>
                <a:latin typeface="Montserrat"/>
                <a:ea typeface="Montserrat"/>
                <a:cs typeface="Montserrat"/>
                <a:sym typeface="Montserrat"/>
              </a:rPr>
              <a:t>Community Power</a:t>
            </a:r>
            <a:endParaRPr dirty="0"/>
          </a:p>
        </p:txBody>
      </p:sp>
      <p:cxnSp>
        <p:nvCxnSpPr>
          <p:cNvPr id="6" name="Straight Connector 5">
            <a:extLst>
              <a:ext uri="{FF2B5EF4-FFF2-40B4-BE49-F238E27FC236}">
                <a16:creationId xmlns:a16="http://schemas.microsoft.com/office/drawing/2014/main" id="{A72E9BFF-12B7-67A8-D458-B3EF2A91E85E}"/>
              </a:ext>
            </a:extLst>
          </p:cNvPr>
          <p:cNvCxnSpPr/>
          <p:nvPr/>
        </p:nvCxnSpPr>
        <p:spPr>
          <a:xfrm>
            <a:off x="5052767" y="5043340"/>
            <a:ext cx="12011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
          <p:cNvSpPr txBox="1"/>
          <p:nvPr/>
        </p:nvSpPr>
        <p:spPr>
          <a:xfrm>
            <a:off x="476130" y="1066531"/>
            <a:ext cx="112767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Calibri"/>
              <a:buNone/>
            </a:pPr>
            <a:endParaRPr sz="1400" b="0" i="0" u="none" strike="noStrike" cap="none">
              <a:solidFill>
                <a:srgbClr val="000000"/>
              </a:solidFill>
              <a:latin typeface="Montserrat"/>
              <a:ea typeface="Montserrat"/>
              <a:cs typeface="Montserrat"/>
              <a:sym typeface="Montserrat"/>
            </a:endParaRPr>
          </a:p>
        </p:txBody>
      </p:sp>
      <p:pic>
        <p:nvPicPr>
          <p:cNvPr id="204" name="Google Shape;204;p4"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05" name="Google Shape;205;p4"/>
          <p:cNvSpPr txBox="1"/>
          <p:nvPr/>
        </p:nvSpPr>
        <p:spPr>
          <a:xfrm>
            <a:off x="568736" y="431349"/>
            <a:ext cx="10890900" cy="58477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a:solidFill>
                  <a:srgbClr val="2471AA"/>
                </a:solidFill>
                <a:latin typeface="Montserrat"/>
                <a:ea typeface="Montserrat"/>
                <a:cs typeface="Montserrat"/>
                <a:sym typeface="Montserrat"/>
              </a:rPr>
              <a:t>Key Points</a:t>
            </a:r>
            <a:endParaRPr sz="4000" b="0" i="0" u="none" strike="noStrike" cap="none">
              <a:solidFill>
                <a:srgbClr val="000000"/>
              </a:solidFill>
              <a:latin typeface="Montserrat"/>
              <a:ea typeface="Montserrat"/>
              <a:cs typeface="Montserrat"/>
              <a:sym typeface="Montserrat"/>
            </a:endParaRPr>
          </a:p>
        </p:txBody>
      </p:sp>
      <p:sp>
        <p:nvSpPr>
          <p:cNvPr id="206" name="Google Shape;206;p4"/>
          <p:cNvSpPr txBox="1"/>
          <p:nvPr/>
        </p:nvSpPr>
        <p:spPr>
          <a:xfrm>
            <a:off x="409224" y="1332338"/>
            <a:ext cx="11209923" cy="450379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2BEE2"/>
              </a:buClr>
              <a:buSzPts val="2000"/>
              <a:buFont typeface="Arimo"/>
              <a:buChar char="~"/>
            </a:pPr>
            <a:r>
              <a:rPr lang="en-US" sz="2000" b="1" i="0" u="none" strike="noStrike" cap="none" dirty="0">
                <a:solidFill>
                  <a:srgbClr val="F1543D"/>
                </a:solidFill>
                <a:latin typeface="Montserrat"/>
                <a:ea typeface="Montserrat"/>
                <a:cs typeface="Montserrat"/>
                <a:sym typeface="Montserrat"/>
              </a:rPr>
              <a:t>If/when Your Community Power launches, most </a:t>
            </a:r>
            <a:r>
              <a:rPr lang="en-US" sz="2000" b="1" i="0" u="none" strike="noStrike" cap="none" dirty="0" err="1">
                <a:solidFill>
                  <a:srgbClr val="F1543D"/>
                </a:solidFill>
                <a:latin typeface="Montserrat"/>
                <a:ea typeface="Montserrat"/>
                <a:cs typeface="Montserrat"/>
                <a:sym typeface="Montserrat"/>
              </a:rPr>
              <a:t>Unitil</a:t>
            </a:r>
            <a:r>
              <a:rPr lang="en-US" sz="2000" b="1" i="0" u="none" strike="noStrike" cap="none" dirty="0">
                <a:solidFill>
                  <a:srgbClr val="F1543D"/>
                </a:solidFill>
                <a:latin typeface="Montserrat"/>
                <a:ea typeface="Montserrat"/>
                <a:cs typeface="Montserrat"/>
                <a:sym typeface="Montserrat"/>
              </a:rPr>
              <a:t> default electric supply customers will be automatically enrolled </a:t>
            </a:r>
            <a:r>
              <a:rPr lang="en-US" sz="2000" b="0" i="0" u="none" strike="noStrike" cap="none" dirty="0">
                <a:solidFill>
                  <a:srgbClr val="4F4C49"/>
                </a:solidFill>
                <a:latin typeface="Montserrat"/>
                <a:ea typeface="Montserrat"/>
                <a:cs typeface="Montserrat"/>
                <a:sym typeface="Montserrat"/>
              </a:rPr>
              <a:t>in the same service for a </a:t>
            </a:r>
            <a:r>
              <a:rPr lang="en-US" sz="2000" b="0" i="0" u="sng" strike="noStrike" cap="none" dirty="0">
                <a:solidFill>
                  <a:srgbClr val="4F4C49"/>
                </a:solidFill>
                <a:latin typeface="Montserrat"/>
                <a:ea typeface="Montserrat"/>
                <a:cs typeface="Montserrat"/>
                <a:sym typeface="Montserrat"/>
              </a:rPr>
              <a:t>lower price</a:t>
            </a:r>
            <a:r>
              <a:rPr lang="en-US" sz="2000" b="0" i="0" u="none" strike="noStrike" cap="none" dirty="0">
                <a:solidFill>
                  <a:srgbClr val="4F4C49"/>
                </a:solidFill>
                <a:latin typeface="Montserrat"/>
                <a:ea typeface="Montserrat"/>
                <a:cs typeface="Montserrat"/>
                <a:sym typeface="Montserrat"/>
              </a:rPr>
              <a:t>. Community Power will be the </a:t>
            </a:r>
            <a:r>
              <a:rPr lang="en-US" sz="2000" b="1" i="0" u="none" strike="noStrike" cap="none" dirty="0">
                <a:solidFill>
                  <a:srgbClr val="4F4C49"/>
                </a:solidFill>
                <a:latin typeface="Montserrat"/>
                <a:ea typeface="Montserrat"/>
                <a:cs typeface="Montserrat"/>
                <a:sym typeface="Montserrat"/>
              </a:rPr>
              <a:t>new default electricity supplier </a:t>
            </a:r>
            <a:r>
              <a:rPr lang="en-US" sz="2000" b="0" i="0" u="none" strike="noStrike" cap="none" dirty="0">
                <a:solidFill>
                  <a:srgbClr val="4F4C49"/>
                </a:solidFill>
                <a:latin typeface="Montserrat"/>
                <a:ea typeface="Montserrat"/>
                <a:cs typeface="Montserrat"/>
                <a:sym typeface="Montserrat"/>
              </a:rPr>
              <a:t>for your Town’s customers. </a:t>
            </a:r>
            <a:endParaRPr dirty="0"/>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a:solidFill>
                  <a:srgbClr val="F7981C"/>
                </a:solidFill>
                <a:latin typeface="Montserrat"/>
                <a:ea typeface="Montserrat"/>
                <a:cs typeface="Montserrat"/>
                <a:sym typeface="Montserrat"/>
              </a:rPr>
              <a:t>Participation</a:t>
            </a:r>
            <a:r>
              <a:rPr lang="en-US" sz="2000" b="1" i="0" u="none" strike="noStrike" cap="none" dirty="0">
                <a:solidFill>
                  <a:srgbClr val="449B56"/>
                </a:solidFill>
                <a:latin typeface="Montserrat"/>
                <a:ea typeface="Montserrat"/>
                <a:cs typeface="Montserrat"/>
                <a:sym typeface="Montserrat"/>
              </a:rPr>
              <a:t> </a:t>
            </a:r>
            <a:r>
              <a:rPr lang="en-US" sz="2000" b="1" i="0" u="none" strike="noStrike" cap="none" dirty="0">
                <a:solidFill>
                  <a:srgbClr val="F7981C"/>
                </a:solidFill>
                <a:latin typeface="Montserrat"/>
                <a:ea typeface="Montserrat"/>
                <a:cs typeface="Montserrat"/>
                <a:sym typeface="Montserrat"/>
              </a:rPr>
              <a:t>in Community Power is voluntary. </a:t>
            </a:r>
            <a:r>
              <a:rPr lang="en-US" sz="2000" b="0" i="0" u="none" strike="noStrike" cap="none" dirty="0">
                <a:solidFill>
                  <a:srgbClr val="4F4C49"/>
                </a:solidFill>
                <a:latin typeface="Montserrat"/>
                <a:ea typeface="Montserrat"/>
                <a:cs typeface="Montserrat"/>
                <a:sym typeface="Montserrat"/>
              </a:rPr>
              <a:t>Customers can choose to opt-out and to stay with </a:t>
            </a:r>
            <a:r>
              <a:rPr lang="en-US" sz="2000" b="0" i="0" u="none" strike="noStrike" cap="none" dirty="0" err="1">
                <a:solidFill>
                  <a:srgbClr val="4F4C49"/>
                </a:solidFill>
                <a:latin typeface="Montserrat"/>
                <a:ea typeface="Montserrat"/>
                <a:cs typeface="Montserrat"/>
                <a:sym typeface="Montserrat"/>
              </a:rPr>
              <a:t>Unitil</a:t>
            </a:r>
            <a:r>
              <a:rPr lang="en-US" sz="2000" b="0" i="0" u="none" strike="noStrike" cap="none" dirty="0">
                <a:solidFill>
                  <a:srgbClr val="4F4C49"/>
                </a:solidFill>
                <a:latin typeface="Montserrat"/>
                <a:ea typeface="Montserrat"/>
                <a:cs typeface="Montserrat"/>
                <a:sym typeface="Montserrat"/>
              </a:rPr>
              <a:t> for electric supply, or shop for another market option.</a:t>
            </a:r>
            <a:endParaRPr dirty="0"/>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err="1">
                <a:solidFill>
                  <a:srgbClr val="449B56"/>
                </a:solidFill>
                <a:latin typeface="Montserrat"/>
                <a:ea typeface="Montserrat"/>
                <a:cs typeface="Montserrat"/>
                <a:sym typeface="Montserrat"/>
              </a:rPr>
              <a:t>Unitil</a:t>
            </a:r>
            <a:r>
              <a:rPr lang="en-US" sz="2000" b="1" i="0" u="none" strike="noStrike" cap="none" dirty="0">
                <a:solidFill>
                  <a:srgbClr val="449B56"/>
                </a:solidFill>
                <a:latin typeface="Montserrat"/>
                <a:ea typeface="Montserrat"/>
                <a:cs typeface="Montserrat"/>
                <a:sym typeface="Montserrat"/>
              </a:rPr>
              <a:t> will continue to deliver electricity </a:t>
            </a:r>
            <a:r>
              <a:rPr lang="en-US" sz="2000" b="0" i="0" u="none" strike="noStrike" cap="none" dirty="0">
                <a:solidFill>
                  <a:srgbClr val="4F4C49"/>
                </a:solidFill>
                <a:latin typeface="Montserrat"/>
                <a:ea typeface="Montserrat"/>
                <a:cs typeface="Montserrat"/>
                <a:sym typeface="Montserrat"/>
              </a:rPr>
              <a:t>using their poles and wires, provide billing services, and ensure reliability.</a:t>
            </a:r>
            <a:endParaRPr sz="2000" b="0" i="0" u="none" strike="noStrike" cap="none" dirty="0">
              <a:solidFill>
                <a:srgbClr val="4F4C49"/>
              </a:solidFill>
              <a:latin typeface="Montserrat"/>
              <a:ea typeface="Montserrat"/>
              <a:cs typeface="Montserrat"/>
              <a:sym typeface="Montserrat"/>
            </a:endParaRPr>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a:solidFill>
                  <a:srgbClr val="2471AA"/>
                </a:solidFill>
                <a:latin typeface="Montserrat"/>
                <a:ea typeface="Montserrat"/>
                <a:cs typeface="Montserrat"/>
                <a:sym typeface="Montserrat"/>
              </a:rPr>
              <a:t>Customers shopping with third-party suppliers will remain with their supplier</a:t>
            </a:r>
            <a:r>
              <a:rPr lang="en-US" sz="2000" b="1" i="0" u="none" strike="noStrike" cap="none" dirty="0">
                <a:solidFill>
                  <a:schemeClr val="dk1"/>
                </a:solidFill>
                <a:latin typeface="Montserrat"/>
                <a:ea typeface="Montserrat"/>
                <a:cs typeface="Montserrat"/>
                <a:sym typeface="Montserrat"/>
              </a:rPr>
              <a:t> </a:t>
            </a:r>
            <a:r>
              <a:rPr lang="en-US" sz="2000" b="0" i="0" u="none" strike="noStrike" cap="none" dirty="0">
                <a:solidFill>
                  <a:srgbClr val="4F4C49"/>
                </a:solidFill>
                <a:latin typeface="Montserrat"/>
                <a:ea typeface="Montserrat"/>
                <a:cs typeface="Montserrat"/>
                <a:sym typeface="Montserrat"/>
              </a:rPr>
              <a:t>unless they choose to opt-in to Community Power.</a:t>
            </a:r>
            <a:endParaRPr dirty="0"/>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a:solidFill>
                  <a:srgbClr val="1F9CAE"/>
                </a:solidFill>
                <a:latin typeface="Montserrat"/>
                <a:ea typeface="Montserrat"/>
                <a:cs typeface="Montserrat"/>
                <a:sym typeface="Montserrat"/>
              </a:rPr>
              <a:t>Community Power will be self-funded</a:t>
            </a:r>
            <a:r>
              <a:rPr lang="en-US" sz="2000" b="1" i="0" u="none" strike="noStrike" cap="none" dirty="0">
                <a:solidFill>
                  <a:schemeClr val="dk1"/>
                </a:solidFill>
                <a:latin typeface="Montserrat"/>
                <a:ea typeface="Montserrat"/>
                <a:cs typeface="Montserrat"/>
                <a:sym typeface="Montserrat"/>
              </a:rPr>
              <a:t> </a:t>
            </a:r>
            <a:r>
              <a:rPr lang="en-US" sz="2000" b="0" i="0" u="none" strike="noStrike" cap="none" dirty="0">
                <a:solidFill>
                  <a:srgbClr val="4F4C49"/>
                </a:solidFill>
                <a:latin typeface="Montserrat"/>
                <a:ea typeface="Montserrat"/>
                <a:cs typeface="Montserrat"/>
                <a:sym typeface="Montserrat"/>
              </a:rPr>
              <a:t>by rates paid by participating customers. </a:t>
            </a:r>
            <a:r>
              <a:rPr lang="en-US" sz="2000" b="1" i="0" u="none" strike="noStrike" cap="none" dirty="0">
                <a:solidFill>
                  <a:srgbClr val="4F4C49"/>
                </a:solidFill>
                <a:latin typeface="Montserrat"/>
                <a:ea typeface="Montserrat"/>
                <a:cs typeface="Montserrat"/>
                <a:sym typeface="Montserrat"/>
              </a:rPr>
              <a:t>No</a:t>
            </a:r>
            <a:r>
              <a:rPr lang="en-US" sz="2000" b="0" i="0" u="none" strike="noStrike" cap="none" dirty="0">
                <a:solidFill>
                  <a:srgbClr val="4F4C49"/>
                </a:solidFill>
                <a:latin typeface="Montserrat"/>
                <a:ea typeface="Montserrat"/>
                <a:cs typeface="Montserrat"/>
                <a:sym typeface="Montserrat"/>
              </a:rPr>
              <a:t> </a:t>
            </a:r>
            <a:r>
              <a:rPr lang="en-US" sz="2000" b="1" i="0" u="none" strike="noStrike" cap="none" dirty="0">
                <a:solidFill>
                  <a:srgbClr val="4F4C49"/>
                </a:solidFill>
                <a:latin typeface="Montserrat"/>
                <a:ea typeface="Montserrat"/>
                <a:cs typeface="Montserrat"/>
                <a:sym typeface="Montserrat"/>
              </a:rPr>
              <a:t>taxes will be used to cover program expenses.</a:t>
            </a:r>
            <a:endParaRPr sz="2000" b="0" i="0" u="none" strike="noStrike" cap="none" dirty="0">
              <a:solidFill>
                <a:srgbClr val="4F4C49"/>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c1791e128b_0_602"/>
          <p:cNvSpPr txBox="1"/>
          <p:nvPr/>
        </p:nvSpPr>
        <p:spPr>
          <a:xfrm>
            <a:off x="1231577" y="4934550"/>
            <a:ext cx="9726832" cy="650050"/>
          </a:xfrm>
          <a:prstGeom prst="rect">
            <a:avLst/>
          </a:prstGeom>
          <a:noFill/>
          <a:ln>
            <a:noFill/>
          </a:ln>
        </p:spPr>
        <p:txBody>
          <a:bodyPr spcFirstLastPara="1" wrap="square" lIns="0" tIns="0" rIns="0" bIns="0" anchor="t" anchorCtr="0">
            <a:spAutoFit/>
          </a:bodyPr>
          <a:lstStyle/>
          <a:p>
            <a:pPr marL="0" marR="0" lvl="0" indent="0" algn="ctr" rtl="0">
              <a:lnSpc>
                <a:spcPct val="87500"/>
              </a:lnSpc>
              <a:spcBef>
                <a:spcPts val="0"/>
              </a:spcBef>
              <a:spcAft>
                <a:spcPts val="0"/>
              </a:spcAft>
              <a:buClr>
                <a:srgbClr val="2471AA"/>
              </a:buClr>
              <a:buSzPts val="4800"/>
              <a:buFont typeface="Arial"/>
              <a:buNone/>
            </a:pPr>
            <a:r>
              <a:rPr lang="en-US" sz="4800" b="1" i="0" u="none" strike="noStrike" cap="none">
                <a:solidFill>
                  <a:srgbClr val="F1543D"/>
                </a:solidFill>
                <a:latin typeface="Arial"/>
                <a:ea typeface="Arial"/>
                <a:cs typeface="Arial"/>
                <a:sym typeface="Arial"/>
              </a:rPr>
              <a:t>2. The Electric Aggregation Plan</a:t>
            </a:r>
            <a:endParaRPr sz="4800" b="1" i="0" u="none" strike="noStrike" cap="none">
              <a:solidFill>
                <a:srgbClr val="F1543D"/>
              </a:solidFill>
              <a:latin typeface="Arial"/>
              <a:ea typeface="Arial"/>
              <a:cs typeface="Arial"/>
              <a:sym typeface="Arial"/>
            </a:endParaRPr>
          </a:p>
        </p:txBody>
      </p:sp>
      <p:pic>
        <p:nvPicPr>
          <p:cNvPr id="212" name="Google Shape;212;g1c1791e128b_0_602"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13" name="Google Shape;213;g1c1791e128b_0_602"/>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9</a:t>
            </a:fld>
            <a:endParaRPr>
              <a:latin typeface="Calibri"/>
              <a:ea typeface="Calibri"/>
              <a:cs typeface="Calibri"/>
              <a:sym typeface="Calibri"/>
            </a:endParaRPr>
          </a:p>
        </p:txBody>
      </p:sp>
      <p:pic>
        <p:nvPicPr>
          <p:cNvPr id="214" name="Google Shape;214;g1c1791e128b_0_602"/>
          <p:cNvPicPr preferRelativeResize="0"/>
          <p:nvPr/>
        </p:nvPicPr>
        <p:blipFill rotWithShape="1">
          <a:blip r:embed="rId4">
            <a:alphaModFix/>
          </a:blip>
          <a:srcRect t="21558" b="31944"/>
          <a:stretch/>
        </p:blipFill>
        <p:spPr>
          <a:xfrm>
            <a:off x="1055282" y="822079"/>
            <a:ext cx="10079421" cy="352050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1518</Words>
  <Application>Microsoft Office PowerPoint</Application>
  <PresentationFormat>Widescreen</PresentationFormat>
  <Paragraphs>242</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Montserrat</vt:lpstr>
      <vt:lpstr>Noto Sans Symbols</vt:lpstr>
      <vt:lpstr>Montserrat SemiBold</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Power Coalition of New Hampshire</vt:lpstr>
      <vt:lpstr>PowerPoint Presentation</vt:lpstr>
      <vt:lpstr>PowerPoint Presentation</vt:lpstr>
      <vt:lpstr>Operated by Expert Contractors</vt:lpstr>
      <vt:lpstr>Streamlined CPA Program Implementation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P. Herndon</dc:creator>
  <cp:lastModifiedBy>Paul Deschaine</cp:lastModifiedBy>
  <cp:revision>8</cp:revision>
  <dcterms:created xsi:type="dcterms:W3CDTF">2022-08-18T19:21:49Z</dcterms:created>
  <dcterms:modified xsi:type="dcterms:W3CDTF">2023-05-22T15:58:46Z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0x010100C4BE7B487C5F934AB052380DF486FDF4</vt:lpwstr>
  </property>
</Properties>
</file>