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5" r:id="rId5"/>
  </p:sldMasterIdLst>
  <p:notesMasterIdLst>
    <p:notesMasterId r:id="rId19"/>
  </p:notesMasterIdLst>
  <p:sldIdLst>
    <p:sldId id="256" r:id="rId6"/>
    <p:sldId id="308" r:id="rId7"/>
    <p:sldId id="751" r:id="rId8"/>
    <p:sldId id="760" r:id="rId9"/>
    <p:sldId id="761" r:id="rId10"/>
    <p:sldId id="757" r:id="rId11"/>
    <p:sldId id="756" r:id="rId12"/>
    <p:sldId id="753" r:id="rId13"/>
    <p:sldId id="749" r:id="rId14"/>
    <p:sldId id="754" r:id="rId15"/>
    <p:sldId id="762" r:id="rId16"/>
    <p:sldId id="263" r:id="rId17"/>
    <p:sldId id="759" r:id="rId18"/>
  </p:sldIdLst>
  <p:sldSz cx="12192000" cy="6858000"/>
  <p:notesSz cx="7315200" cy="9601200"/>
  <p:embeddedFontLst>
    <p:embeddedFont>
      <p:font typeface="Calibri" panose="020F0502020204030204" pitchFamily="34" charset="0"/>
      <p:regular r:id="rId20"/>
      <p:bold r:id="rId21"/>
      <p:italic r:id="rId22"/>
      <p:boldItalic r:id="rId23"/>
    </p:embeddedFont>
    <p:embeddedFont>
      <p:font typeface="Metropolis" panose="020B0604020202020204" charset="0"/>
      <p:regular r:id="rId24"/>
      <p:bold r:id="rId25"/>
      <p:italic r:id="rId26"/>
      <p:boldItalic r:id="rId27"/>
    </p:embeddedFont>
    <p:embeddedFont>
      <p:font typeface="Metropolis Extra Bold" panose="00000900000000000000" charset="0"/>
      <p:bold r:id="rId28"/>
      <p:italic r:id="rId29"/>
      <p:boldItalic r:id="rId30"/>
    </p:embeddedFont>
    <p:embeddedFont>
      <p:font typeface="Montserrat" panose="00000500000000000000" pitchFamily="2" charset="0"/>
      <p:regular r:id="rId31"/>
      <p:bold r:id="rId32"/>
      <p:italic r:id="rId33"/>
      <p:boldItalic r:id="rId34"/>
    </p:embeddedFont>
    <p:embeddedFont>
      <p:font typeface="Webdings" panose="05030102010509060703" pitchFamily="18" charset="2"/>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78" roundtripDataSignature="AMtx7mh0IpA8g8TVHoUg+eHha8xFpn7fD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FFFFFF"/>
    <a:srgbClr val="4F4C49"/>
    <a:srgbClr val="1F9CAE"/>
    <a:srgbClr val="449B56"/>
    <a:srgbClr val="2471AA"/>
    <a:srgbClr val="F7981C"/>
    <a:srgbClr val="F1543D"/>
    <a:srgbClr val="42BEE2"/>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902C7E-6AC8-4169-8115-385976235186}">
  <a:tblStyle styleId="{17902C7E-6AC8-4169-8115-38597623518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74"/>
  </p:normalViewPr>
  <p:slideViewPr>
    <p:cSldViewPr snapToGrid="0">
      <p:cViewPr varScale="1">
        <p:scale>
          <a:sx n="82" d="100"/>
          <a:sy n="82" d="100"/>
        </p:scale>
        <p:origin x="72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6.fntdata"/><Relationship Id="rId33" Type="http://schemas.openxmlformats.org/officeDocument/2006/relationships/font" Target="fonts/font14.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5.fntdata"/><Relationship Id="rId32" Type="http://schemas.openxmlformats.org/officeDocument/2006/relationships/font" Target="fonts/font13.fntdata"/><Relationship Id="rId79"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4.fntdata"/><Relationship Id="rId28" Type="http://schemas.openxmlformats.org/officeDocument/2006/relationships/font" Target="fonts/font9.fntdata"/><Relationship Id="rId82"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31" Type="http://schemas.openxmlformats.org/officeDocument/2006/relationships/font" Target="fonts/font12.fntdata"/><Relationship Id="rId78" Type="http://customschemas.google.com/relationships/presentationmetadata" Target="metadata"/><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3.xml"/><Relationship Id="rId80" Type="http://schemas.openxmlformats.org/officeDocument/2006/relationships/viewProps" Target="viewProps.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45" tIns="48309" rIns="96645" bIns="48309"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45" tIns="48309" rIns="96645" bIns="48309"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45" tIns="48309" rIns="96645" bIns="48309"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buSzPts val="1200"/>
            </a:pPr>
            <a:fld id="{00000000-1234-1234-1234-123412341234}" type="slidenum">
              <a:rPr lang="en-US" sz="1300" smtClean="0">
                <a:solidFill>
                  <a:schemeClr val="dk1"/>
                </a:solidFill>
                <a:latin typeface="Calibri"/>
                <a:ea typeface="Calibri"/>
                <a:cs typeface="Calibri"/>
                <a:sym typeface="Calibri"/>
              </a:rPr>
              <a:pPr algn="r">
                <a:buSzPts val="1200"/>
              </a:pPr>
              <a:t>‹#›</a:t>
            </a:fld>
            <a:endParaRPr lang="en-US" sz="13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tel:+18666037697"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endParaRPr/>
          </a:p>
        </p:txBody>
      </p:sp>
      <p:sp>
        <p:nvSpPr>
          <p:cNvPr id="106" name="Google Shape;106;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txBox="1">
            <a:spLocks noGrp="1"/>
          </p:cNvSpPr>
          <p:nvPr>
            <p:ph type="body" idx="1"/>
          </p:nvPr>
        </p:nvSpPr>
        <p:spPr>
          <a:xfrm>
            <a:off x="685800" y="5791200"/>
            <a:ext cx="5486400" cy="548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2" name="Google Shape;152;p11:notes"/>
          <p:cNvSpPr>
            <a:spLocks noGrp="1" noRot="1" noChangeAspect="1"/>
          </p:cNvSpPr>
          <p:nvPr>
            <p:ph type="sldImg" idx="2"/>
          </p:nvPr>
        </p:nvSpPr>
        <p:spPr>
          <a:xfrm>
            <a:off x="-635000" y="914400"/>
            <a:ext cx="8128000" cy="4572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1025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txBox="1">
            <a:spLocks noGrp="1"/>
          </p:cNvSpPr>
          <p:nvPr>
            <p:ph type="body" idx="1"/>
          </p:nvPr>
        </p:nvSpPr>
        <p:spPr>
          <a:xfrm>
            <a:off x="685800" y="5791200"/>
            <a:ext cx="5486400" cy="5486400"/>
          </a:xfrm>
          <a:prstGeom prst="rect">
            <a:avLst/>
          </a:prstGeom>
        </p:spPr>
        <p:txBody>
          <a:bodyPr spcFirstLastPara="1" wrap="square" lIns="91425" tIns="91425" rIns="91425" bIns="91425" anchor="t" anchorCtr="0">
            <a:noAutofit/>
          </a:bodyPr>
          <a:lstStyle/>
          <a:p>
            <a:pPr algn="l" fontAlgn="base"/>
            <a:r>
              <a:rPr lang="en-US" b="1" i="0" u="none" strike="noStrike" dirty="0">
                <a:solidFill>
                  <a:srgbClr val="000000"/>
                </a:solidFill>
                <a:effectLst/>
                <a:latin typeface="Montserrat" pitchFamily="2" charset="77"/>
              </a:rPr>
              <a:t>Can Net Metered customers choose to be enrolled in Community Power?</a:t>
            </a:r>
            <a:endParaRPr lang="en-US" b="0" i="0" u="none" strike="noStrike" dirty="0">
              <a:effectLst/>
            </a:endParaRPr>
          </a:p>
          <a:p>
            <a:pPr algn="l" fontAlgn="base"/>
            <a:r>
              <a:rPr lang="en-US" b="0" i="0" u="none" strike="noStrike" dirty="0">
                <a:effectLst/>
              </a:rPr>
              <a:t>Net Metered customers may still elect to opt-in and be served by Community Power programs, but will no longer receive any credit as an offset for supply for the electricity that they generate in excess of their usage each month. (Customers would continue to receive credits as an offset for transmission and distribution services charges from their utility,  but not as an offset for supply from the Community Power program.) This may not be a problem for customers that do not generate electricity in excess of their usage in </a:t>
            </a:r>
            <a:r>
              <a:rPr lang="en-US" b="0" i="0" u="sng" strike="noStrike" dirty="0">
                <a:effectLst/>
              </a:rPr>
              <a:t>any</a:t>
            </a:r>
            <a:r>
              <a:rPr lang="en-US" b="0" i="0" u="none" strike="noStrike" dirty="0">
                <a:effectLst/>
              </a:rPr>
              <a:t> month. However, customers that do generate electricity in excess of their onsite usage </a:t>
            </a:r>
            <a:r>
              <a:rPr lang="en-US" b="0" i="0" u="sng" strike="noStrike" dirty="0">
                <a:effectLst/>
              </a:rPr>
              <a:t>may or may not</a:t>
            </a:r>
            <a:r>
              <a:rPr lang="en-US" b="0" i="0" u="none" strike="noStrike" dirty="0">
                <a:effectLst/>
              </a:rPr>
              <a:t> financially benefit from taking service from Community Power programs. We recommend that Net Metered customers compare the supply rate savings from a joining Community Power program against the impact of foregoing any net metering credit for supply charges before making their decision. If you are a Net Metered customer, please call us at </a:t>
            </a:r>
            <a:r>
              <a:rPr lang="en-US" b="0" i="0" u="none" strike="noStrike" dirty="0">
                <a:effectLst/>
                <a:hlinkClick r:id="rId3"/>
              </a:rPr>
              <a:t>1-866-603-POWR</a:t>
            </a:r>
            <a:r>
              <a:rPr lang="en-US" b="0" i="0" u="none" strike="noStrike" dirty="0">
                <a:effectLst/>
              </a:rPr>
              <a:t> to discuss your options.</a:t>
            </a:r>
          </a:p>
          <a:p>
            <a:pPr marL="0" lvl="0" indent="0" algn="l" rtl="0">
              <a:spcBef>
                <a:spcPts val="0"/>
              </a:spcBef>
              <a:spcAft>
                <a:spcPts val="0"/>
              </a:spcAft>
              <a:buNone/>
            </a:pPr>
            <a:endParaRPr dirty="0"/>
          </a:p>
        </p:txBody>
      </p:sp>
      <p:sp>
        <p:nvSpPr>
          <p:cNvPr id="152" name="Google Shape;152;p11:notes"/>
          <p:cNvSpPr>
            <a:spLocks noGrp="1" noRot="1" noChangeAspect="1"/>
          </p:cNvSpPr>
          <p:nvPr>
            <p:ph type="sldImg" idx="2"/>
          </p:nvPr>
        </p:nvSpPr>
        <p:spPr>
          <a:xfrm>
            <a:off x="-635000" y="914400"/>
            <a:ext cx="8128000" cy="4572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4616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0130d0ed84_0_123:notes"/>
          <p:cNvSpPr>
            <a:spLocks noGrp="1" noRot="1" noChangeAspect="1"/>
          </p:cNvSpPr>
          <p:nvPr>
            <p:ph type="sldImg" idx="2"/>
          </p:nvPr>
        </p:nvSpPr>
        <p:spPr>
          <a:xfrm>
            <a:off x="2338388" y="530225"/>
            <a:ext cx="4716462" cy="2654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7" name="Google Shape;137;g10130d0ed84_0_123:notes"/>
          <p:cNvSpPr txBox="1">
            <a:spLocks noGrp="1"/>
          </p:cNvSpPr>
          <p:nvPr>
            <p:ph type="body" idx="1"/>
          </p:nvPr>
        </p:nvSpPr>
        <p:spPr>
          <a:xfrm>
            <a:off x="1252432" y="3361611"/>
            <a:ext cx="6888375" cy="3184684"/>
          </a:xfrm>
          <a:prstGeom prst="rect">
            <a:avLst/>
          </a:prstGeom>
          <a:noFill/>
          <a:ln>
            <a:noFill/>
          </a:ln>
        </p:spPr>
        <p:txBody>
          <a:bodyPr spcFirstLastPara="1" wrap="square" lIns="94075" tIns="47025" rIns="94075" bIns="47025" anchor="t" anchorCtr="0">
            <a:noAutofit/>
          </a:bodyPr>
          <a:lstStyle/>
          <a:p>
            <a:pPr marL="176456" lvl="0" indent="-98031" algn="l" rtl="0">
              <a:lnSpc>
                <a:spcPct val="100000"/>
              </a:lnSpc>
              <a:spcBef>
                <a:spcPts val="0"/>
              </a:spcBef>
              <a:spcAft>
                <a:spcPts val="0"/>
              </a:spcAft>
              <a:buSzPts val="12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endParaRPr/>
          </a:p>
        </p:txBody>
      </p:sp>
      <p:sp>
        <p:nvSpPr>
          <p:cNvPr id="106" name="Google Shape;106;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26046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txBox="1">
            <a:spLocks noGrp="1"/>
          </p:cNvSpPr>
          <p:nvPr>
            <p:ph type="body" idx="1"/>
          </p:nvPr>
        </p:nvSpPr>
        <p:spPr>
          <a:xfrm>
            <a:off x="685800" y="5791200"/>
            <a:ext cx="5486400" cy="548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2" name="Google Shape;152;p11:notes"/>
          <p:cNvSpPr>
            <a:spLocks noGrp="1" noRot="1" noChangeAspect="1"/>
          </p:cNvSpPr>
          <p:nvPr>
            <p:ph type="sldImg" idx="2"/>
          </p:nvPr>
        </p:nvSpPr>
        <p:spPr>
          <a:xfrm>
            <a:off x="-635000" y="914400"/>
            <a:ext cx="8128000" cy="4572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txBox="1">
            <a:spLocks noGrp="1"/>
          </p:cNvSpPr>
          <p:nvPr>
            <p:ph type="body" idx="1"/>
          </p:nvPr>
        </p:nvSpPr>
        <p:spPr>
          <a:xfrm>
            <a:off x="685800" y="5791200"/>
            <a:ext cx="5486400" cy="548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2" name="Google Shape;152;p11:notes"/>
          <p:cNvSpPr>
            <a:spLocks noGrp="1" noRot="1" noChangeAspect="1"/>
          </p:cNvSpPr>
          <p:nvPr>
            <p:ph type="sldImg" idx="2"/>
          </p:nvPr>
        </p:nvSpPr>
        <p:spPr>
          <a:xfrm>
            <a:off x="-635000" y="914400"/>
            <a:ext cx="8128000" cy="4572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2727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txBox="1">
            <a:spLocks noGrp="1"/>
          </p:cNvSpPr>
          <p:nvPr>
            <p:ph type="body" idx="1"/>
          </p:nvPr>
        </p:nvSpPr>
        <p:spPr>
          <a:xfrm>
            <a:off x="685800" y="5791200"/>
            <a:ext cx="5486400" cy="548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SSS</a:t>
            </a:r>
            <a:endParaRPr dirty="0"/>
          </a:p>
        </p:txBody>
      </p:sp>
      <p:sp>
        <p:nvSpPr>
          <p:cNvPr id="152" name="Google Shape;152;p11:notes"/>
          <p:cNvSpPr>
            <a:spLocks noGrp="1" noRot="1" noChangeAspect="1"/>
          </p:cNvSpPr>
          <p:nvPr>
            <p:ph type="sldImg" idx="2"/>
          </p:nvPr>
        </p:nvSpPr>
        <p:spPr>
          <a:xfrm>
            <a:off x="-635000" y="914400"/>
            <a:ext cx="8128000" cy="4572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2117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txBox="1">
            <a:spLocks noGrp="1"/>
          </p:cNvSpPr>
          <p:nvPr>
            <p:ph type="body" idx="1"/>
          </p:nvPr>
        </p:nvSpPr>
        <p:spPr>
          <a:xfrm>
            <a:off x="685800" y="5791200"/>
            <a:ext cx="5486400" cy="548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2" name="Google Shape;152;p11:notes"/>
          <p:cNvSpPr>
            <a:spLocks noGrp="1" noRot="1" noChangeAspect="1"/>
          </p:cNvSpPr>
          <p:nvPr>
            <p:ph type="sldImg" idx="2"/>
          </p:nvPr>
        </p:nvSpPr>
        <p:spPr>
          <a:xfrm>
            <a:off x="-635000" y="914400"/>
            <a:ext cx="8128000" cy="4572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6644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txBox="1">
            <a:spLocks noGrp="1"/>
          </p:cNvSpPr>
          <p:nvPr>
            <p:ph type="body" idx="1"/>
          </p:nvPr>
        </p:nvSpPr>
        <p:spPr>
          <a:xfrm>
            <a:off x="685800" y="5791200"/>
            <a:ext cx="5486400" cy="548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SSS</a:t>
            </a:r>
            <a:endParaRPr dirty="0"/>
          </a:p>
        </p:txBody>
      </p:sp>
      <p:sp>
        <p:nvSpPr>
          <p:cNvPr id="152" name="Google Shape;152;p11:notes"/>
          <p:cNvSpPr>
            <a:spLocks noGrp="1" noRot="1" noChangeAspect="1"/>
          </p:cNvSpPr>
          <p:nvPr>
            <p:ph type="sldImg" idx="2"/>
          </p:nvPr>
        </p:nvSpPr>
        <p:spPr>
          <a:xfrm>
            <a:off x="-635000" y="914400"/>
            <a:ext cx="8128000" cy="4572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1617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txBox="1">
            <a:spLocks noGrp="1"/>
          </p:cNvSpPr>
          <p:nvPr>
            <p:ph type="body" idx="1"/>
          </p:nvPr>
        </p:nvSpPr>
        <p:spPr>
          <a:xfrm>
            <a:off x="685800" y="5791200"/>
            <a:ext cx="5486400" cy="548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2" name="Google Shape;152;p11:notes"/>
          <p:cNvSpPr>
            <a:spLocks noGrp="1" noRot="1" noChangeAspect="1"/>
          </p:cNvSpPr>
          <p:nvPr>
            <p:ph type="sldImg" idx="2"/>
          </p:nvPr>
        </p:nvSpPr>
        <p:spPr>
          <a:xfrm>
            <a:off x="-635000" y="914400"/>
            <a:ext cx="8128000" cy="4572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5746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txBox="1">
            <a:spLocks noGrp="1"/>
          </p:cNvSpPr>
          <p:nvPr>
            <p:ph type="body" idx="1"/>
          </p:nvPr>
        </p:nvSpPr>
        <p:spPr>
          <a:xfrm>
            <a:off x="685800" y="5791200"/>
            <a:ext cx="5486400" cy="548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2" name="Google Shape;152;p11:notes"/>
          <p:cNvSpPr>
            <a:spLocks noGrp="1" noRot="1" noChangeAspect="1"/>
          </p:cNvSpPr>
          <p:nvPr>
            <p:ph type="sldImg" idx="2"/>
          </p:nvPr>
        </p:nvSpPr>
        <p:spPr>
          <a:xfrm>
            <a:off x="-635000" y="914400"/>
            <a:ext cx="8128000" cy="4572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2339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txBox="1">
            <a:spLocks noGrp="1"/>
          </p:cNvSpPr>
          <p:nvPr>
            <p:ph type="body" idx="1"/>
          </p:nvPr>
        </p:nvSpPr>
        <p:spPr>
          <a:xfrm>
            <a:off x="685800" y="5791200"/>
            <a:ext cx="5486400" cy="548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2" name="Google Shape;152;p11:notes"/>
          <p:cNvSpPr>
            <a:spLocks noGrp="1" noRot="1" noChangeAspect="1"/>
          </p:cNvSpPr>
          <p:nvPr>
            <p:ph type="sldImg" idx="2"/>
          </p:nvPr>
        </p:nvSpPr>
        <p:spPr>
          <a:xfrm>
            <a:off x="-635000" y="914400"/>
            <a:ext cx="8128000" cy="4572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443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
        <p:cNvGrpSpPr/>
        <p:nvPr/>
      </p:nvGrpSpPr>
      <p:grpSpPr>
        <a:xfrm>
          <a:off x="0" y="0"/>
          <a:ext cx="0" cy="0"/>
          <a:chOff x="0" y="0"/>
          <a:chExt cx="0" cy="0"/>
        </a:xfrm>
      </p:grpSpPr>
      <p:sp>
        <p:nvSpPr>
          <p:cNvPr id="15" name="Google Shape;1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19"/>
          <p:cNvSpPr txBox="1">
            <a:spLocks noGrp="1"/>
          </p:cNvSpPr>
          <p:nvPr>
            <p:ph type="sldNum" idx="12"/>
          </p:nvPr>
        </p:nvSpPr>
        <p:spPr>
          <a:xfrm>
            <a:off x="9606263" y="6567488"/>
            <a:ext cx="24952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1"/>
        <p:cNvGrpSpPr/>
        <p:nvPr/>
      </p:nvGrpSpPr>
      <p:grpSpPr>
        <a:xfrm>
          <a:off x="0" y="0"/>
          <a:ext cx="0" cy="0"/>
          <a:chOff x="0" y="0"/>
          <a:chExt cx="0" cy="0"/>
        </a:xfrm>
      </p:grpSpPr>
      <p:sp>
        <p:nvSpPr>
          <p:cNvPr id="32" name="Google Shape;32;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471A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33" name="Google Shape;33;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4" name="Google Shape;3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29"/>
          <p:cNvSpPr txBox="1">
            <a:spLocks noGrp="1"/>
          </p:cNvSpPr>
          <p:nvPr>
            <p:ph type="sldNum" idx="12"/>
          </p:nvPr>
        </p:nvSpPr>
        <p:spPr>
          <a:xfrm>
            <a:off x="9477675" y="6566292"/>
            <a:ext cx="253811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65"/>
        <p:cNvGrpSpPr/>
        <p:nvPr/>
      </p:nvGrpSpPr>
      <p:grpSpPr>
        <a:xfrm>
          <a:off x="0" y="0"/>
          <a:ext cx="0" cy="0"/>
          <a:chOff x="0" y="0"/>
          <a:chExt cx="0" cy="0"/>
        </a:xfrm>
      </p:grpSpPr>
      <p:sp>
        <p:nvSpPr>
          <p:cNvPr id="66" name="Google Shape;66;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471A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67" name="Google Shape;67;p26"/>
          <p:cNvSpPr txBox="1">
            <a:spLocks noGrp="1"/>
          </p:cNvSpPr>
          <p:nvPr>
            <p:ph type="body" idx="1"/>
          </p:nvPr>
        </p:nvSpPr>
        <p:spPr>
          <a:xfrm>
            <a:off x="295976" y="1674044"/>
            <a:ext cx="3751463"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68" name="Google Shape;68;p26"/>
          <p:cNvSpPr txBox="1">
            <a:spLocks noGrp="1"/>
          </p:cNvSpPr>
          <p:nvPr>
            <p:ph type="body" idx="2"/>
          </p:nvPr>
        </p:nvSpPr>
        <p:spPr>
          <a:xfrm>
            <a:off x="295976" y="2497956"/>
            <a:ext cx="3751463"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9" name="Google Shape;6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26"/>
          <p:cNvSpPr txBox="1">
            <a:spLocks noGrp="1"/>
          </p:cNvSpPr>
          <p:nvPr>
            <p:ph type="sldNum" idx="12"/>
          </p:nvPr>
        </p:nvSpPr>
        <p:spPr>
          <a:xfrm>
            <a:off x="9477675" y="6566292"/>
            <a:ext cx="253811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72" name="Google Shape;72;p26"/>
          <p:cNvSpPr txBox="1">
            <a:spLocks noGrp="1"/>
          </p:cNvSpPr>
          <p:nvPr>
            <p:ph type="body" idx="3"/>
          </p:nvPr>
        </p:nvSpPr>
        <p:spPr>
          <a:xfrm>
            <a:off x="4319345" y="1690688"/>
            <a:ext cx="3751463"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73" name="Google Shape;73;p26"/>
          <p:cNvSpPr txBox="1">
            <a:spLocks noGrp="1"/>
          </p:cNvSpPr>
          <p:nvPr>
            <p:ph type="body" idx="4"/>
          </p:nvPr>
        </p:nvSpPr>
        <p:spPr>
          <a:xfrm>
            <a:off x="4319345" y="2514600"/>
            <a:ext cx="3751463"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4" name="Google Shape;74;p26"/>
          <p:cNvSpPr txBox="1">
            <a:spLocks noGrp="1"/>
          </p:cNvSpPr>
          <p:nvPr>
            <p:ph type="body" idx="5"/>
          </p:nvPr>
        </p:nvSpPr>
        <p:spPr>
          <a:xfrm>
            <a:off x="8330700" y="1674044"/>
            <a:ext cx="3751463"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75" name="Google Shape;75;p26"/>
          <p:cNvSpPr txBox="1">
            <a:spLocks noGrp="1"/>
          </p:cNvSpPr>
          <p:nvPr>
            <p:ph type="body" idx="6"/>
          </p:nvPr>
        </p:nvSpPr>
        <p:spPr>
          <a:xfrm>
            <a:off x="8330700" y="2497956"/>
            <a:ext cx="3751463"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sp>
        <p:nvSpPr>
          <p:cNvPr id="77" name="Google Shape;77;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471AA"/>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78" name="Google Shape;78;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lvl="0"/>
            <a:r>
              <a:rPr lang="en-US"/>
              <a:t>Click to edit Master text styles</a:t>
            </a:r>
          </a:p>
        </p:txBody>
      </p:sp>
      <p:sp>
        <p:nvSpPr>
          <p:cNvPr id="79" name="Google Shape;79;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80" name="Google Shape;8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27"/>
          <p:cNvSpPr txBox="1">
            <a:spLocks noGrp="1"/>
          </p:cNvSpPr>
          <p:nvPr>
            <p:ph type="sldNum" idx="12"/>
          </p:nvPr>
        </p:nvSpPr>
        <p:spPr>
          <a:xfrm>
            <a:off x="9477675" y="6566292"/>
            <a:ext cx="253811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471AA"/>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85" name="Google Shape;85;p28"/>
          <p:cNvSpPr>
            <a:spLocks noGrp="1"/>
          </p:cNvSpPr>
          <p:nvPr>
            <p:ph type="pic" idx="2"/>
          </p:nvPr>
        </p:nvSpPr>
        <p:spPr>
          <a:xfrm>
            <a:off x="5183188" y="987425"/>
            <a:ext cx="6172200" cy="4873625"/>
          </a:xfrm>
          <a:prstGeom prst="rect">
            <a:avLst/>
          </a:prstGeom>
          <a:noFill/>
          <a:ln>
            <a:noFill/>
          </a:ln>
        </p:spPr>
      </p:sp>
      <p:sp>
        <p:nvSpPr>
          <p:cNvPr id="86" name="Google Shape;86;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87" name="Google Shape;8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28"/>
          <p:cNvSpPr txBox="1">
            <a:spLocks noGrp="1"/>
          </p:cNvSpPr>
          <p:nvPr>
            <p:ph type="sldNum" idx="12"/>
          </p:nvPr>
        </p:nvSpPr>
        <p:spPr>
          <a:xfrm>
            <a:off x="9477675" y="6566292"/>
            <a:ext cx="253811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Google Shape;91;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471A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92" name="Google Shape;92;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93" name="Google Shape;9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5" name="Google Shape;95;p30"/>
          <p:cNvSpPr txBox="1">
            <a:spLocks noGrp="1"/>
          </p:cNvSpPr>
          <p:nvPr>
            <p:ph type="sldNum" idx="12"/>
          </p:nvPr>
        </p:nvSpPr>
        <p:spPr>
          <a:xfrm>
            <a:off x="9477675" y="6566292"/>
            <a:ext cx="253811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wo Content">
  <p:cSld name="Two Content">
    <p:bg>
      <p:bgPr>
        <a:solidFill>
          <a:schemeClr val="lt1"/>
        </a:solidFill>
        <a:effectLst/>
      </p:bgPr>
    </p:bg>
    <p:spTree>
      <p:nvGrpSpPr>
        <p:cNvPr id="1" name="Shape 18"/>
        <p:cNvGrpSpPr/>
        <p:nvPr/>
      </p:nvGrpSpPr>
      <p:grpSpPr>
        <a:xfrm>
          <a:off x="0" y="0"/>
          <a:ext cx="0" cy="0"/>
          <a:chOff x="0" y="0"/>
          <a:chExt cx="0" cy="0"/>
        </a:xfrm>
      </p:grpSpPr>
      <p:sp>
        <p:nvSpPr>
          <p:cNvPr id="19" name="Google Shape;19;p33"/>
          <p:cNvSpPr/>
          <p:nvPr/>
        </p:nvSpPr>
        <p:spPr>
          <a:xfrm>
            <a:off x="0" y="6630923"/>
            <a:ext cx="12192000" cy="227076"/>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 name="Google Shape;20;p33"/>
          <p:cNvSpPr txBox="1">
            <a:spLocks noGrp="1"/>
          </p:cNvSpPr>
          <p:nvPr>
            <p:ph type="title"/>
          </p:nvPr>
        </p:nvSpPr>
        <p:spPr>
          <a:xfrm>
            <a:off x="0" y="0"/>
            <a:ext cx="3000000" cy="3000000"/>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Clr>
                <a:srgbClr val="2471AA"/>
              </a:buClr>
              <a:buSzPts val="3200"/>
              <a:buFont typeface="Arial"/>
              <a:buNone/>
              <a:defRPr sz="3200" b="1" i="0" u="none" strike="noStrike" cap="none">
                <a:solidFill>
                  <a:srgbClr val="2471A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21" name="Google Shape;21;p33"/>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sp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22" name="Google Shape;22;p33"/>
          <p:cNvSpPr txBox="1">
            <a:spLocks noGrp="1"/>
          </p:cNvSpPr>
          <p:nvPr>
            <p:ph type="body" idx="2"/>
          </p:nvPr>
        </p:nvSpPr>
        <p:spPr>
          <a:xfrm>
            <a:off x="6278880" y="1577340"/>
            <a:ext cx="5303520" cy="4526280"/>
          </a:xfrm>
          <a:prstGeom prst="rect">
            <a:avLst/>
          </a:prstGeom>
          <a:noFill/>
          <a:ln>
            <a:noFill/>
          </a:ln>
        </p:spPr>
        <p:txBody>
          <a:bodyPr spcFirstLastPara="1" wrap="square" lIns="0" tIns="0" rIns="0" bIns="0" anchor="t" anchorCtr="0">
            <a:sp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23" name="Google Shape;23;p33"/>
          <p:cNvSpPr txBox="1">
            <a:spLocks noGrp="1"/>
          </p:cNvSpPr>
          <p:nvPr>
            <p:ph type="ftr" idx="11"/>
          </p:nvPr>
        </p:nvSpPr>
        <p:spPr>
          <a:xfrm>
            <a:off x="0" y="0"/>
            <a:ext cx="3000000" cy="3000000"/>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SzPts val="1400"/>
              <a:buNone/>
              <a:defRPr sz="18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 name="Google Shape;24;p33"/>
          <p:cNvSpPr txBox="1">
            <a:spLocks noGrp="1"/>
          </p:cNvSpPr>
          <p:nvPr>
            <p:ph type="dt" idx="10"/>
          </p:nvPr>
        </p:nvSpPr>
        <p:spPr>
          <a:xfrm>
            <a:off x="0" y="0"/>
            <a:ext cx="3000000" cy="300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fld id="{F9D02F13-9105-8847-8A9F-A920629CBC72}" type="datetime1">
              <a:rPr lang="en-US" smtClean="0"/>
              <a:t>1/17/2024</a:t>
            </a:fld>
            <a:endParaRPr/>
          </a:p>
        </p:txBody>
      </p:sp>
      <p:sp>
        <p:nvSpPr>
          <p:cNvPr id="25" name="Google Shape;25;p33"/>
          <p:cNvSpPr txBox="1">
            <a:spLocks noGrp="1"/>
          </p:cNvSpPr>
          <p:nvPr>
            <p:ph type="sldNum" idx="12"/>
          </p:nvPr>
        </p:nvSpPr>
        <p:spPr>
          <a:xfrm>
            <a:off x="9057672" y="6602347"/>
            <a:ext cx="2929540" cy="227077"/>
          </a:xfrm>
          <a:prstGeom prst="rect">
            <a:avLst/>
          </a:prstGeom>
          <a:noFill/>
          <a:ln>
            <a:noFill/>
          </a:ln>
        </p:spPr>
        <p:txBody>
          <a:bodyPr spcFirstLastPara="1" wrap="square" lIns="0" tIns="0" rIns="0" bIns="0" anchor="t" anchorCtr="0">
            <a:noAutofit/>
          </a:bodyPr>
          <a:lstStyle>
            <a:lvl1pPr marL="25400" marR="0" lvl="0" indent="0" algn="r" rtl="0">
              <a:lnSpc>
                <a:spcPct val="100875"/>
              </a:lnSpc>
              <a:spcBef>
                <a:spcPts val="0"/>
              </a:spcBef>
              <a:buNone/>
              <a:defRPr sz="1800" b="1" i="0">
                <a:solidFill>
                  <a:schemeClr val="bg1"/>
                </a:solidFill>
                <a:latin typeface="Calibri"/>
                <a:ea typeface="Calibri"/>
                <a:cs typeface="Calibri"/>
                <a:sym typeface="Calibri"/>
              </a:defRPr>
            </a:lvl1pPr>
            <a:lvl2pPr marL="25400" marR="0" lvl="1" indent="0" algn="l" rtl="0">
              <a:lnSpc>
                <a:spcPct val="100875"/>
              </a:lnSpc>
              <a:spcBef>
                <a:spcPts val="0"/>
              </a:spcBef>
              <a:buNone/>
              <a:defRPr sz="1600" b="0" i="0">
                <a:solidFill>
                  <a:schemeClr val="dk1"/>
                </a:solidFill>
                <a:latin typeface="Calibri"/>
                <a:ea typeface="Calibri"/>
                <a:cs typeface="Calibri"/>
                <a:sym typeface="Calibri"/>
              </a:defRPr>
            </a:lvl2pPr>
            <a:lvl3pPr marL="25400" marR="0" lvl="2" indent="0" algn="l" rtl="0">
              <a:lnSpc>
                <a:spcPct val="100875"/>
              </a:lnSpc>
              <a:spcBef>
                <a:spcPts val="0"/>
              </a:spcBef>
              <a:buNone/>
              <a:defRPr sz="1600" b="0" i="0">
                <a:solidFill>
                  <a:schemeClr val="dk1"/>
                </a:solidFill>
                <a:latin typeface="Calibri"/>
                <a:ea typeface="Calibri"/>
                <a:cs typeface="Calibri"/>
                <a:sym typeface="Calibri"/>
              </a:defRPr>
            </a:lvl3pPr>
            <a:lvl4pPr marL="25400" marR="0" lvl="3" indent="0" algn="l" rtl="0">
              <a:lnSpc>
                <a:spcPct val="100875"/>
              </a:lnSpc>
              <a:spcBef>
                <a:spcPts val="0"/>
              </a:spcBef>
              <a:buNone/>
              <a:defRPr sz="1600" b="0" i="0">
                <a:solidFill>
                  <a:schemeClr val="dk1"/>
                </a:solidFill>
                <a:latin typeface="Calibri"/>
                <a:ea typeface="Calibri"/>
                <a:cs typeface="Calibri"/>
                <a:sym typeface="Calibri"/>
              </a:defRPr>
            </a:lvl4pPr>
            <a:lvl5pPr marL="25400" marR="0" lvl="4" indent="0" algn="l" rtl="0">
              <a:lnSpc>
                <a:spcPct val="100875"/>
              </a:lnSpc>
              <a:spcBef>
                <a:spcPts val="0"/>
              </a:spcBef>
              <a:buNone/>
              <a:defRPr sz="1600" b="0" i="0">
                <a:solidFill>
                  <a:schemeClr val="dk1"/>
                </a:solidFill>
                <a:latin typeface="Calibri"/>
                <a:ea typeface="Calibri"/>
                <a:cs typeface="Calibri"/>
                <a:sym typeface="Calibri"/>
              </a:defRPr>
            </a:lvl5pPr>
            <a:lvl6pPr marL="25400" marR="0" lvl="5" indent="0" algn="l" rtl="0">
              <a:lnSpc>
                <a:spcPct val="100875"/>
              </a:lnSpc>
              <a:spcBef>
                <a:spcPts val="0"/>
              </a:spcBef>
              <a:buNone/>
              <a:defRPr sz="1600" b="0" i="0">
                <a:solidFill>
                  <a:schemeClr val="dk1"/>
                </a:solidFill>
                <a:latin typeface="Calibri"/>
                <a:ea typeface="Calibri"/>
                <a:cs typeface="Calibri"/>
                <a:sym typeface="Calibri"/>
              </a:defRPr>
            </a:lvl6pPr>
            <a:lvl7pPr marL="25400" marR="0" lvl="6" indent="0" algn="l" rtl="0">
              <a:lnSpc>
                <a:spcPct val="100875"/>
              </a:lnSpc>
              <a:spcBef>
                <a:spcPts val="0"/>
              </a:spcBef>
              <a:buNone/>
              <a:defRPr sz="1600" b="0" i="0">
                <a:solidFill>
                  <a:schemeClr val="dk1"/>
                </a:solidFill>
                <a:latin typeface="Calibri"/>
                <a:ea typeface="Calibri"/>
                <a:cs typeface="Calibri"/>
                <a:sym typeface="Calibri"/>
              </a:defRPr>
            </a:lvl7pPr>
            <a:lvl8pPr marL="25400" marR="0" lvl="7" indent="0" algn="l" rtl="0">
              <a:lnSpc>
                <a:spcPct val="100875"/>
              </a:lnSpc>
              <a:spcBef>
                <a:spcPts val="0"/>
              </a:spcBef>
              <a:buNone/>
              <a:defRPr sz="1600" b="0" i="0">
                <a:solidFill>
                  <a:schemeClr val="dk1"/>
                </a:solidFill>
                <a:latin typeface="Calibri"/>
                <a:ea typeface="Calibri"/>
                <a:cs typeface="Calibri"/>
                <a:sym typeface="Calibri"/>
              </a:defRPr>
            </a:lvl8pPr>
            <a:lvl9pPr marL="25400" marR="0" lvl="8" indent="0" algn="l" rtl="0">
              <a:lnSpc>
                <a:spcPct val="100875"/>
              </a:lnSpc>
              <a:spcBef>
                <a:spcPts val="0"/>
              </a:spcBef>
              <a:buNone/>
              <a:defRPr sz="1600" b="0" i="0">
                <a:solidFill>
                  <a:schemeClr val="dk1"/>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089288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
        <p:cNvGrpSpPr/>
        <p:nvPr/>
      </p:nvGrpSpPr>
      <p:grpSpPr>
        <a:xfrm>
          <a:off x="0" y="0"/>
          <a:ext cx="0" cy="0"/>
          <a:chOff x="0" y="0"/>
          <a:chExt cx="0" cy="0"/>
        </a:xfrm>
      </p:grpSpPr>
      <p:sp>
        <p:nvSpPr>
          <p:cNvPr id="26" name="Google Shape;26;p33"/>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18895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8"/>
        <p:cNvGrpSpPr/>
        <p:nvPr/>
      </p:nvGrpSpPr>
      <p:grpSpPr>
        <a:xfrm>
          <a:off x="0" y="0"/>
          <a:ext cx="0" cy="0"/>
          <a:chOff x="0" y="0"/>
          <a:chExt cx="0" cy="0"/>
        </a:xfrm>
      </p:grpSpPr>
      <p:sp>
        <p:nvSpPr>
          <p:cNvPr id="59" name="Google Shape;59;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471A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5"/>
          <p:cNvSpPr txBox="1">
            <a:spLocks noGrp="1"/>
          </p:cNvSpPr>
          <p:nvPr>
            <p:ph type="sldNum" idx="12"/>
          </p:nvPr>
        </p:nvSpPr>
        <p:spPr>
          <a:xfrm>
            <a:off x="9477675" y="6566292"/>
            <a:ext cx="253811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53340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471AA"/>
              </a:buClr>
              <a:buSzPts val="4400"/>
              <a:buFont typeface="Arial"/>
              <a:buNone/>
              <a:defRPr sz="4400" b="0" i="0" u="none" strike="noStrike" cap="none">
                <a:solidFill>
                  <a:srgbClr val="2471A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 name="Google Shape;12;p18"/>
          <p:cNvPicPr preferRelativeResize="0"/>
          <p:nvPr/>
        </p:nvPicPr>
        <p:blipFill rotWithShape="1">
          <a:blip r:embed="rId10">
            <a:alphaModFix/>
          </a:blip>
          <a:srcRect/>
          <a:stretch/>
        </p:blipFill>
        <p:spPr>
          <a:xfrm>
            <a:off x="0" y="6630390"/>
            <a:ext cx="12194014" cy="236930"/>
          </a:xfrm>
          <a:prstGeom prst="rect">
            <a:avLst/>
          </a:prstGeom>
          <a:noFill/>
          <a:ln>
            <a:noFill/>
          </a:ln>
        </p:spPr>
      </p:pic>
      <p:sp>
        <p:nvSpPr>
          <p:cNvPr id="13" name="Google Shape;13;p18"/>
          <p:cNvSpPr txBox="1">
            <a:spLocks noGrp="1"/>
          </p:cNvSpPr>
          <p:nvPr>
            <p:ph type="sldNum" idx="12"/>
          </p:nvPr>
        </p:nvSpPr>
        <p:spPr>
          <a:xfrm>
            <a:off x="9477675" y="6566292"/>
            <a:ext cx="2538113"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8" r:id="rId3"/>
    <p:sldLayoutId id="2147483659" r:id="rId4"/>
    <p:sldLayoutId id="2147483660" r:id="rId5"/>
    <p:sldLayoutId id="2147483661" r:id="rId6"/>
    <p:sldLayoutId id="2147483662" r:id="rId7"/>
    <p:sldLayoutId id="2147483663" r:id="rId8"/>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471AA"/>
              </a:buClr>
              <a:buSzPts val="4400"/>
              <a:buFont typeface="Arial"/>
              <a:buNone/>
              <a:defRPr sz="4400" b="0" i="0" u="none" strike="noStrike" cap="none">
                <a:solidFill>
                  <a:srgbClr val="2471A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 name="Google Shape;12;p1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6630390"/>
            <a:ext cx="12194014" cy="236930"/>
          </a:xfrm>
          <a:prstGeom prst="rect">
            <a:avLst/>
          </a:prstGeom>
          <a:noFill/>
          <a:ln>
            <a:noFill/>
          </a:ln>
        </p:spPr>
      </p:pic>
      <p:sp>
        <p:nvSpPr>
          <p:cNvPr id="13" name="Google Shape;13;p18"/>
          <p:cNvSpPr txBox="1">
            <a:spLocks noGrp="1"/>
          </p:cNvSpPr>
          <p:nvPr>
            <p:ph type="sldNum" idx="12"/>
          </p:nvPr>
        </p:nvSpPr>
        <p:spPr>
          <a:xfrm>
            <a:off x="9477675" y="6566292"/>
            <a:ext cx="2538113"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4"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hyperlink" Target="mailto:info@CommunityPowerNH.gov"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www.communitypowernh.gov/%5bname"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mailto:info@CommunityPowerNH.gov" TargetMode="External"/><Relationship Id="rId5" Type="http://schemas.openxmlformats.org/officeDocument/2006/relationships/hyperlink" Target="http://www.cpcnh.org/community-leader-sign-up" TargetMode="Externa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4" name="Picture 3" descr="A logo of a town&#10;&#10;Description automatically generated">
            <a:extLst>
              <a:ext uri="{FF2B5EF4-FFF2-40B4-BE49-F238E27FC236}">
                <a16:creationId xmlns:a16="http://schemas.microsoft.com/office/drawing/2014/main" id="{F9AC6029-4766-3FF5-6F41-FDDE625470A1}"/>
              </a:ext>
            </a:extLst>
          </p:cNvPr>
          <p:cNvPicPr>
            <a:picLocks noChangeAspect="1"/>
          </p:cNvPicPr>
          <p:nvPr/>
        </p:nvPicPr>
        <p:blipFill>
          <a:blip r:embed="rId3"/>
          <a:stretch>
            <a:fillRect/>
          </a:stretch>
        </p:blipFill>
        <p:spPr>
          <a:xfrm>
            <a:off x="3561961" y="134036"/>
            <a:ext cx="5068078" cy="5068078"/>
          </a:xfrm>
          <a:prstGeom prst="rect">
            <a:avLst/>
          </a:prstGeom>
        </p:spPr>
      </p:pic>
      <p:pic>
        <p:nvPicPr>
          <p:cNvPr id="3" name="Picture 2">
            <a:extLst>
              <a:ext uri="{FF2B5EF4-FFF2-40B4-BE49-F238E27FC236}">
                <a16:creationId xmlns:a16="http://schemas.microsoft.com/office/drawing/2014/main" id="{7F744556-5E23-5658-B679-81491672319F}"/>
              </a:ext>
            </a:extLst>
          </p:cNvPr>
          <p:cNvPicPr>
            <a:picLocks noChangeAspect="1"/>
          </p:cNvPicPr>
          <p:nvPr/>
        </p:nvPicPr>
        <p:blipFill>
          <a:blip r:embed="rId4"/>
          <a:stretch>
            <a:fillRect/>
          </a:stretch>
        </p:blipFill>
        <p:spPr>
          <a:xfrm>
            <a:off x="-1" y="0"/>
            <a:ext cx="3218627" cy="1282422"/>
          </a:xfrm>
          <a:prstGeom prst="rect">
            <a:avLst/>
          </a:prstGeom>
        </p:spPr>
      </p:pic>
      <p:sp>
        <p:nvSpPr>
          <p:cNvPr id="110" name="Google Shape;110;p1"/>
          <p:cNvSpPr/>
          <p:nvPr/>
        </p:nvSpPr>
        <p:spPr>
          <a:xfrm>
            <a:off x="476036" y="5624151"/>
            <a:ext cx="11239928" cy="844074"/>
          </a:xfrm>
          <a:prstGeom prst="rect">
            <a:avLst/>
          </a:prstGeom>
          <a:noFill/>
          <a:ln>
            <a:noFill/>
          </a:ln>
        </p:spPr>
        <p:txBody>
          <a:bodyPr spcFirstLastPara="1" wrap="square" lIns="0" tIns="0" rIns="0" bIns="0" anchor="t" anchorCtr="0">
            <a:noAutofit/>
          </a:bodyPr>
          <a:lstStyle/>
          <a:p>
            <a:pPr marL="0" marR="0" lvl="0" indent="0" algn="ctr" rtl="0">
              <a:lnSpc>
                <a:spcPct val="120000"/>
              </a:lnSpc>
              <a:spcBef>
                <a:spcPts val="0"/>
              </a:spcBef>
              <a:spcAft>
                <a:spcPts val="0"/>
              </a:spcAft>
              <a:buClr>
                <a:srgbClr val="000000"/>
              </a:buClr>
              <a:buSzPts val="2400"/>
              <a:buFont typeface="Arial"/>
              <a:buNone/>
            </a:pPr>
            <a:r>
              <a:rPr lang="en-US" sz="2400" dirty="0">
                <a:solidFill>
                  <a:srgbClr val="4F4C49"/>
                </a:solidFill>
                <a:latin typeface="Montserrat" pitchFamily="2" charset="77"/>
              </a:rPr>
              <a:t>Tuesday</a:t>
            </a:r>
            <a:r>
              <a:rPr lang="en-US" sz="2400" b="0" i="0" u="none" strike="noStrike" dirty="0">
                <a:solidFill>
                  <a:srgbClr val="4F4C49"/>
                </a:solidFill>
                <a:effectLst/>
                <a:latin typeface="Montserrat" pitchFamily="2" charset="77"/>
              </a:rPr>
              <a:t>, January 30, 2024 | 7PM</a:t>
            </a:r>
          </a:p>
          <a:p>
            <a:pPr marL="0" marR="0" lvl="0" indent="0" algn="ctr" rtl="0">
              <a:lnSpc>
                <a:spcPct val="120000"/>
              </a:lnSpc>
              <a:spcBef>
                <a:spcPts val="0"/>
              </a:spcBef>
              <a:spcAft>
                <a:spcPts val="0"/>
              </a:spcAft>
              <a:buClr>
                <a:srgbClr val="000000"/>
              </a:buClr>
              <a:buSzPts val="2400"/>
              <a:buFont typeface="Arial"/>
              <a:buNone/>
            </a:pPr>
            <a:r>
              <a:rPr lang="en-US" sz="2400" dirty="0">
                <a:solidFill>
                  <a:srgbClr val="4F4C49"/>
                </a:solidFill>
                <a:latin typeface="Montserrat" pitchFamily="2" charset="77"/>
              </a:rPr>
              <a:t>Stratham Memorial Library, 10 Bunker Hill Ave, Stratham, NH 03885</a:t>
            </a:r>
            <a:endParaRPr lang="en-US" sz="2400" b="0" i="0" u="none" strike="noStrike" dirty="0">
              <a:solidFill>
                <a:srgbClr val="4F4C49"/>
              </a:solidFill>
              <a:effectLst/>
              <a:latin typeface="Montserrat" pitchFamily="2" charset="77"/>
            </a:endParaRPr>
          </a:p>
        </p:txBody>
      </p:sp>
      <p:sp>
        <p:nvSpPr>
          <p:cNvPr id="111" name="Google Shape;111;p1"/>
          <p:cNvSpPr/>
          <p:nvPr/>
        </p:nvSpPr>
        <p:spPr>
          <a:xfrm>
            <a:off x="1656600" y="4252188"/>
            <a:ext cx="8878800" cy="1794000"/>
          </a:xfrm>
          <a:prstGeom prst="rect">
            <a:avLst/>
          </a:prstGeom>
          <a:noFill/>
          <a:ln>
            <a:noFill/>
          </a:ln>
        </p:spPr>
        <p:txBody>
          <a:bodyPr spcFirstLastPara="1" wrap="square" lIns="0" tIns="0" rIns="0" bIns="0" anchor="ctr" anchorCtr="0">
            <a:noAutofit/>
          </a:bodyPr>
          <a:lstStyle/>
          <a:p>
            <a:pPr algn="ctr">
              <a:spcBef>
                <a:spcPts val="600"/>
              </a:spcBef>
              <a:buClr>
                <a:srgbClr val="2471AA"/>
              </a:buClr>
              <a:buSzPts val="4400"/>
            </a:pPr>
            <a:r>
              <a:rPr lang="en-US" sz="4600" b="1" i="0" u="none" strike="noStrike" cap="none" dirty="0">
                <a:solidFill>
                  <a:srgbClr val="2571AA"/>
                </a:solidFill>
                <a:latin typeface="Metropolis Extra Bold"/>
                <a:ea typeface="Montserrat"/>
                <a:cs typeface="Montserrat"/>
                <a:sym typeface="Montserrat"/>
              </a:rPr>
              <a:t>Public Information Session</a:t>
            </a:r>
            <a:endParaRPr lang="en-US" sz="4000" i="0" u="none" strike="noStrike" cap="none" dirty="0">
              <a:solidFill>
                <a:srgbClr val="2571AA"/>
              </a:solidFill>
              <a:latin typeface="Metropolis Extra Bold"/>
              <a:ea typeface="Montserrat"/>
              <a:cs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11"/>
          <p:cNvSpPr txBox="1">
            <a:spLocks noGrp="1"/>
          </p:cNvSpPr>
          <p:nvPr>
            <p:ph type="title"/>
          </p:nvPr>
        </p:nvSpPr>
        <p:spPr>
          <a:xfrm>
            <a:off x="119120" y="353307"/>
            <a:ext cx="11777662" cy="630942"/>
          </a:xfrm>
          <a:prstGeom prst="rect">
            <a:avLst/>
          </a:prstGeom>
          <a:noFill/>
          <a:ln>
            <a:noFill/>
          </a:ln>
        </p:spPr>
        <p:txBody>
          <a:bodyPr spcFirstLastPara="1" wrap="square" lIns="0" tIns="0" rIns="0" bIns="0" anchor="t" anchorCtr="0">
            <a:spAutoFit/>
          </a:bodyPr>
          <a:lstStyle/>
          <a:p>
            <a:pPr lvl="0" indent="0">
              <a:spcBef>
                <a:spcPct val="0"/>
              </a:spcBef>
              <a:spcAft>
                <a:spcPts val="600"/>
              </a:spcAft>
              <a:buClr>
                <a:srgbClr val="2471AA"/>
              </a:buClr>
              <a:buSzPts val="4000"/>
              <a:buFont typeface="Arial"/>
              <a:buNone/>
            </a:pPr>
            <a:r>
              <a:rPr lang="en-US" sz="4000" dirty="0">
                <a:latin typeface="Metropolis" pitchFamily="2" charset="77"/>
                <a:ea typeface="+mj-ea"/>
                <a:cs typeface="+mj-cs"/>
              </a:rPr>
              <a:t>Customers Ineligible for Automatic Enrollment</a:t>
            </a:r>
            <a:endParaRPr sz="4000" dirty="0">
              <a:latin typeface="Metropolis" pitchFamily="2" charset="77"/>
              <a:ea typeface="+mj-ea"/>
              <a:cs typeface="+mj-cs"/>
            </a:endParaRPr>
          </a:p>
        </p:txBody>
      </p:sp>
      <p:sp>
        <p:nvSpPr>
          <p:cNvPr id="186" name="Google Shape;186;p11"/>
          <p:cNvSpPr txBox="1"/>
          <p:nvPr/>
        </p:nvSpPr>
        <p:spPr>
          <a:xfrm>
            <a:off x="11792729" y="6594960"/>
            <a:ext cx="325755" cy="284673"/>
          </a:xfrm>
          <a:prstGeom prst="rect">
            <a:avLst/>
          </a:prstGeom>
          <a:noFill/>
          <a:ln>
            <a:noFill/>
          </a:ln>
        </p:spPr>
        <p:txBody>
          <a:bodyPr spcFirstLastPara="1" wrap="square" lIns="0" tIns="7600" rIns="0" bIns="0" anchor="t" anchorCtr="0">
            <a:spAutoFit/>
          </a:bodyPr>
          <a:lstStyle/>
          <a:p>
            <a:pPr marL="25400" marR="0" lvl="0" indent="0" algn="l" rtl="0">
              <a:lnSpc>
                <a:spcPct val="100000"/>
              </a:lnSpc>
              <a:spcBef>
                <a:spcPts val="0"/>
              </a:spcBef>
              <a:spcAft>
                <a:spcPts val="0"/>
              </a:spcAft>
              <a:buNone/>
            </a:pPr>
            <a:endParaRPr sz="1800" dirty="0">
              <a:solidFill>
                <a:schemeClr val="dk1"/>
              </a:solidFill>
              <a:latin typeface="Arial"/>
              <a:ea typeface="Arial"/>
              <a:cs typeface="Arial"/>
              <a:sym typeface="Arial"/>
            </a:endParaRPr>
          </a:p>
        </p:txBody>
      </p:sp>
      <p:sp>
        <p:nvSpPr>
          <p:cNvPr id="6" name="Slide Number Placeholder 5">
            <a:extLst>
              <a:ext uri="{FF2B5EF4-FFF2-40B4-BE49-F238E27FC236}">
                <a16:creationId xmlns:a16="http://schemas.microsoft.com/office/drawing/2014/main" id="{8BF67AE7-CF17-B2E0-87FB-EC1C41DB218B}"/>
              </a:ext>
            </a:extLst>
          </p:cNvPr>
          <p:cNvSpPr>
            <a:spLocks noGrp="1"/>
          </p:cNvSpPr>
          <p:nvPr>
            <p:ph type="sldNum" idx="12"/>
          </p:nvPr>
        </p:nvSpPr>
        <p:spPr/>
        <p:txBody>
          <a:bodyPr/>
          <a:lstStyle/>
          <a:p>
            <a:fld id="{00000000-1234-1234-1234-123412341234}" type="slidenum">
              <a:rPr lang="en-US" smtClean="0"/>
              <a:pPr/>
              <a:t>10</a:t>
            </a:fld>
            <a:endParaRPr lang="en-US" dirty="0"/>
          </a:p>
        </p:txBody>
      </p:sp>
      <p:sp>
        <p:nvSpPr>
          <p:cNvPr id="4" name="TextBox 3">
            <a:extLst>
              <a:ext uri="{FF2B5EF4-FFF2-40B4-BE49-F238E27FC236}">
                <a16:creationId xmlns:a16="http://schemas.microsoft.com/office/drawing/2014/main" id="{7926E03B-1963-A258-53F6-82B351F60311}"/>
              </a:ext>
            </a:extLst>
          </p:cNvPr>
          <p:cNvSpPr txBox="1"/>
          <p:nvPr/>
        </p:nvSpPr>
        <p:spPr>
          <a:xfrm>
            <a:off x="177944" y="1484878"/>
            <a:ext cx="11777662" cy="3888244"/>
          </a:xfrm>
          <a:prstGeom prst="rect">
            <a:avLst/>
          </a:prstGeom>
          <a:noFill/>
        </p:spPr>
        <p:txBody>
          <a:bodyPr wrap="square" rtlCol="0">
            <a:spAutoFit/>
          </a:bodyPr>
          <a:lstStyle/>
          <a:p>
            <a:pPr marL="342900" indent="-342900" fontAlgn="base">
              <a:spcAft>
                <a:spcPts val="800"/>
              </a:spcAft>
              <a:buClr>
                <a:srgbClr val="42BEE2"/>
              </a:buClr>
              <a:buFont typeface="Webdings" panose="05030102010509060703" pitchFamily="18" charset="2"/>
              <a:buChar char="~"/>
            </a:pPr>
            <a:r>
              <a:rPr lang="en-US" sz="2800" dirty="0">
                <a:solidFill>
                  <a:schemeClr val="tx1">
                    <a:lumMod val="65000"/>
                    <a:lumOff val="35000"/>
                  </a:schemeClr>
                </a:solidFill>
                <a:latin typeface="Montserrat" pitchFamily="2" charset="77"/>
              </a:rPr>
              <a:t>Certain identified customer groups will NOT be automatically enrolled in Stratham Community Power, including:</a:t>
            </a:r>
          </a:p>
          <a:p>
            <a:pPr marL="800100" lvl="2" indent="-342900" fontAlgn="base">
              <a:spcAft>
                <a:spcPts val="800"/>
              </a:spcAft>
              <a:buClr>
                <a:srgbClr val="42BEE2"/>
              </a:buClr>
              <a:buFont typeface="Courier New" panose="02070309020205020404" pitchFamily="49" charset="0"/>
              <a:buChar char="o"/>
            </a:pPr>
            <a:r>
              <a:rPr lang="en-US" sz="2000" dirty="0">
                <a:solidFill>
                  <a:schemeClr val="tx1">
                    <a:lumMod val="65000"/>
                    <a:lumOff val="35000"/>
                  </a:schemeClr>
                </a:solidFill>
                <a:latin typeface="Montserrat" pitchFamily="2" charset="77"/>
              </a:rPr>
              <a:t>Customers buying electricity from a third-party supplier.</a:t>
            </a:r>
          </a:p>
          <a:p>
            <a:pPr marL="800100" lvl="2" indent="-342900" fontAlgn="base">
              <a:spcAft>
                <a:spcPts val="800"/>
              </a:spcAft>
              <a:buClr>
                <a:srgbClr val="42BEE2"/>
              </a:buClr>
              <a:buFont typeface="Courier New" panose="02070309020205020404" pitchFamily="49" charset="0"/>
              <a:buChar char="o"/>
            </a:pPr>
            <a:r>
              <a:rPr lang="en-US" sz="2000" dirty="0">
                <a:solidFill>
                  <a:schemeClr val="tx1">
                    <a:lumMod val="65000"/>
                    <a:lumOff val="35000"/>
                  </a:schemeClr>
                </a:solidFill>
                <a:latin typeface="Montserrat" pitchFamily="2" charset="77"/>
              </a:rPr>
              <a:t>Net Metered customers.</a:t>
            </a:r>
          </a:p>
          <a:p>
            <a:pPr marL="800100" lvl="2" indent="-342900" fontAlgn="base">
              <a:spcAft>
                <a:spcPts val="800"/>
              </a:spcAft>
              <a:buClr>
                <a:srgbClr val="42BEE2"/>
              </a:buClr>
              <a:buFont typeface="Courier New" panose="02070309020205020404" pitchFamily="49" charset="0"/>
              <a:buChar char="o"/>
            </a:pPr>
            <a:r>
              <a:rPr lang="en-US" sz="2000" dirty="0">
                <a:solidFill>
                  <a:schemeClr val="tx1">
                    <a:lumMod val="65000"/>
                    <a:lumOff val="35000"/>
                  </a:schemeClr>
                </a:solidFill>
                <a:latin typeface="Montserrat" pitchFamily="2" charset="77"/>
              </a:rPr>
              <a:t>For customers in </a:t>
            </a:r>
            <a:r>
              <a:rPr lang="en-US" sz="2000" dirty="0" err="1">
                <a:solidFill>
                  <a:schemeClr val="tx1">
                    <a:lumMod val="65000"/>
                    <a:lumOff val="35000"/>
                  </a:schemeClr>
                </a:solidFill>
                <a:latin typeface="Montserrat" pitchFamily="2" charset="77"/>
              </a:rPr>
              <a:t>Unitil</a:t>
            </a:r>
            <a:r>
              <a:rPr lang="en-US" sz="2000" dirty="0">
                <a:solidFill>
                  <a:schemeClr val="tx1">
                    <a:lumMod val="65000"/>
                    <a:lumOff val="35000"/>
                  </a:schemeClr>
                </a:solidFill>
                <a:latin typeface="Montserrat" pitchFamily="2" charset="77"/>
              </a:rPr>
              <a:t> 's territory: Large General Service, Backup Service, and Commercial &amp; Industrial electric vehicle charging station customers .</a:t>
            </a:r>
          </a:p>
          <a:p>
            <a:pPr marL="342900" indent="-342900" fontAlgn="base">
              <a:spcAft>
                <a:spcPts val="800"/>
              </a:spcAft>
              <a:buClr>
                <a:srgbClr val="42BEE2"/>
              </a:buClr>
              <a:buFont typeface="Webdings" panose="05030102010509060703" pitchFamily="18" charset="2"/>
              <a:buChar char="~"/>
            </a:pPr>
            <a:r>
              <a:rPr lang="en-US" sz="2800" dirty="0">
                <a:solidFill>
                  <a:schemeClr val="tx1">
                    <a:lumMod val="65000"/>
                    <a:lumOff val="35000"/>
                  </a:schemeClr>
                </a:solidFill>
                <a:latin typeface="Montserrat" pitchFamily="2" charset="77"/>
              </a:rPr>
              <a:t>If one of these exceptions applies to you and you want to learn more, contact us at </a:t>
            </a:r>
            <a:r>
              <a:rPr lang="en-US" sz="2800" dirty="0">
                <a:solidFill>
                  <a:schemeClr val="tx1">
                    <a:lumMod val="65000"/>
                    <a:lumOff val="35000"/>
                  </a:schemeClr>
                </a:solidFill>
                <a:latin typeface="Montserrat" pitchFamily="2" charset="77"/>
                <a:hlinkClick r:id="rId3"/>
              </a:rPr>
              <a:t>info@CommunityPowerNH.gov</a:t>
            </a:r>
            <a:r>
              <a:rPr lang="en-US" sz="2800" dirty="0">
                <a:solidFill>
                  <a:schemeClr val="tx1">
                    <a:lumMod val="65000"/>
                    <a:lumOff val="35000"/>
                  </a:schemeClr>
                </a:solidFill>
                <a:latin typeface="Montserrat" pitchFamily="2" charset="77"/>
              </a:rPr>
              <a:t> or by calling 1-866-603-POWR.</a:t>
            </a:r>
          </a:p>
        </p:txBody>
      </p:sp>
    </p:spTree>
    <p:extLst>
      <p:ext uri="{BB962C8B-B14F-4D97-AF65-F5344CB8AC3E}">
        <p14:creationId xmlns:p14="http://schemas.microsoft.com/office/powerpoint/2010/main" val="1010738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11"/>
          <p:cNvSpPr txBox="1">
            <a:spLocks noGrp="1"/>
          </p:cNvSpPr>
          <p:nvPr>
            <p:ph type="title"/>
          </p:nvPr>
        </p:nvSpPr>
        <p:spPr>
          <a:xfrm>
            <a:off x="119120" y="353307"/>
            <a:ext cx="11777662" cy="630942"/>
          </a:xfrm>
          <a:prstGeom prst="rect">
            <a:avLst/>
          </a:prstGeom>
          <a:noFill/>
          <a:ln>
            <a:noFill/>
          </a:ln>
        </p:spPr>
        <p:txBody>
          <a:bodyPr spcFirstLastPara="1" wrap="square" lIns="0" tIns="0" rIns="0" bIns="0" anchor="t" anchorCtr="0">
            <a:spAutoFit/>
          </a:bodyPr>
          <a:lstStyle/>
          <a:p>
            <a:pPr lvl="0" indent="0">
              <a:spcBef>
                <a:spcPct val="0"/>
              </a:spcBef>
              <a:spcAft>
                <a:spcPts val="600"/>
              </a:spcAft>
              <a:buClr>
                <a:srgbClr val="2471AA"/>
              </a:buClr>
              <a:buSzPts val="4000"/>
              <a:buFont typeface="Arial"/>
              <a:buNone/>
            </a:pPr>
            <a:r>
              <a:rPr lang="en-US" sz="4000" dirty="0">
                <a:latin typeface="Metropolis" pitchFamily="2" charset="77"/>
                <a:ea typeface="+mj-ea"/>
                <a:cs typeface="+mj-cs"/>
              </a:rPr>
              <a:t>Net Metered Customers</a:t>
            </a:r>
            <a:endParaRPr sz="4000" dirty="0">
              <a:latin typeface="Metropolis" pitchFamily="2" charset="77"/>
              <a:ea typeface="+mj-ea"/>
              <a:cs typeface="+mj-cs"/>
            </a:endParaRPr>
          </a:p>
        </p:txBody>
      </p:sp>
      <p:sp>
        <p:nvSpPr>
          <p:cNvPr id="186" name="Google Shape;186;p11"/>
          <p:cNvSpPr txBox="1"/>
          <p:nvPr/>
        </p:nvSpPr>
        <p:spPr>
          <a:xfrm>
            <a:off x="11792729" y="6594960"/>
            <a:ext cx="325755" cy="284673"/>
          </a:xfrm>
          <a:prstGeom prst="rect">
            <a:avLst/>
          </a:prstGeom>
          <a:noFill/>
          <a:ln>
            <a:noFill/>
          </a:ln>
        </p:spPr>
        <p:txBody>
          <a:bodyPr spcFirstLastPara="1" wrap="square" lIns="0" tIns="7600" rIns="0" bIns="0" anchor="t" anchorCtr="0">
            <a:spAutoFit/>
          </a:bodyPr>
          <a:lstStyle/>
          <a:p>
            <a:pPr marL="25400" marR="0" lvl="0" indent="0" algn="l" rtl="0">
              <a:lnSpc>
                <a:spcPct val="100000"/>
              </a:lnSpc>
              <a:spcBef>
                <a:spcPts val="0"/>
              </a:spcBef>
              <a:spcAft>
                <a:spcPts val="0"/>
              </a:spcAft>
              <a:buNone/>
            </a:pPr>
            <a:endParaRPr sz="1800" dirty="0">
              <a:solidFill>
                <a:schemeClr val="dk1"/>
              </a:solidFill>
              <a:latin typeface="Arial"/>
              <a:ea typeface="Arial"/>
              <a:cs typeface="Arial"/>
              <a:sym typeface="Arial"/>
            </a:endParaRPr>
          </a:p>
        </p:txBody>
      </p:sp>
      <p:sp>
        <p:nvSpPr>
          <p:cNvPr id="6" name="Slide Number Placeholder 5">
            <a:extLst>
              <a:ext uri="{FF2B5EF4-FFF2-40B4-BE49-F238E27FC236}">
                <a16:creationId xmlns:a16="http://schemas.microsoft.com/office/drawing/2014/main" id="{8BF67AE7-CF17-B2E0-87FB-EC1C41DB218B}"/>
              </a:ext>
            </a:extLst>
          </p:cNvPr>
          <p:cNvSpPr>
            <a:spLocks noGrp="1"/>
          </p:cNvSpPr>
          <p:nvPr>
            <p:ph type="sldNum" idx="12"/>
          </p:nvPr>
        </p:nvSpPr>
        <p:spPr/>
        <p:txBody>
          <a:bodyPr/>
          <a:lstStyle/>
          <a:p>
            <a:fld id="{00000000-1234-1234-1234-123412341234}" type="slidenum">
              <a:rPr lang="en-US" smtClean="0"/>
              <a:pPr/>
              <a:t>11</a:t>
            </a:fld>
            <a:endParaRPr lang="en-US" dirty="0"/>
          </a:p>
        </p:txBody>
      </p:sp>
      <p:sp>
        <p:nvSpPr>
          <p:cNvPr id="4" name="TextBox 3">
            <a:extLst>
              <a:ext uri="{FF2B5EF4-FFF2-40B4-BE49-F238E27FC236}">
                <a16:creationId xmlns:a16="http://schemas.microsoft.com/office/drawing/2014/main" id="{7926E03B-1963-A258-53F6-82B351F60311}"/>
              </a:ext>
            </a:extLst>
          </p:cNvPr>
          <p:cNvSpPr txBox="1"/>
          <p:nvPr/>
        </p:nvSpPr>
        <p:spPr>
          <a:xfrm>
            <a:off x="73516" y="991636"/>
            <a:ext cx="12044968" cy="5396349"/>
          </a:xfrm>
          <a:prstGeom prst="rect">
            <a:avLst/>
          </a:prstGeom>
          <a:noFill/>
        </p:spPr>
        <p:txBody>
          <a:bodyPr wrap="square" rtlCol="0">
            <a:spAutoFit/>
          </a:bodyPr>
          <a:lstStyle/>
          <a:p>
            <a:pPr marL="342900" indent="-342900" fontAlgn="base">
              <a:spcAft>
                <a:spcPts val="800"/>
              </a:spcAft>
              <a:buClr>
                <a:srgbClr val="42BEE2"/>
              </a:buClr>
              <a:buFont typeface="Webdings" panose="05030102010509060703" pitchFamily="18" charset="2"/>
              <a:buChar char="~"/>
            </a:pPr>
            <a:r>
              <a:rPr lang="en-US" sz="1800" dirty="0">
                <a:solidFill>
                  <a:schemeClr val="tx1">
                    <a:lumMod val="65000"/>
                    <a:lumOff val="35000"/>
                  </a:schemeClr>
                </a:solidFill>
                <a:latin typeface="Montserrat" panose="00000500000000000000" pitchFamily="2" charset="0"/>
              </a:rPr>
              <a:t>Net Metering Customers identified by the distribution utility </a:t>
            </a:r>
            <a:r>
              <a:rPr lang="en-US" sz="1800" u="sng" dirty="0">
                <a:solidFill>
                  <a:schemeClr val="tx1">
                    <a:lumMod val="65000"/>
                    <a:lumOff val="35000"/>
                  </a:schemeClr>
                </a:solidFill>
                <a:latin typeface="Montserrat" panose="00000500000000000000" pitchFamily="2" charset="0"/>
              </a:rPr>
              <a:t>will NOT be automatically </a:t>
            </a:r>
            <a:r>
              <a:rPr lang="en-US" sz="1800" dirty="0">
                <a:solidFill>
                  <a:schemeClr val="tx1">
                    <a:lumMod val="65000"/>
                    <a:lumOff val="35000"/>
                  </a:schemeClr>
                </a:solidFill>
                <a:latin typeface="Montserrat" panose="00000500000000000000" pitchFamily="2" charset="0"/>
              </a:rPr>
              <a:t>enrolled in Community Power (which should be all of them).</a:t>
            </a:r>
          </a:p>
          <a:p>
            <a:pPr lvl="3" fontAlgn="base">
              <a:spcAft>
                <a:spcPts val="800"/>
              </a:spcAft>
              <a:buClr>
                <a:srgbClr val="42BEE2"/>
              </a:buClr>
            </a:pPr>
            <a:r>
              <a:rPr lang="en-US" sz="1100" b="0" i="0" u="none" strike="noStrike" dirty="0">
                <a:solidFill>
                  <a:srgbClr val="42BEE2"/>
                </a:solidFill>
                <a:effectLst/>
                <a:latin typeface="Montserrat" panose="00000500000000000000" pitchFamily="2" charset="0"/>
              </a:rPr>
              <a:t>	</a:t>
            </a:r>
            <a:r>
              <a:rPr lang="en-US" b="0" i="0" u="none" strike="noStrike" dirty="0">
                <a:solidFill>
                  <a:srgbClr val="42BEE2"/>
                </a:solidFill>
                <a:effectLst/>
                <a:latin typeface="Montserrat" panose="00000500000000000000" pitchFamily="2" charset="0"/>
              </a:rPr>
              <a:t>○</a:t>
            </a:r>
            <a:r>
              <a:rPr lang="en-US" b="0" i="0" u="none" strike="noStrike" dirty="0">
                <a:solidFill>
                  <a:srgbClr val="595959"/>
                </a:solidFill>
                <a:effectLst/>
                <a:latin typeface="Montserrat" panose="00000500000000000000" pitchFamily="2" charset="0"/>
              </a:rPr>
              <a:t>If you are a net metered customer, please contact us at </a:t>
            </a:r>
            <a:r>
              <a:rPr lang="en-US" b="1" i="0" u="none" strike="noStrike" dirty="0">
                <a:solidFill>
                  <a:srgbClr val="595959"/>
                </a:solidFill>
                <a:effectLst/>
                <a:latin typeface="Montserrat" panose="00000500000000000000" pitchFamily="2" charset="0"/>
              </a:rPr>
              <a:t>info@communitypowernh.gov</a:t>
            </a:r>
            <a:r>
              <a:rPr lang="en-US" b="0" i="0" u="none" strike="noStrike" dirty="0">
                <a:solidFill>
                  <a:srgbClr val="595959"/>
                </a:solidFill>
                <a:effectLst/>
                <a:latin typeface="Montserrat" panose="00000500000000000000" pitchFamily="2" charset="0"/>
              </a:rPr>
              <a:t> or </a:t>
            </a:r>
            <a:r>
              <a:rPr lang="en-US" b="1" i="0" u="none" strike="noStrike" dirty="0">
                <a:solidFill>
                  <a:srgbClr val="595959"/>
                </a:solidFill>
                <a:effectLst/>
                <a:latin typeface="Montserrat" panose="00000500000000000000" pitchFamily="2" charset="0"/>
              </a:rPr>
              <a:t>1-866-603-POWR</a:t>
            </a:r>
            <a:r>
              <a:rPr lang="en-US" b="0" i="0" u="none" strike="noStrike" dirty="0">
                <a:solidFill>
                  <a:srgbClr val="595959"/>
                </a:solidFill>
                <a:effectLst/>
                <a:latin typeface="Montserrat" panose="00000500000000000000" pitchFamily="2" charset="0"/>
              </a:rPr>
              <a:t> to verify that your net metered account has been identified by the distribution utility.</a:t>
            </a:r>
            <a:endParaRPr lang="en-US" dirty="0">
              <a:solidFill>
                <a:schemeClr val="tx1">
                  <a:lumMod val="65000"/>
                  <a:lumOff val="35000"/>
                </a:schemeClr>
              </a:solidFill>
              <a:latin typeface="Montserrat" panose="00000500000000000000" pitchFamily="2" charset="0"/>
            </a:endParaRPr>
          </a:p>
          <a:p>
            <a:pPr marL="342900" indent="-342900" fontAlgn="base">
              <a:spcAft>
                <a:spcPts val="800"/>
              </a:spcAft>
              <a:buClr>
                <a:srgbClr val="42BEE2"/>
              </a:buClr>
              <a:buFont typeface="Webdings" panose="05030102010509060703" pitchFamily="18" charset="2"/>
              <a:buChar char="~"/>
            </a:pPr>
            <a:r>
              <a:rPr lang="en-US" sz="1800" dirty="0">
                <a:solidFill>
                  <a:schemeClr val="tx1">
                    <a:lumMod val="65000"/>
                    <a:lumOff val="35000"/>
                  </a:schemeClr>
                </a:solidFill>
                <a:latin typeface="Montserrat" panose="00000500000000000000" pitchFamily="2" charset="0"/>
              </a:rPr>
              <a:t>What is preventing Net Metering customers from joining Community Power?</a:t>
            </a:r>
          </a:p>
          <a:p>
            <a:pPr marL="12700" indent="444500" rtl="0">
              <a:lnSpc>
                <a:spcPct val="150000"/>
              </a:lnSpc>
              <a:spcBef>
                <a:spcPts val="0"/>
              </a:spcBef>
              <a:spcAft>
                <a:spcPts val="0"/>
              </a:spcAft>
            </a:pPr>
            <a:r>
              <a:rPr lang="en-US" sz="1200" b="0" i="0" u="none" strike="noStrike" dirty="0">
                <a:solidFill>
                  <a:srgbClr val="42BEE2"/>
                </a:solidFill>
                <a:effectLst/>
                <a:latin typeface="Montserrat" panose="00000500000000000000" pitchFamily="2" charset="0"/>
              </a:rPr>
              <a:t>	</a:t>
            </a:r>
            <a:r>
              <a:rPr lang="en-US" b="0" i="0" u="none" strike="noStrike" dirty="0">
                <a:solidFill>
                  <a:srgbClr val="42BEE2"/>
                </a:solidFill>
                <a:effectLst/>
                <a:latin typeface="Montserrat" panose="00000500000000000000" pitchFamily="2" charset="0"/>
              </a:rPr>
              <a:t>○</a:t>
            </a:r>
            <a:r>
              <a:rPr lang="en-US" b="0" i="0" u="none" strike="noStrike" dirty="0">
                <a:solidFill>
                  <a:srgbClr val="595959"/>
                </a:solidFill>
                <a:effectLst/>
                <a:latin typeface="Montserrat" panose="00000500000000000000" pitchFamily="2" charset="0"/>
              </a:rPr>
              <a:t>Utilities have not put in place processes to bill and track supply credits for exported power from Net Metering customers</a:t>
            </a:r>
            <a:endParaRPr lang="en-US" dirty="0">
              <a:solidFill>
                <a:srgbClr val="595959"/>
              </a:solidFill>
              <a:latin typeface="Montserrat" panose="00000500000000000000" pitchFamily="2" charset="0"/>
            </a:endParaRPr>
          </a:p>
          <a:p>
            <a:pPr marL="12700" indent="444500" rtl="0">
              <a:lnSpc>
                <a:spcPct val="150000"/>
              </a:lnSpc>
              <a:spcBef>
                <a:spcPts val="0"/>
              </a:spcBef>
              <a:spcAft>
                <a:spcPts val="0"/>
              </a:spcAft>
            </a:pPr>
            <a:r>
              <a:rPr lang="en-US" b="0" i="0" u="none" strike="noStrike" dirty="0">
                <a:solidFill>
                  <a:srgbClr val="42BEE2"/>
                </a:solidFill>
                <a:effectLst/>
                <a:latin typeface="Montserrat" panose="00000500000000000000" pitchFamily="2" charset="0"/>
              </a:rPr>
              <a:t>	○</a:t>
            </a:r>
            <a:r>
              <a:rPr lang="en-US" b="0" i="0" u="none" strike="noStrike" dirty="0">
                <a:solidFill>
                  <a:srgbClr val="595959"/>
                </a:solidFill>
                <a:effectLst/>
                <a:latin typeface="Montserrat" panose="00000500000000000000" pitchFamily="2" charset="0"/>
              </a:rPr>
              <a:t>Utilities are not yet providing monthly export data needed to serve those customers</a:t>
            </a:r>
            <a:endParaRPr lang="en-US" dirty="0">
              <a:solidFill>
                <a:schemeClr val="tx1">
                  <a:lumMod val="65000"/>
                  <a:lumOff val="35000"/>
                </a:schemeClr>
              </a:solidFill>
              <a:latin typeface="Montserrat" panose="00000500000000000000" pitchFamily="2" charset="0"/>
            </a:endParaRPr>
          </a:p>
          <a:p>
            <a:pPr marL="342900" indent="-342900" fontAlgn="base">
              <a:spcAft>
                <a:spcPts val="800"/>
              </a:spcAft>
              <a:buClr>
                <a:srgbClr val="42BEE2"/>
              </a:buClr>
              <a:buFont typeface="Webdings" panose="05030102010509060703" pitchFamily="18" charset="2"/>
              <a:buChar char="~"/>
            </a:pPr>
            <a:r>
              <a:rPr lang="en-US" sz="1800" dirty="0">
                <a:solidFill>
                  <a:schemeClr val="tx1">
                    <a:lumMod val="65000"/>
                    <a:lumOff val="35000"/>
                  </a:schemeClr>
                </a:solidFill>
                <a:latin typeface="Montserrat" panose="00000500000000000000" pitchFamily="2" charset="0"/>
              </a:rPr>
              <a:t>Net Metered customers who elect to opt-in to Community Power will no longer receive any credits as an offset for supply for the electricity that they generate in addition to their usage each month, until the issues with utilities are resolved. </a:t>
            </a:r>
          </a:p>
          <a:p>
            <a:pPr fontAlgn="base">
              <a:spcAft>
                <a:spcPts val="800"/>
              </a:spcAft>
              <a:buClr>
                <a:srgbClr val="42BEE2"/>
              </a:buClr>
            </a:pPr>
            <a:r>
              <a:rPr lang="en-US" sz="1200" b="0" i="0" u="none" strike="noStrike" dirty="0">
                <a:solidFill>
                  <a:srgbClr val="42BEE2"/>
                </a:solidFill>
                <a:effectLst/>
                <a:latin typeface="Montserrat" panose="00000500000000000000" pitchFamily="2" charset="0"/>
              </a:rPr>
              <a:t>	</a:t>
            </a:r>
            <a:r>
              <a:rPr lang="en-US" b="0" i="0" u="none" strike="noStrike" dirty="0">
                <a:solidFill>
                  <a:srgbClr val="42BEE2"/>
                </a:solidFill>
                <a:effectLst/>
                <a:latin typeface="Montserrat" panose="00000500000000000000" pitchFamily="2" charset="0"/>
              </a:rPr>
              <a:t>○</a:t>
            </a:r>
            <a:r>
              <a:rPr lang="en-US" b="0" i="0" u="none" strike="noStrike" dirty="0">
                <a:solidFill>
                  <a:srgbClr val="595959"/>
                </a:solidFill>
                <a:effectLst/>
                <a:latin typeface="Montserrat" panose="00000500000000000000" pitchFamily="2" charset="0"/>
              </a:rPr>
              <a:t>Distribution utilities will continue provide </a:t>
            </a:r>
            <a:r>
              <a:rPr lang="en-US" b="0" i="0" u="sng" dirty="0">
                <a:solidFill>
                  <a:srgbClr val="595959"/>
                </a:solidFill>
                <a:effectLst/>
                <a:latin typeface="Montserrat" panose="00000500000000000000" pitchFamily="2" charset="0"/>
              </a:rPr>
              <a:t>delivery credits</a:t>
            </a:r>
            <a:r>
              <a:rPr lang="en-US" b="0" i="0" u="none" strike="noStrike" dirty="0">
                <a:solidFill>
                  <a:srgbClr val="595959"/>
                </a:solidFill>
                <a:effectLst/>
                <a:latin typeface="Montserrat" panose="00000500000000000000" pitchFamily="2" charset="0"/>
              </a:rPr>
              <a:t> (distribution, transmission, etc.) for excess generation for Net Metering customers opting into Community Power..</a:t>
            </a:r>
            <a:endParaRPr lang="en-US" dirty="0">
              <a:solidFill>
                <a:schemeClr val="tx1">
                  <a:lumMod val="65000"/>
                  <a:lumOff val="35000"/>
                </a:schemeClr>
              </a:solidFill>
              <a:latin typeface="Montserrat" panose="00000500000000000000" pitchFamily="2" charset="0"/>
            </a:endParaRPr>
          </a:p>
          <a:p>
            <a:pPr marL="342900" indent="-342900" fontAlgn="base">
              <a:spcAft>
                <a:spcPts val="800"/>
              </a:spcAft>
              <a:buClr>
                <a:srgbClr val="42BEE2"/>
              </a:buClr>
              <a:buFont typeface="Webdings" panose="05030102010509060703" pitchFamily="18" charset="2"/>
              <a:buChar char="~"/>
            </a:pPr>
            <a:r>
              <a:rPr lang="en-US" sz="1800" dirty="0">
                <a:solidFill>
                  <a:schemeClr val="tx1">
                    <a:lumMod val="65000"/>
                    <a:lumOff val="35000"/>
                  </a:schemeClr>
                </a:solidFill>
                <a:latin typeface="Montserrat" panose="00000500000000000000" pitchFamily="2" charset="0"/>
              </a:rPr>
              <a:t>The Coalition is engaging with the NH Public Utilities Commission to resolve this issue and bring utilities into compliance with NH law and regulatory rules. </a:t>
            </a:r>
          </a:p>
          <a:p>
            <a:pPr fontAlgn="base">
              <a:spcAft>
                <a:spcPts val="800"/>
              </a:spcAft>
              <a:buClr>
                <a:srgbClr val="42BEE2"/>
              </a:buClr>
            </a:pPr>
            <a:r>
              <a:rPr lang="en-US" sz="1200" b="0" i="0" u="none" strike="noStrike" dirty="0">
                <a:solidFill>
                  <a:srgbClr val="42BEE2"/>
                </a:solidFill>
                <a:effectLst/>
                <a:latin typeface="Montserrat" panose="00000500000000000000" pitchFamily="2" charset="0"/>
              </a:rPr>
              <a:t> 	</a:t>
            </a:r>
            <a:r>
              <a:rPr lang="en-US" b="0" i="0" u="none" strike="noStrike" dirty="0">
                <a:solidFill>
                  <a:srgbClr val="42BEE2"/>
                </a:solidFill>
                <a:effectLst/>
                <a:latin typeface="Montserrat" panose="00000500000000000000" pitchFamily="2" charset="0"/>
              </a:rPr>
              <a:t>○</a:t>
            </a:r>
            <a:r>
              <a:rPr lang="en-US" b="0" i="0" u="none" strike="noStrike" dirty="0">
                <a:solidFill>
                  <a:srgbClr val="595959"/>
                </a:solidFill>
                <a:effectLst/>
                <a:latin typeface="Montserrat" panose="00000500000000000000" pitchFamily="2" charset="0"/>
              </a:rPr>
              <a:t>When utilities provide the necessary data and billing services, Community Power will offer Net Metering rates and terms to compensate or credit customers for the electricity supply component of their surplus generation and expand offerings to encourage adoption of distributed generation and storage.​</a:t>
            </a:r>
            <a:endParaRPr lang="en-US" dirty="0">
              <a:solidFill>
                <a:schemeClr val="tx1">
                  <a:lumMod val="65000"/>
                  <a:lumOff val="35000"/>
                </a:schemeClr>
              </a:solidFill>
              <a:latin typeface="Montserrat" pitchFamily="2" charset="77"/>
            </a:endParaRPr>
          </a:p>
          <a:p>
            <a:pPr fontAlgn="base">
              <a:spcAft>
                <a:spcPts val="800"/>
              </a:spcAft>
              <a:buClr>
                <a:srgbClr val="42BEE2"/>
              </a:buClr>
            </a:pPr>
            <a:r>
              <a:rPr lang="en-US" dirty="0">
                <a:solidFill>
                  <a:schemeClr val="tx1">
                    <a:lumMod val="65000"/>
                    <a:lumOff val="35000"/>
                  </a:schemeClr>
                </a:solidFill>
                <a:latin typeface="Montserrat" pitchFamily="2" charset="77"/>
              </a:rPr>
              <a:t>	</a:t>
            </a:r>
            <a:endParaRPr lang="en-US" sz="1100" dirty="0">
              <a:solidFill>
                <a:schemeClr val="tx1">
                  <a:lumMod val="65000"/>
                  <a:lumOff val="35000"/>
                </a:schemeClr>
              </a:solidFill>
              <a:latin typeface="Montserrat" pitchFamily="2" charset="77"/>
            </a:endParaRPr>
          </a:p>
        </p:txBody>
      </p:sp>
    </p:spTree>
    <p:extLst>
      <p:ext uri="{BB962C8B-B14F-4D97-AF65-F5344CB8AC3E}">
        <p14:creationId xmlns:p14="http://schemas.microsoft.com/office/powerpoint/2010/main" val="4191793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10130d0ed84_0_123"/>
          <p:cNvSpPr txBox="1"/>
          <p:nvPr/>
        </p:nvSpPr>
        <p:spPr>
          <a:xfrm>
            <a:off x="476130" y="1066531"/>
            <a:ext cx="112767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400"/>
              <a:buFont typeface="Calibri"/>
              <a:buNone/>
            </a:pPr>
            <a:endParaRPr sz="1400" b="0" i="0" u="none" strike="noStrike" cap="none">
              <a:solidFill>
                <a:srgbClr val="000000"/>
              </a:solidFill>
              <a:latin typeface="Calibri"/>
              <a:ea typeface="Calibri"/>
              <a:cs typeface="Calibri"/>
              <a:sym typeface="Calibri"/>
            </a:endParaRPr>
          </a:p>
        </p:txBody>
      </p:sp>
      <p:pic>
        <p:nvPicPr>
          <p:cNvPr id="140" name="Google Shape;140;g10130d0ed84_0_123" descr="Picture 19"/>
          <p:cNvPicPr preferRelativeResize="0"/>
          <p:nvPr/>
        </p:nvPicPr>
        <p:blipFill rotWithShape="1">
          <a:blip r:embed="rId3">
            <a:alphaModFix/>
          </a:blip>
          <a:srcRect/>
          <a:stretch/>
        </p:blipFill>
        <p:spPr>
          <a:xfrm>
            <a:off x="-2014" y="6621070"/>
            <a:ext cx="12194014" cy="236931"/>
          </a:xfrm>
          <a:prstGeom prst="rect">
            <a:avLst/>
          </a:prstGeom>
          <a:noFill/>
          <a:ln>
            <a:noFill/>
          </a:ln>
        </p:spPr>
      </p:pic>
      <p:sp>
        <p:nvSpPr>
          <p:cNvPr id="141" name="Google Shape;141;g10130d0ed84_0_123"/>
          <p:cNvSpPr txBox="1"/>
          <p:nvPr/>
        </p:nvSpPr>
        <p:spPr>
          <a:xfrm>
            <a:off x="568736" y="431349"/>
            <a:ext cx="10890900" cy="584775"/>
          </a:xfrm>
          <a:prstGeom prst="rect">
            <a:avLst/>
          </a:prstGeom>
          <a:noFill/>
          <a:ln>
            <a:noFill/>
          </a:ln>
        </p:spPr>
        <p:txBody>
          <a:bodyPr spcFirstLastPara="1" wrap="square" lIns="0" tIns="0" rIns="0" bIns="0" anchor="t" anchorCtr="0">
            <a:spAutoFit/>
          </a:bodyPr>
          <a:lstStyle/>
          <a:p>
            <a:pPr marL="0" marR="0" lvl="0" indent="0" algn="ctr" rtl="0">
              <a:lnSpc>
                <a:spcPct val="95454"/>
              </a:lnSpc>
              <a:spcBef>
                <a:spcPts val="0"/>
              </a:spcBef>
              <a:spcAft>
                <a:spcPts val="0"/>
              </a:spcAft>
              <a:buClr>
                <a:srgbClr val="2471AA"/>
              </a:buClr>
              <a:buSzPts val="4400"/>
              <a:buFont typeface="Arial"/>
              <a:buNone/>
            </a:pPr>
            <a:r>
              <a:rPr lang="en-US" sz="4000" b="1" i="0" u="none" strike="noStrike" cap="none" dirty="0">
                <a:solidFill>
                  <a:srgbClr val="2471AA"/>
                </a:solidFill>
                <a:latin typeface="Montserrat" pitchFamily="2" charset="77"/>
              </a:rPr>
              <a:t>Key Points</a:t>
            </a:r>
            <a:endParaRPr sz="4000" i="0" u="none" strike="noStrike" cap="none" dirty="0">
              <a:solidFill>
                <a:srgbClr val="000000"/>
              </a:solidFill>
              <a:latin typeface="Montserrat" pitchFamily="2" charset="77"/>
            </a:endParaRPr>
          </a:p>
        </p:txBody>
      </p:sp>
      <p:sp>
        <p:nvSpPr>
          <p:cNvPr id="2" name="TextBox 1">
            <a:extLst>
              <a:ext uri="{FF2B5EF4-FFF2-40B4-BE49-F238E27FC236}">
                <a16:creationId xmlns:a16="http://schemas.microsoft.com/office/drawing/2014/main" id="{678CBD96-78C4-6DE5-9D08-E147EDD8EBF1}"/>
              </a:ext>
            </a:extLst>
          </p:cNvPr>
          <p:cNvSpPr txBox="1"/>
          <p:nvPr/>
        </p:nvSpPr>
        <p:spPr>
          <a:xfrm>
            <a:off x="409224" y="1214968"/>
            <a:ext cx="11209923" cy="5211683"/>
          </a:xfrm>
          <a:prstGeom prst="rect">
            <a:avLst/>
          </a:prstGeom>
          <a:noFill/>
        </p:spPr>
        <p:txBody>
          <a:bodyPr wrap="square" rtlCol="0">
            <a:spAutoFit/>
          </a:bodyPr>
          <a:lstStyle/>
          <a:p>
            <a:pPr marL="342900" indent="-342900">
              <a:spcAft>
                <a:spcPts val="1400"/>
              </a:spcAft>
              <a:buClr>
                <a:srgbClr val="42BEE2"/>
              </a:buClr>
              <a:buFont typeface="Webdings" panose="05030102010509060703" pitchFamily="18" charset="2"/>
              <a:buChar char="~"/>
            </a:pPr>
            <a:r>
              <a:rPr lang="en-US" sz="2200" b="1" i="0" u="none" strike="noStrike" cap="none" dirty="0">
                <a:solidFill>
                  <a:srgbClr val="F1543D"/>
                </a:solidFill>
                <a:latin typeface="Montserrat"/>
                <a:ea typeface="Montserrat"/>
                <a:cs typeface="Montserrat"/>
                <a:sym typeface="Montserrat"/>
              </a:rPr>
              <a:t>Most </a:t>
            </a:r>
            <a:r>
              <a:rPr lang="en-US" sz="2200" b="1" i="0" u="none" strike="noStrike" cap="none" dirty="0" err="1">
                <a:solidFill>
                  <a:srgbClr val="F1543D"/>
                </a:solidFill>
                <a:latin typeface="Montserrat"/>
                <a:ea typeface="Montserrat"/>
                <a:cs typeface="Montserrat"/>
                <a:sym typeface="Montserrat"/>
              </a:rPr>
              <a:t>Unitil</a:t>
            </a:r>
            <a:r>
              <a:rPr lang="en-US" sz="2200" b="1" i="0" u="none" strike="noStrike" cap="none" dirty="0">
                <a:solidFill>
                  <a:srgbClr val="F1543D"/>
                </a:solidFill>
                <a:latin typeface="Montserrat"/>
                <a:ea typeface="Montserrat"/>
                <a:cs typeface="Montserrat"/>
                <a:sym typeface="Montserrat"/>
              </a:rPr>
              <a:t>  default electric supply customers will be automatically enrolled </a:t>
            </a:r>
            <a:r>
              <a:rPr lang="en-US" sz="2200" b="1" u="sng" dirty="0">
                <a:solidFill>
                  <a:srgbClr val="F1543D"/>
                </a:solidFill>
                <a:latin typeface="Montserrat"/>
                <a:ea typeface="Montserrat"/>
                <a:cs typeface="Montserrat"/>
                <a:sym typeface="Montserrat"/>
              </a:rPr>
              <a:t>on or after March 1, 2024, </a:t>
            </a:r>
            <a:r>
              <a:rPr lang="en-US" sz="2200" i="0" u="none" strike="noStrike" cap="none" dirty="0">
                <a:solidFill>
                  <a:srgbClr val="4F4C49"/>
                </a:solidFill>
                <a:latin typeface="Montserrat"/>
                <a:ea typeface="Montserrat"/>
                <a:cs typeface="Montserrat"/>
                <a:sym typeface="Montserrat"/>
              </a:rPr>
              <a:t>in the same service for a lower price. </a:t>
            </a:r>
            <a:r>
              <a:rPr lang="en-US" sz="2200" dirty="0">
                <a:solidFill>
                  <a:srgbClr val="4F4C49"/>
                </a:solidFill>
                <a:latin typeface="Montserrat"/>
                <a:ea typeface="Montserrat"/>
                <a:cs typeface="Montserrat"/>
                <a:sym typeface="Montserrat"/>
              </a:rPr>
              <a:t>Stratham</a:t>
            </a:r>
            <a:r>
              <a:rPr lang="en-US" sz="2200" i="0" u="none" strike="noStrike" cap="none" dirty="0">
                <a:solidFill>
                  <a:srgbClr val="4F4C49"/>
                </a:solidFill>
                <a:latin typeface="Montserrat"/>
                <a:ea typeface="Montserrat"/>
                <a:cs typeface="Montserrat"/>
                <a:sym typeface="Montserrat"/>
              </a:rPr>
              <a:t> Community Power will be the </a:t>
            </a:r>
            <a:r>
              <a:rPr lang="en-US" sz="2200" b="1" i="0" u="none" strike="noStrike" cap="none" dirty="0">
                <a:solidFill>
                  <a:srgbClr val="4F4C49"/>
                </a:solidFill>
                <a:latin typeface="Montserrat"/>
                <a:ea typeface="Montserrat"/>
                <a:cs typeface="Montserrat"/>
                <a:sym typeface="Montserrat"/>
              </a:rPr>
              <a:t>new default electricity supplier </a:t>
            </a:r>
            <a:r>
              <a:rPr lang="en-US" sz="2200" i="0" u="none" strike="noStrike" cap="none" dirty="0">
                <a:solidFill>
                  <a:srgbClr val="4F4C49"/>
                </a:solidFill>
                <a:latin typeface="Montserrat"/>
                <a:ea typeface="Montserrat"/>
                <a:cs typeface="Montserrat"/>
                <a:sym typeface="Montserrat"/>
              </a:rPr>
              <a:t>for </a:t>
            </a:r>
            <a:r>
              <a:rPr lang="en-US" sz="2200" dirty="0">
                <a:solidFill>
                  <a:srgbClr val="4F4C49"/>
                </a:solidFill>
                <a:latin typeface="Montserrat"/>
                <a:ea typeface="Montserrat"/>
                <a:cs typeface="Montserrat"/>
                <a:sym typeface="Montserrat"/>
              </a:rPr>
              <a:t>Stratham</a:t>
            </a:r>
            <a:r>
              <a:rPr lang="en-US" sz="2200" i="0" u="none" strike="noStrike" cap="none" dirty="0">
                <a:solidFill>
                  <a:srgbClr val="4F4C49"/>
                </a:solidFill>
                <a:latin typeface="Montserrat"/>
                <a:ea typeface="Montserrat"/>
                <a:cs typeface="Montserrat"/>
                <a:sym typeface="Montserrat"/>
              </a:rPr>
              <a:t> customers. </a:t>
            </a:r>
          </a:p>
          <a:p>
            <a:pPr marL="342900" indent="-342900">
              <a:spcAft>
                <a:spcPts val="1400"/>
              </a:spcAft>
              <a:buClr>
                <a:srgbClr val="42BEE2"/>
              </a:buClr>
              <a:buFont typeface="Webdings" panose="05030102010509060703" pitchFamily="18" charset="2"/>
              <a:buChar char="~"/>
            </a:pPr>
            <a:r>
              <a:rPr lang="en-US" sz="2200" b="1" dirty="0">
                <a:solidFill>
                  <a:srgbClr val="F7981C"/>
                </a:solidFill>
                <a:latin typeface="Montserrat"/>
                <a:sym typeface="Montserrat"/>
              </a:rPr>
              <a:t>Participation</a:t>
            </a:r>
            <a:r>
              <a:rPr lang="en-US" sz="2200" b="1" i="0" u="none" strike="noStrike" cap="none" dirty="0">
                <a:solidFill>
                  <a:srgbClr val="449B56"/>
                </a:solidFill>
                <a:latin typeface="Montserrat"/>
                <a:ea typeface="Montserrat"/>
                <a:cs typeface="Montserrat"/>
                <a:sym typeface="Montserrat"/>
              </a:rPr>
              <a:t> </a:t>
            </a:r>
            <a:r>
              <a:rPr lang="en-US" sz="2200" b="1" dirty="0">
                <a:solidFill>
                  <a:srgbClr val="F7981C"/>
                </a:solidFill>
                <a:latin typeface="Montserrat"/>
                <a:sym typeface="Montserrat"/>
              </a:rPr>
              <a:t>in Community Power is voluntary. </a:t>
            </a:r>
            <a:r>
              <a:rPr lang="en-US" sz="2200" i="0" u="none" strike="noStrike" cap="none" dirty="0">
                <a:solidFill>
                  <a:srgbClr val="4F4C49"/>
                </a:solidFill>
                <a:latin typeface="Montserrat"/>
                <a:ea typeface="Montserrat"/>
                <a:cs typeface="Montserrat"/>
                <a:sym typeface="Montserrat"/>
              </a:rPr>
              <a:t>Customers may opt-out prior to or after enrollment and choose to stay with </a:t>
            </a:r>
            <a:r>
              <a:rPr lang="en-US" sz="2200" i="0" u="none" strike="noStrike" cap="none" dirty="0" err="1">
                <a:solidFill>
                  <a:srgbClr val="4F4C49"/>
                </a:solidFill>
                <a:latin typeface="Montserrat"/>
                <a:ea typeface="Montserrat"/>
                <a:cs typeface="Montserrat"/>
                <a:sym typeface="Montserrat"/>
              </a:rPr>
              <a:t>Unitil</a:t>
            </a:r>
            <a:r>
              <a:rPr lang="en-US" sz="2200" i="0" u="none" strike="noStrike" cap="none" dirty="0">
                <a:solidFill>
                  <a:srgbClr val="4F4C49"/>
                </a:solidFill>
                <a:latin typeface="Montserrat"/>
                <a:ea typeface="Montserrat"/>
                <a:cs typeface="Montserrat"/>
                <a:sym typeface="Montserrat"/>
              </a:rPr>
              <a:t>  for electric supply, or shop for another market option.</a:t>
            </a:r>
          </a:p>
          <a:p>
            <a:pPr marL="342900" indent="-342900">
              <a:spcAft>
                <a:spcPts val="1400"/>
              </a:spcAft>
              <a:buClr>
                <a:srgbClr val="42BEE2"/>
              </a:buClr>
              <a:buFont typeface="Webdings" panose="05030102010509060703" pitchFamily="18" charset="2"/>
              <a:buChar char="~"/>
            </a:pPr>
            <a:r>
              <a:rPr lang="en-US" sz="2200" b="1" dirty="0" err="1">
                <a:solidFill>
                  <a:srgbClr val="449B56"/>
                </a:solidFill>
                <a:latin typeface="Montserrat"/>
                <a:sym typeface="Montserrat"/>
              </a:rPr>
              <a:t>Unitil</a:t>
            </a:r>
            <a:r>
              <a:rPr lang="en-US" sz="2200" b="1" dirty="0">
                <a:solidFill>
                  <a:srgbClr val="449B56"/>
                </a:solidFill>
                <a:latin typeface="Montserrat"/>
                <a:sym typeface="Montserrat"/>
              </a:rPr>
              <a:t>  will continue to deliver electricity </a:t>
            </a:r>
            <a:r>
              <a:rPr lang="en-US" sz="2200" i="0" u="none" strike="noStrike" cap="none" dirty="0">
                <a:solidFill>
                  <a:srgbClr val="4F4C49"/>
                </a:solidFill>
                <a:latin typeface="Montserrat"/>
                <a:ea typeface="Montserrat"/>
                <a:cs typeface="Montserrat"/>
                <a:sym typeface="Montserrat"/>
              </a:rPr>
              <a:t>using their poles and wires, provide billing services, and ensure reliability.</a:t>
            </a:r>
            <a:endParaRPr lang="en-US" sz="2200" dirty="0">
              <a:solidFill>
                <a:srgbClr val="4F4C49"/>
              </a:solidFill>
              <a:latin typeface="Montserrat"/>
              <a:ea typeface="Montserrat"/>
              <a:cs typeface="Montserrat"/>
              <a:sym typeface="Montserrat"/>
            </a:endParaRPr>
          </a:p>
          <a:p>
            <a:pPr marL="342900" indent="-342900">
              <a:spcAft>
                <a:spcPts val="1400"/>
              </a:spcAft>
              <a:buClr>
                <a:srgbClr val="42BEE2"/>
              </a:buClr>
              <a:buFont typeface="Webdings" panose="05030102010509060703" pitchFamily="18" charset="2"/>
              <a:buChar char="~"/>
            </a:pPr>
            <a:r>
              <a:rPr lang="en-US" sz="2200" b="1" i="0" u="none" strike="noStrike" cap="none" dirty="0">
                <a:solidFill>
                  <a:srgbClr val="2471AA"/>
                </a:solidFill>
                <a:latin typeface="Montserrat"/>
                <a:ea typeface="Montserrat"/>
                <a:cs typeface="Montserrat"/>
                <a:sym typeface="Montserrat"/>
              </a:rPr>
              <a:t>Customers shopping with third-party suppliers will remain with their supplier</a:t>
            </a:r>
            <a:r>
              <a:rPr lang="en-US" sz="2200" b="1" i="0" u="none" strike="noStrike" cap="none" dirty="0">
                <a:solidFill>
                  <a:schemeClr val="dk1"/>
                </a:solidFill>
                <a:latin typeface="Montserrat"/>
                <a:ea typeface="Montserrat"/>
                <a:cs typeface="Montserrat"/>
                <a:sym typeface="Montserrat"/>
              </a:rPr>
              <a:t> </a:t>
            </a:r>
            <a:r>
              <a:rPr lang="en-US" sz="2200" i="0" u="none" strike="noStrike" cap="none" dirty="0">
                <a:solidFill>
                  <a:srgbClr val="4F4C49"/>
                </a:solidFill>
                <a:latin typeface="Montserrat"/>
                <a:ea typeface="Montserrat"/>
                <a:cs typeface="Montserrat"/>
                <a:sym typeface="Montserrat"/>
              </a:rPr>
              <a:t>unless they choose to opt-in to </a:t>
            </a:r>
            <a:r>
              <a:rPr lang="en-US" sz="2200" dirty="0">
                <a:solidFill>
                  <a:srgbClr val="4F4C49"/>
                </a:solidFill>
                <a:latin typeface="Montserrat"/>
                <a:ea typeface="Montserrat"/>
                <a:cs typeface="Montserrat"/>
                <a:sym typeface="Montserrat"/>
              </a:rPr>
              <a:t>Stratham</a:t>
            </a:r>
            <a:r>
              <a:rPr lang="en-US" sz="2200" i="0" u="none" strike="noStrike" cap="none" dirty="0">
                <a:solidFill>
                  <a:srgbClr val="4F4C49"/>
                </a:solidFill>
                <a:latin typeface="Montserrat"/>
                <a:ea typeface="Montserrat"/>
                <a:cs typeface="Montserrat"/>
                <a:sym typeface="Montserrat"/>
              </a:rPr>
              <a:t> Community Power</a:t>
            </a:r>
          </a:p>
          <a:p>
            <a:pPr marL="342900" indent="-342900">
              <a:spcAft>
                <a:spcPts val="1400"/>
              </a:spcAft>
              <a:buClr>
                <a:srgbClr val="42BEE2"/>
              </a:buClr>
              <a:buFont typeface="Webdings" panose="05030102010509060703" pitchFamily="18" charset="2"/>
              <a:buChar char="~"/>
            </a:pPr>
            <a:r>
              <a:rPr lang="en-US" sz="2200" b="1" dirty="0">
                <a:solidFill>
                  <a:srgbClr val="1F9CAE"/>
                </a:solidFill>
                <a:latin typeface="Montserrat"/>
                <a:ea typeface="Montserrat"/>
                <a:cs typeface="Montserrat"/>
                <a:sym typeface="Montserrat"/>
              </a:rPr>
              <a:t>Stratham</a:t>
            </a:r>
            <a:r>
              <a:rPr lang="en-US" sz="2200" b="1" i="0" u="none" strike="noStrike" cap="none" dirty="0">
                <a:solidFill>
                  <a:srgbClr val="1F9CAE"/>
                </a:solidFill>
                <a:latin typeface="Montserrat"/>
                <a:ea typeface="Montserrat"/>
                <a:cs typeface="Montserrat"/>
                <a:sym typeface="Montserrat"/>
              </a:rPr>
              <a:t> Community Power is self-funded</a:t>
            </a:r>
            <a:r>
              <a:rPr lang="en-US" sz="2200" b="1" i="0" u="none" strike="noStrike" cap="none" dirty="0">
                <a:solidFill>
                  <a:schemeClr val="dk1"/>
                </a:solidFill>
                <a:latin typeface="Montserrat"/>
                <a:ea typeface="Montserrat"/>
                <a:cs typeface="Montserrat"/>
                <a:sym typeface="Montserrat"/>
              </a:rPr>
              <a:t> </a:t>
            </a:r>
            <a:r>
              <a:rPr lang="en-US" sz="2200" i="0" u="none" strike="noStrike" cap="none" dirty="0">
                <a:solidFill>
                  <a:srgbClr val="4F4C49"/>
                </a:solidFill>
                <a:latin typeface="Montserrat"/>
                <a:ea typeface="Montserrat"/>
                <a:cs typeface="Montserrat"/>
                <a:sym typeface="Montserrat"/>
              </a:rPr>
              <a:t>by rates paid by participating customers. </a:t>
            </a:r>
            <a:r>
              <a:rPr lang="en-US" sz="2200" b="1" i="0" u="none" strike="noStrike" cap="none" dirty="0">
                <a:solidFill>
                  <a:srgbClr val="4F4C49"/>
                </a:solidFill>
                <a:latin typeface="Montserrat"/>
                <a:ea typeface="Montserrat"/>
                <a:cs typeface="Montserrat"/>
                <a:sym typeface="Montserrat"/>
              </a:rPr>
              <a:t>No</a:t>
            </a:r>
            <a:r>
              <a:rPr lang="en-US" sz="2200" i="0" u="none" strike="noStrike" cap="none" dirty="0">
                <a:solidFill>
                  <a:srgbClr val="4F4C49"/>
                </a:solidFill>
                <a:latin typeface="Montserrat"/>
                <a:ea typeface="Montserrat"/>
                <a:cs typeface="Montserrat"/>
                <a:sym typeface="Montserrat"/>
              </a:rPr>
              <a:t> </a:t>
            </a:r>
            <a:r>
              <a:rPr lang="en-US" sz="2200" b="1" i="0" u="none" strike="noStrike" cap="none" dirty="0">
                <a:solidFill>
                  <a:srgbClr val="4F4C49"/>
                </a:solidFill>
                <a:latin typeface="Montserrat"/>
                <a:ea typeface="Montserrat"/>
                <a:cs typeface="Montserrat"/>
                <a:sym typeface="Montserrat"/>
              </a:rPr>
              <a:t>taxes will be used to cover program expenses.</a:t>
            </a:r>
            <a:endParaRPr lang="en-US" sz="2200" b="0" i="0" u="none" strike="noStrike" cap="none" dirty="0">
              <a:solidFill>
                <a:srgbClr val="4F4C49"/>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6" name="Picture 5">
            <a:extLst>
              <a:ext uri="{FF2B5EF4-FFF2-40B4-BE49-F238E27FC236}">
                <a16:creationId xmlns:a16="http://schemas.microsoft.com/office/drawing/2014/main" id="{35409F73-931F-9B92-647E-0EDF98D1677A}"/>
              </a:ext>
            </a:extLst>
          </p:cNvPr>
          <p:cNvPicPr>
            <a:picLocks noChangeAspect="1"/>
          </p:cNvPicPr>
          <p:nvPr/>
        </p:nvPicPr>
        <p:blipFill>
          <a:blip r:embed="rId3"/>
          <a:stretch>
            <a:fillRect/>
          </a:stretch>
        </p:blipFill>
        <p:spPr>
          <a:xfrm>
            <a:off x="4152373" y="-57188"/>
            <a:ext cx="3792678" cy="3788119"/>
          </a:xfrm>
          <a:prstGeom prst="rect">
            <a:avLst/>
          </a:prstGeom>
        </p:spPr>
      </p:pic>
      <p:pic>
        <p:nvPicPr>
          <p:cNvPr id="3" name="Picture 2">
            <a:extLst>
              <a:ext uri="{FF2B5EF4-FFF2-40B4-BE49-F238E27FC236}">
                <a16:creationId xmlns:a16="http://schemas.microsoft.com/office/drawing/2014/main" id="{7F744556-5E23-5658-B679-81491672319F}"/>
              </a:ext>
            </a:extLst>
          </p:cNvPr>
          <p:cNvPicPr>
            <a:picLocks noChangeAspect="1"/>
          </p:cNvPicPr>
          <p:nvPr/>
        </p:nvPicPr>
        <p:blipFill>
          <a:blip r:embed="rId4"/>
          <a:stretch>
            <a:fillRect/>
          </a:stretch>
        </p:blipFill>
        <p:spPr>
          <a:xfrm>
            <a:off x="-1" y="0"/>
            <a:ext cx="3218627" cy="1282422"/>
          </a:xfrm>
          <a:prstGeom prst="rect">
            <a:avLst/>
          </a:prstGeom>
        </p:spPr>
      </p:pic>
      <p:sp>
        <p:nvSpPr>
          <p:cNvPr id="111" name="Google Shape;111;p1"/>
          <p:cNvSpPr/>
          <p:nvPr/>
        </p:nvSpPr>
        <p:spPr>
          <a:xfrm>
            <a:off x="1656600" y="2704673"/>
            <a:ext cx="8878800" cy="1794000"/>
          </a:xfrm>
          <a:prstGeom prst="rect">
            <a:avLst/>
          </a:prstGeom>
          <a:noFill/>
          <a:ln>
            <a:noFill/>
          </a:ln>
        </p:spPr>
        <p:txBody>
          <a:bodyPr spcFirstLastPara="1" wrap="square" lIns="0" tIns="0" rIns="0" bIns="0" anchor="ctr" anchorCtr="0">
            <a:noAutofit/>
          </a:bodyPr>
          <a:lstStyle/>
          <a:p>
            <a:pPr algn="ctr">
              <a:spcBef>
                <a:spcPts val="600"/>
              </a:spcBef>
              <a:buClr>
                <a:srgbClr val="2471AA"/>
              </a:buClr>
              <a:buSzPts val="4400"/>
            </a:pPr>
            <a:r>
              <a:rPr lang="en-US" sz="4600" b="1" i="0" u="none" strike="noStrike" cap="none" dirty="0">
                <a:solidFill>
                  <a:srgbClr val="2571AA"/>
                </a:solidFill>
                <a:latin typeface="Metropolis Extra Bold"/>
                <a:ea typeface="Montserrat"/>
                <a:cs typeface="Montserrat"/>
                <a:sym typeface="Montserrat"/>
              </a:rPr>
              <a:t>Questions &amp; Answers</a:t>
            </a:r>
            <a:endParaRPr lang="en-US" sz="4000" i="0" u="none" strike="noStrike" cap="none" dirty="0">
              <a:solidFill>
                <a:srgbClr val="2571AA"/>
              </a:solidFill>
              <a:latin typeface="Metropolis Extra Bold"/>
              <a:ea typeface="Montserrat"/>
              <a:cs typeface="Montserrat"/>
            </a:endParaRPr>
          </a:p>
        </p:txBody>
      </p:sp>
      <p:sp>
        <p:nvSpPr>
          <p:cNvPr id="2" name="TextBox 1">
            <a:extLst>
              <a:ext uri="{FF2B5EF4-FFF2-40B4-BE49-F238E27FC236}">
                <a16:creationId xmlns:a16="http://schemas.microsoft.com/office/drawing/2014/main" id="{6581EE12-D16F-5844-37CD-731F1387C104}"/>
              </a:ext>
            </a:extLst>
          </p:cNvPr>
          <p:cNvSpPr txBox="1"/>
          <p:nvPr/>
        </p:nvSpPr>
        <p:spPr>
          <a:xfrm>
            <a:off x="428748" y="5473321"/>
            <a:ext cx="11258473" cy="10259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fontAlgn="base">
              <a:spcAft>
                <a:spcPts val="800"/>
              </a:spcAft>
              <a:buClr>
                <a:srgbClr val="42BEE2"/>
              </a:buClr>
            </a:pPr>
            <a:r>
              <a:rPr lang="en-US" sz="1800" dirty="0">
                <a:solidFill>
                  <a:schemeClr val="tx1">
                    <a:lumMod val="65000"/>
                    <a:lumOff val="35000"/>
                  </a:schemeClr>
                </a:solidFill>
                <a:latin typeface="Montserrat" pitchFamily="2" charset="77"/>
              </a:rPr>
              <a:t>Interested in supporting efforts to remove policy and regulatory barriers to developing local energy projects that lower costs and benefit our local economy?</a:t>
            </a:r>
          </a:p>
          <a:p>
            <a:pPr algn="just" fontAlgn="base">
              <a:spcAft>
                <a:spcPts val="800"/>
              </a:spcAft>
              <a:buClr>
                <a:srgbClr val="42BEE2"/>
              </a:buClr>
            </a:pPr>
            <a:r>
              <a:rPr lang="en-US" sz="1800" dirty="0">
                <a:solidFill>
                  <a:schemeClr val="tx1">
                    <a:lumMod val="65000"/>
                    <a:lumOff val="35000"/>
                  </a:schemeClr>
                </a:solidFill>
                <a:latin typeface="Montserrat" pitchFamily="2" charset="77"/>
              </a:rPr>
              <a:t>Join our Community Leader Subscribers List at </a:t>
            </a:r>
            <a:r>
              <a:rPr lang="en-US" sz="1800" dirty="0">
                <a:solidFill>
                  <a:schemeClr val="tx1">
                    <a:lumMod val="65000"/>
                    <a:lumOff val="35000"/>
                  </a:schemeClr>
                </a:solidFill>
                <a:latin typeface="Montserrat" pitchFamily="2" charset="77"/>
                <a:hlinkClick r:id="rId5"/>
              </a:rPr>
              <a:t>www.cpcnh.org/community-leader-sign-up</a:t>
            </a:r>
            <a:r>
              <a:rPr lang="en-US" sz="1800" dirty="0">
                <a:solidFill>
                  <a:schemeClr val="tx1">
                    <a:lumMod val="65000"/>
                    <a:lumOff val="35000"/>
                  </a:schemeClr>
                </a:solidFill>
                <a:latin typeface="Montserrat" pitchFamily="2" charset="77"/>
              </a:rPr>
              <a:t> </a:t>
            </a:r>
          </a:p>
        </p:txBody>
      </p:sp>
      <p:sp>
        <p:nvSpPr>
          <p:cNvPr id="4" name="Google Shape;110;p1">
            <a:extLst>
              <a:ext uri="{FF2B5EF4-FFF2-40B4-BE49-F238E27FC236}">
                <a16:creationId xmlns:a16="http://schemas.microsoft.com/office/drawing/2014/main" id="{152A7700-59B9-E9DC-EF97-E27BB2A7C724}"/>
              </a:ext>
            </a:extLst>
          </p:cNvPr>
          <p:cNvSpPr/>
          <p:nvPr/>
        </p:nvSpPr>
        <p:spPr>
          <a:xfrm>
            <a:off x="428748" y="3841861"/>
            <a:ext cx="11239928" cy="1476163"/>
          </a:xfrm>
          <a:prstGeom prst="rect">
            <a:avLst/>
          </a:prstGeom>
          <a:noFill/>
          <a:ln>
            <a:noFill/>
          </a:ln>
        </p:spPr>
        <p:txBody>
          <a:bodyPr spcFirstLastPara="1" wrap="square" lIns="0" tIns="0" rIns="0" bIns="0" anchor="t" anchorCtr="0">
            <a:noAutofit/>
          </a:bodyPr>
          <a:lstStyle/>
          <a:p>
            <a:pPr algn="ctr">
              <a:lnSpc>
                <a:spcPct val="120000"/>
              </a:lnSpc>
              <a:buSzPts val="2400"/>
            </a:pPr>
            <a:r>
              <a:rPr lang="en-US" sz="2400" dirty="0">
                <a:solidFill>
                  <a:srgbClr val="4F4C49"/>
                </a:solidFill>
                <a:latin typeface="Montserrat" pitchFamily="2" charset="77"/>
                <a:sym typeface="Montserrat"/>
              </a:rPr>
              <a:t>1-866-603-POWR</a:t>
            </a:r>
          </a:p>
          <a:p>
            <a:pPr algn="ctr">
              <a:lnSpc>
                <a:spcPct val="120000"/>
              </a:lnSpc>
              <a:buSzPts val="2400"/>
            </a:pPr>
            <a:r>
              <a:rPr lang="en-US" sz="2400" dirty="0">
                <a:solidFill>
                  <a:srgbClr val="4F4C49"/>
                </a:solidFill>
                <a:latin typeface="Montserrat" pitchFamily="2" charset="77"/>
                <a:sym typeface="Montserrat"/>
                <a:hlinkClick r:id="rId6">
                  <a:extLst>
                    <a:ext uri="{A12FA001-AC4F-418D-AE19-62706E023703}">
                      <ahyp:hlinkClr xmlns:ahyp="http://schemas.microsoft.com/office/drawing/2018/hyperlinkcolor" val="tx"/>
                    </a:ext>
                  </a:extLst>
                </a:hlinkClick>
              </a:rPr>
              <a:t>info@CommunityPowerNH.gov</a:t>
            </a:r>
            <a:endParaRPr lang="en-US" sz="2400" dirty="0">
              <a:solidFill>
                <a:srgbClr val="4F4C49"/>
              </a:solidFill>
              <a:latin typeface="Montserrat" pitchFamily="2" charset="77"/>
              <a:sym typeface="Montserrat"/>
              <a:hlinkClick r:id="rId7">
                <a:extLst>
                  <a:ext uri="{A12FA001-AC4F-418D-AE19-62706E023703}">
                    <ahyp:hlinkClr xmlns:ahyp="http://schemas.microsoft.com/office/drawing/2018/hyperlinkcolor" val="tx"/>
                  </a:ext>
                </a:extLst>
              </a:hlinkClick>
            </a:endParaRPr>
          </a:p>
          <a:p>
            <a:pPr marL="0" lvl="0" indent="0" algn="ctr">
              <a:lnSpc>
                <a:spcPct val="120000"/>
              </a:lnSpc>
              <a:buSzPts val="2400"/>
              <a:buFont typeface="Arial"/>
              <a:buNone/>
            </a:pPr>
            <a:r>
              <a:rPr lang="en-US" sz="2400" u="sng" dirty="0">
                <a:solidFill>
                  <a:srgbClr val="4F4C49"/>
                </a:solidFill>
                <a:latin typeface="Montserrat" pitchFamily="2" charset="77"/>
                <a:sym typeface="Montserrat"/>
                <a:hlinkClick r:id="rId7">
                  <a:extLst>
                    <a:ext uri="{A12FA001-AC4F-418D-AE19-62706E023703}">
                      <ahyp:hlinkClr xmlns:ahyp="http://schemas.microsoft.com/office/drawing/2018/hyperlinkcolor" val="tx"/>
                    </a:ext>
                  </a:extLst>
                </a:hlinkClick>
              </a:rPr>
              <a:t>CommunityPowerNH.gov</a:t>
            </a:r>
            <a:endParaRPr lang="en-US" sz="2400" u="sng" dirty="0">
              <a:solidFill>
                <a:srgbClr val="4F4C49"/>
              </a:solidFill>
              <a:latin typeface="Montserrat" pitchFamily="2" charset="77"/>
              <a:sym typeface="Montserrat"/>
            </a:endParaRPr>
          </a:p>
        </p:txBody>
      </p:sp>
    </p:spTree>
    <p:extLst>
      <p:ext uri="{BB962C8B-B14F-4D97-AF65-F5344CB8AC3E}">
        <p14:creationId xmlns:p14="http://schemas.microsoft.com/office/powerpoint/2010/main" val="2802942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7" name="Picture 6">
            <a:extLst>
              <a:ext uri="{FF2B5EF4-FFF2-40B4-BE49-F238E27FC236}">
                <a16:creationId xmlns:a16="http://schemas.microsoft.com/office/drawing/2014/main" id="{00E06E66-C34F-BE67-E847-8274874C5B76}"/>
              </a:ext>
            </a:extLst>
          </p:cNvPr>
          <p:cNvPicPr>
            <a:picLocks noChangeAspect="1"/>
          </p:cNvPicPr>
          <p:nvPr/>
        </p:nvPicPr>
        <p:blipFill>
          <a:blip r:embed="rId3"/>
          <a:stretch>
            <a:fillRect/>
          </a:stretch>
        </p:blipFill>
        <p:spPr>
          <a:xfrm>
            <a:off x="153367" y="-708525"/>
            <a:ext cx="11752057" cy="6934665"/>
          </a:xfrm>
          <a:prstGeom prst="rect">
            <a:avLst/>
          </a:prstGeom>
        </p:spPr>
      </p:pic>
      <p:sp>
        <p:nvSpPr>
          <p:cNvPr id="155" name="Google Shape;155;p11"/>
          <p:cNvSpPr txBox="1">
            <a:spLocks noGrp="1"/>
          </p:cNvSpPr>
          <p:nvPr>
            <p:ph type="title"/>
          </p:nvPr>
        </p:nvSpPr>
        <p:spPr>
          <a:xfrm>
            <a:off x="119120" y="353307"/>
            <a:ext cx="11777662" cy="630942"/>
          </a:xfrm>
          <a:prstGeom prst="rect">
            <a:avLst/>
          </a:prstGeom>
          <a:noFill/>
          <a:ln>
            <a:noFill/>
          </a:ln>
        </p:spPr>
        <p:txBody>
          <a:bodyPr spcFirstLastPara="1" wrap="square" lIns="0" tIns="0" rIns="0" bIns="0" anchor="t" anchorCtr="0">
            <a:spAutoFit/>
          </a:bodyPr>
          <a:lstStyle/>
          <a:p>
            <a:pPr lvl="0" indent="0">
              <a:spcBef>
                <a:spcPct val="0"/>
              </a:spcBef>
              <a:spcAft>
                <a:spcPts val="600"/>
              </a:spcAft>
              <a:buClr>
                <a:srgbClr val="2471AA"/>
              </a:buClr>
              <a:buSzPts val="4000"/>
              <a:buFont typeface="Arial"/>
              <a:buNone/>
            </a:pPr>
            <a:r>
              <a:rPr lang="en-US" sz="4000" dirty="0">
                <a:latin typeface="Metropolis" pitchFamily="2" charset="77"/>
                <a:ea typeface="+mj-ea"/>
                <a:cs typeface="+mj-cs"/>
              </a:rPr>
              <a:t>How Community Power Works</a:t>
            </a:r>
            <a:endParaRPr sz="4000" dirty="0">
              <a:latin typeface="Metropolis" pitchFamily="2" charset="77"/>
              <a:ea typeface="+mj-ea"/>
              <a:cs typeface="+mj-cs"/>
            </a:endParaRPr>
          </a:p>
        </p:txBody>
      </p:sp>
      <p:sp>
        <p:nvSpPr>
          <p:cNvPr id="186" name="Google Shape;186;p11"/>
          <p:cNvSpPr txBox="1"/>
          <p:nvPr/>
        </p:nvSpPr>
        <p:spPr>
          <a:xfrm>
            <a:off x="11792729" y="6594960"/>
            <a:ext cx="325755" cy="284673"/>
          </a:xfrm>
          <a:prstGeom prst="rect">
            <a:avLst/>
          </a:prstGeom>
          <a:noFill/>
          <a:ln>
            <a:noFill/>
          </a:ln>
        </p:spPr>
        <p:txBody>
          <a:bodyPr spcFirstLastPara="1" wrap="square" lIns="0" tIns="7600" rIns="0" bIns="0" anchor="t" anchorCtr="0">
            <a:spAutoFit/>
          </a:bodyPr>
          <a:lstStyle/>
          <a:p>
            <a:pPr marL="25400" marR="0" lvl="0" indent="0" algn="l" rtl="0">
              <a:lnSpc>
                <a:spcPct val="100000"/>
              </a:lnSpc>
              <a:spcBef>
                <a:spcPts val="0"/>
              </a:spcBef>
              <a:spcAft>
                <a:spcPts val="0"/>
              </a:spcAft>
              <a:buNone/>
            </a:pPr>
            <a:endParaRPr sz="1800" dirty="0">
              <a:solidFill>
                <a:schemeClr val="dk1"/>
              </a:solidFill>
              <a:latin typeface="Arial"/>
              <a:ea typeface="Arial"/>
              <a:cs typeface="Arial"/>
              <a:sym typeface="Arial"/>
            </a:endParaRPr>
          </a:p>
        </p:txBody>
      </p:sp>
      <p:sp>
        <p:nvSpPr>
          <p:cNvPr id="6" name="Slide Number Placeholder 5">
            <a:extLst>
              <a:ext uri="{FF2B5EF4-FFF2-40B4-BE49-F238E27FC236}">
                <a16:creationId xmlns:a16="http://schemas.microsoft.com/office/drawing/2014/main" id="{8BF67AE7-CF17-B2E0-87FB-EC1C41DB218B}"/>
              </a:ext>
            </a:extLst>
          </p:cNvPr>
          <p:cNvSpPr>
            <a:spLocks noGrp="1"/>
          </p:cNvSpPr>
          <p:nvPr>
            <p:ph type="sldNum" idx="12"/>
          </p:nvPr>
        </p:nvSpPr>
        <p:spPr/>
        <p:txBody>
          <a:bodyPr/>
          <a:lstStyle/>
          <a:p>
            <a:fld id="{00000000-1234-1234-1234-123412341234}" type="slidenum">
              <a:rPr lang="en-US" smtClean="0"/>
              <a:pPr/>
              <a:t>2</a:t>
            </a:fld>
            <a:endParaRPr lang="en-US" dirty="0"/>
          </a:p>
        </p:txBody>
      </p:sp>
      <p:graphicFrame>
        <p:nvGraphicFramePr>
          <p:cNvPr id="8" name="Table 8">
            <a:extLst>
              <a:ext uri="{FF2B5EF4-FFF2-40B4-BE49-F238E27FC236}">
                <a16:creationId xmlns:a16="http://schemas.microsoft.com/office/drawing/2014/main" id="{3B18D96D-38F5-9652-5585-4109EF586359}"/>
              </a:ext>
            </a:extLst>
          </p:cNvPr>
          <p:cNvGraphicFramePr>
            <a:graphicFrameLocks noGrp="1"/>
          </p:cNvGraphicFramePr>
          <p:nvPr>
            <p:extLst>
              <p:ext uri="{D42A27DB-BD31-4B8C-83A1-F6EECF244321}">
                <p14:modId xmlns:p14="http://schemas.microsoft.com/office/powerpoint/2010/main" val="619159057"/>
              </p:ext>
            </p:extLst>
          </p:nvPr>
        </p:nvGraphicFramePr>
        <p:xfrm>
          <a:off x="353669" y="4827120"/>
          <a:ext cx="11586002" cy="1524000"/>
        </p:xfrm>
        <a:graphic>
          <a:graphicData uri="http://schemas.openxmlformats.org/drawingml/2006/table">
            <a:tbl>
              <a:tblPr firstRow="1" bandRow="1">
                <a:tableStyleId>{17902C7E-6AC8-4169-8115-385976235186}</a:tableStyleId>
              </a:tblPr>
              <a:tblGrid>
                <a:gridCol w="3345691">
                  <a:extLst>
                    <a:ext uri="{9D8B030D-6E8A-4147-A177-3AD203B41FA5}">
                      <a16:colId xmlns:a16="http://schemas.microsoft.com/office/drawing/2014/main" val="2498699856"/>
                    </a:ext>
                  </a:extLst>
                </a:gridCol>
                <a:gridCol w="3684453">
                  <a:extLst>
                    <a:ext uri="{9D8B030D-6E8A-4147-A177-3AD203B41FA5}">
                      <a16:colId xmlns:a16="http://schemas.microsoft.com/office/drawing/2014/main" val="3731649566"/>
                    </a:ext>
                  </a:extLst>
                </a:gridCol>
                <a:gridCol w="4555858">
                  <a:extLst>
                    <a:ext uri="{9D8B030D-6E8A-4147-A177-3AD203B41FA5}">
                      <a16:colId xmlns:a16="http://schemas.microsoft.com/office/drawing/2014/main" val="3691005386"/>
                    </a:ext>
                  </a:extLst>
                </a:gridCol>
              </a:tblGrid>
              <a:tr h="370840">
                <a:tc>
                  <a:txBody>
                    <a:bodyPr/>
                    <a:lstStyle/>
                    <a:p>
                      <a:pPr algn="ctr"/>
                      <a:r>
                        <a:rPr lang="en-US" sz="2400" b="1" dirty="0">
                          <a:solidFill>
                            <a:srgbClr val="42BEE2"/>
                          </a:solidFill>
                          <a:latin typeface="Montserrat" pitchFamily="2" charset="77"/>
                        </a:rPr>
                        <a:t>SOURCE</a:t>
                      </a:r>
                    </a:p>
                  </a:txBody>
                  <a:tcPr>
                    <a:noFill/>
                  </a:tcPr>
                </a:tc>
                <a:tc>
                  <a:txBody>
                    <a:bodyPr/>
                    <a:lstStyle/>
                    <a:p>
                      <a:pPr algn="ctr"/>
                      <a:r>
                        <a:rPr lang="en-US" sz="2400" dirty="0">
                          <a:solidFill>
                            <a:srgbClr val="42BEE2"/>
                          </a:solidFill>
                          <a:latin typeface="Montserrat" pitchFamily="2" charset="77"/>
                        </a:rPr>
                        <a:t>DELIVERY</a:t>
                      </a:r>
                    </a:p>
                  </a:txBody>
                  <a:tcPr>
                    <a:noFill/>
                  </a:tcPr>
                </a:tc>
                <a:tc>
                  <a:txBody>
                    <a:bodyPr/>
                    <a:lstStyle/>
                    <a:p>
                      <a:pPr algn="ctr"/>
                      <a:r>
                        <a:rPr lang="en-US" sz="2400" dirty="0">
                          <a:solidFill>
                            <a:srgbClr val="42BEE2"/>
                          </a:solidFill>
                          <a:latin typeface="Montserrat" pitchFamily="2" charset="77"/>
                        </a:rPr>
                        <a:t>COMMUNITY</a:t>
                      </a:r>
                    </a:p>
                  </a:txBody>
                  <a:tcPr>
                    <a:noFill/>
                  </a:tcPr>
                </a:tc>
                <a:extLst>
                  <a:ext uri="{0D108BD9-81ED-4DB2-BD59-A6C34878D82A}">
                    <a16:rowId xmlns:a16="http://schemas.microsoft.com/office/drawing/2014/main" val="1780268159"/>
                  </a:ext>
                </a:extLst>
              </a:tr>
              <a:tr h="370840">
                <a:tc>
                  <a:txBody>
                    <a:bodyPr/>
                    <a:lstStyle/>
                    <a:p>
                      <a:pPr algn="ctr"/>
                      <a:r>
                        <a:rPr lang="en-US" sz="1600" b="1" dirty="0">
                          <a:solidFill>
                            <a:srgbClr val="4F4C49"/>
                          </a:solidFill>
                          <a:latin typeface="Montserrat" pitchFamily="2" charset="77"/>
                        </a:rPr>
                        <a:t>Stratham Community Power </a:t>
                      </a:r>
                      <a:r>
                        <a:rPr lang="en-US" sz="1600" b="0" dirty="0">
                          <a:solidFill>
                            <a:srgbClr val="4F4C49"/>
                          </a:solidFill>
                          <a:latin typeface="Montserrat" pitchFamily="2" charset="77"/>
                        </a:rPr>
                        <a:t>purchases electricity from the sources you choose.</a:t>
                      </a:r>
                      <a:endParaRPr lang="en-US" sz="1600" b="1" dirty="0">
                        <a:solidFill>
                          <a:srgbClr val="4F4C49"/>
                        </a:solidFill>
                        <a:latin typeface="Montserrat" pitchFamily="2" charset="77"/>
                      </a:endParaRPr>
                    </a:p>
                  </a:txBody>
                  <a:tcPr>
                    <a:noFill/>
                  </a:tcPr>
                </a:tc>
                <a:tc>
                  <a:txBody>
                    <a:bodyPr/>
                    <a:lstStyle/>
                    <a:p>
                      <a:pPr algn="ctr"/>
                      <a:r>
                        <a:rPr lang="en-US" sz="1600" b="1" dirty="0" err="1">
                          <a:solidFill>
                            <a:srgbClr val="4F4C49"/>
                          </a:solidFill>
                          <a:latin typeface="Montserrat" pitchFamily="2" charset="77"/>
                        </a:rPr>
                        <a:t>Unitil</a:t>
                      </a:r>
                      <a:r>
                        <a:rPr lang="en-US" sz="1600" b="1" dirty="0">
                          <a:solidFill>
                            <a:srgbClr val="4F4C49"/>
                          </a:solidFill>
                          <a:latin typeface="Montserrat" pitchFamily="2" charset="77"/>
                        </a:rPr>
                        <a:t>   </a:t>
                      </a:r>
                      <a:r>
                        <a:rPr lang="en-US" sz="1600" b="0" dirty="0">
                          <a:solidFill>
                            <a:srgbClr val="4F4C49"/>
                          </a:solidFill>
                          <a:latin typeface="Montserrat" pitchFamily="2" charset="77"/>
                        </a:rPr>
                        <a:t>delivers the electricity using the same power line infrastructure and billing mechanisms.</a:t>
                      </a:r>
                      <a:endParaRPr lang="en-US" sz="1600" b="1" dirty="0">
                        <a:solidFill>
                          <a:srgbClr val="4F4C49"/>
                        </a:solidFill>
                        <a:latin typeface="Montserrat" pitchFamily="2" charset="77"/>
                      </a:endParaRPr>
                    </a:p>
                  </a:txBody>
                  <a:tcPr>
                    <a:noFill/>
                  </a:tcPr>
                </a:tc>
                <a:tc>
                  <a:txBody>
                    <a:bodyPr/>
                    <a:lstStyle/>
                    <a:p>
                      <a:pPr algn="ctr"/>
                      <a:r>
                        <a:rPr lang="en-US" sz="1600" b="1" dirty="0">
                          <a:solidFill>
                            <a:srgbClr val="4F4C49"/>
                          </a:solidFill>
                          <a:latin typeface="Montserrat" pitchFamily="2" charset="77"/>
                        </a:rPr>
                        <a:t>Stratham Energy Customers</a:t>
                      </a:r>
                      <a:r>
                        <a:rPr lang="en-US" sz="1600" b="0" dirty="0">
                          <a:solidFill>
                            <a:srgbClr val="4F4C49"/>
                          </a:solidFill>
                          <a:latin typeface="Montserrat" pitchFamily="2" charset="77"/>
                        </a:rPr>
                        <a:t> save money and have the power to choose new rates and products, and how much electricity comes from renewable sources.</a:t>
                      </a:r>
                      <a:endParaRPr lang="en-US" sz="1600" b="1" dirty="0">
                        <a:solidFill>
                          <a:srgbClr val="4F4C49"/>
                        </a:solidFill>
                        <a:latin typeface="Montserrat" pitchFamily="2" charset="77"/>
                      </a:endParaRPr>
                    </a:p>
                  </a:txBody>
                  <a:tcPr>
                    <a:noFill/>
                  </a:tcPr>
                </a:tc>
                <a:extLst>
                  <a:ext uri="{0D108BD9-81ED-4DB2-BD59-A6C34878D82A}">
                    <a16:rowId xmlns:a16="http://schemas.microsoft.com/office/drawing/2014/main" val="1254618679"/>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11"/>
          <p:cNvSpPr txBox="1">
            <a:spLocks noGrp="1"/>
          </p:cNvSpPr>
          <p:nvPr>
            <p:ph type="title"/>
          </p:nvPr>
        </p:nvSpPr>
        <p:spPr>
          <a:xfrm>
            <a:off x="16607" y="264711"/>
            <a:ext cx="11776122" cy="630942"/>
          </a:xfrm>
          <a:prstGeom prst="rect">
            <a:avLst/>
          </a:prstGeom>
          <a:noFill/>
          <a:ln>
            <a:noFill/>
          </a:ln>
        </p:spPr>
        <p:txBody>
          <a:bodyPr spcFirstLastPara="1" wrap="square" lIns="0" tIns="0" rIns="0" bIns="0" anchor="t" anchorCtr="0">
            <a:spAutoFit/>
          </a:bodyPr>
          <a:lstStyle/>
          <a:p>
            <a:pPr lvl="0" indent="0">
              <a:spcBef>
                <a:spcPct val="0"/>
              </a:spcBef>
              <a:spcAft>
                <a:spcPts val="600"/>
              </a:spcAft>
              <a:buClr>
                <a:srgbClr val="2471AA"/>
              </a:buClr>
              <a:buSzPts val="4000"/>
              <a:buFont typeface="Arial"/>
              <a:buNone/>
            </a:pPr>
            <a:r>
              <a:rPr lang="en-US" sz="4000" dirty="0">
                <a:latin typeface="Metropolis" pitchFamily="2" charset="77"/>
                <a:ea typeface="+mj-ea"/>
                <a:cs typeface="+mj-cs"/>
              </a:rPr>
              <a:t>How Community Power Works</a:t>
            </a:r>
            <a:endParaRPr sz="4000" u="sng" dirty="0">
              <a:solidFill>
                <a:srgbClr val="4F4C49"/>
              </a:solidFill>
              <a:latin typeface="Metropolis" pitchFamily="2" charset="77"/>
              <a:ea typeface="+mj-ea"/>
              <a:cs typeface="+mj-cs"/>
            </a:endParaRPr>
          </a:p>
        </p:txBody>
      </p:sp>
      <p:sp>
        <p:nvSpPr>
          <p:cNvPr id="186" name="Google Shape;186;p11"/>
          <p:cNvSpPr txBox="1"/>
          <p:nvPr/>
        </p:nvSpPr>
        <p:spPr>
          <a:xfrm>
            <a:off x="11792729" y="6594960"/>
            <a:ext cx="325755" cy="284673"/>
          </a:xfrm>
          <a:prstGeom prst="rect">
            <a:avLst/>
          </a:prstGeom>
          <a:noFill/>
          <a:ln>
            <a:noFill/>
          </a:ln>
        </p:spPr>
        <p:txBody>
          <a:bodyPr spcFirstLastPara="1" wrap="square" lIns="0" tIns="7600" rIns="0" bIns="0" anchor="t" anchorCtr="0">
            <a:spAutoFit/>
          </a:bodyPr>
          <a:lstStyle/>
          <a:p>
            <a:pPr marL="25400" marR="0" lvl="0" indent="0" algn="l" rtl="0">
              <a:lnSpc>
                <a:spcPct val="100000"/>
              </a:lnSpc>
              <a:spcBef>
                <a:spcPts val="0"/>
              </a:spcBef>
              <a:spcAft>
                <a:spcPts val="0"/>
              </a:spcAft>
              <a:buNone/>
            </a:pPr>
            <a:endParaRPr sz="1800" dirty="0">
              <a:solidFill>
                <a:schemeClr val="dk1"/>
              </a:solidFill>
              <a:latin typeface="Arial"/>
              <a:ea typeface="Arial"/>
              <a:cs typeface="Arial"/>
              <a:sym typeface="Arial"/>
            </a:endParaRPr>
          </a:p>
        </p:txBody>
      </p:sp>
      <p:sp>
        <p:nvSpPr>
          <p:cNvPr id="6" name="Slide Number Placeholder 5">
            <a:extLst>
              <a:ext uri="{FF2B5EF4-FFF2-40B4-BE49-F238E27FC236}">
                <a16:creationId xmlns:a16="http://schemas.microsoft.com/office/drawing/2014/main" id="{8BF67AE7-CF17-B2E0-87FB-EC1C41DB218B}"/>
              </a:ext>
            </a:extLst>
          </p:cNvPr>
          <p:cNvSpPr>
            <a:spLocks noGrp="1"/>
          </p:cNvSpPr>
          <p:nvPr>
            <p:ph type="sldNum" idx="12"/>
          </p:nvPr>
        </p:nvSpPr>
        <p:spPr/>
        <p:txBody>
          <a:bodyPr/>
          <a:lstStyle/>
          <a:p>
            <a:fld id="{00000000-1234-1234-1234-123412341234}" type="slidenum">
              <a:rPr lang="en-US" smtClean="0"/>
              <a:pPr/>
              <a:t>3</a:t>
            </a:fld>
            <a:endParaRPr lang="en-US" dirty="0"/>
          </a:p>
        </p:txBody>
      </p:sp>
      <p:sp>
        <p:nvSpPr>
          <p:cNvPr id="9" name="TextBox 8">
            <a:extLst>
              <a:ext uri="{FF2B5EF4-FFF2-40B4-BE49-F238E27FC236}">
                <a16:creationId xmlns:a16="http://schemas.microsoft.com/office/drawing/2014/main" id="{464D03C5-866B-A921-4F9E-3275E3D379FD}"/>
              </a:ext>
            </a:extLst>
          </p:cNvPr>
          <p:cNvSpPr txBox="1"/>
          <p:nvPr/>
        </p:nvSpPr>
        <p:spPr>
          <a:xfrm>
            <a:off x="413341" y="1002534"/>
            <a:ext cx="11379388" cy="5386090"/>
          </a:xfrm>
          <a:prstGeom prst="rect">
            <a:avLst/>
          </a:prstGeom>
          <a:noFill/>
        </p:spPr>
        <p:txBody>
          <a:bodyPr wrap="square" rtlCol="0">
            <a:spAutoFit/>
          </a:bodyPr>
          <a:lstStyle/>
          <a:p>
            <a:pPr fontAlgn="base">
              <a:spcAft>
                <a:spcPts val="800"/>
              </a:spcAft>
              <a:buClr>
                <a:srgbClr val="42BEE2"/>
              </a:buClr>
            </a:pPr>
            <a:r>
              <a:rPr lang="en-US" sz="2200" dirty="0">
                <a:solidFill>
                  <a:schemeClr val="tx1">
                    <a:lumMod val="65000"/>
                    <a:lumOff val="35000"/>
                  </a:schemeClr>
                </a:solidFill>
                <a:latin typeface="Montserrat" pitchFamily="2" charset="77"/>
              </a:rPr>
              <a:t>Stratham Community Power combines the buying power of residents and businesses so that together we can achieve competitively priced electricity:​</a:t>
            </a:r>
          </a:p>
          <a:p>
            <a:pPr marL="342900" lvl="5" indent="-342900" fontAlgn="base">
              <a:spcAft>
                <a:spcPts val="800"/>
              </a:spcAft>
              <a:buClr>
                <a:srgbClr val="42BEE2"/>
              </a:buClr>
              <a:buFont typeface="Webdings" panose="05030102010509060703" pitchFamily="18" charset="2"/>
              <a:buChar char="~"/>
            </a:pPr>
            <a:r>
              <a:rPr lang="en-US" sz="2000" dirty="0">
                <a:solidFill>
                  <a:schemeClr val="tx1">
                    <a:lumMod val="65000"/>
                    <a:lumOff val="35000"/>
                  </a:schemeClr>
                </a:solidFill>
                <a:latin typeface="Montserrat" pitchFamily="2" charset="77"/>
              </a:rPr>
              <a:t>In advance of the launch of Stratham Community Power, all customers within the Town have been mailed a notice (containing information about their electricity rates and energy supply choice options).​​</a:t>
            </a:r>
          </a:p>
          <a:p>
            <a:pPr marL="342900" indent="-342900" fontAlgn="base">
              <a:spcAft>
                <a:spcPts val="800"/>
              </a:spcAft>
              <a:buClr>
                <a:srgbClr val="42BEE2"/>
              </a:buClr>
              <a:buFont typeface="Webdings" panose="05030102010509060703" pitchFamily="18" charset="2"/>
              <a:buChar char="~"/>
            </a:pPr>
            <a:r>
              <a:rPr lang="en-US" sz="2000" dirty="0">
                <a:solidFill>
                  <a:schemeClr val="tx1">
                    <a:lumMod val="65000"/>
                    <a:lumOff val="35000"/>
                  </a:schemeClr>
                </a:solidFill>
                <a:latin typeface="Montserrat" pitchFamily="2" charset="77"/>
              </a:rPr>
              <a:t>All customers have at least until February 26th— when Stratham Community Power launches! — to consider whether to opt-out, opt-in, or opt-up to choose a cleaner power option:</a:t>
            </a:r>
          </a:p>
          <a:p>
            <a:pPr marL="800100" lvl="1" indent="-342900">
              <a:spcAft>
                <a:spcPts val="800"/>
              </a:spcAft>
              <a:buClr>
                <a:srgbClr val="42BEE2"/>
              </a:buClr>
              <a:buFont typeface="Courier New" panose="02070309020205020404" pitchFamily="49" charset="0"/>
              <a:buChar char="o"/>
            </a:pPr>
            <a:r>
              <a:rPr lang="en-US" sz="1600" dirty="0">
                <a:solidFill>
                  <a:schemeClr val="tx1">
                    <a:lumMod val="65000"/>
                    <a:lumOff val="35000"/>
                  </a:schemeClr>
                </a:solidFill>
                <a:latin typeface="Montserrat" pitchFamily="2" charset="77"/>
              </a:rPr>
              <a:t>Most customers currently on </a:t>
            </a:r>
            <a:r>
              <a:rPr lang="en-US" sz="1600" dirty="0" err="1">
                <a:solidFill>
                  <a:schemeClr val="tx1">
                    <a:lumMod val="65000"/>
                    <a:lumOff val="35000"/>
                  </a:schemeClr>
                </a:solidFill>
                <a:latin typeface="Montserrat" pitchFamily="2" charset="77"/>
              </a:rPr>
              <a:t>Unitil</a:t>
            </a:r>
            <a:r>
              <a:rPr lang="en-US" sz="1600" dirty="0">
                <a:solidFill>
                  <a:schemeClr val="tx1">
                    <a:lumMod val="65000"/>
                    <a:lumOff val="35000"/>
                  </a:schemeClr>
                </a:solidFill>
                <a:latin typeface="Montserrat" pitchFamily="2" charset="77"/>
              </a:rPr>
              <a:t>  default supply service are automatically enrolled into our lower electricity rate: unless they opt-out, customers begin taking service from Stratham Community Power on the date </a:t>
            </a:r>
            <a:r>
              <a:rPr lang="en-US" sz="1600" dirty="0" err="1">
                <a:solidFill>
                  <a:schemeClr val="tx1">
                    <a:lumMod val="65000"/>
                    <a:lumOff val="35000"/>
                  </a:schemeClr>
                </a:solidFill>
                <a:latin typeface="Montserrat" pitchFamily="2" charset="77"/>
              </a:rPr>
              <a:t>Unitil</a:t>
            </a:r>
            <a:r>
              <a:rPr lang="en-US" sz="1600" dirty="0">
                <a:solidFill>
                  <a:schemeClr val="tx1">
                    <a:lumMod val="65000"/>
                    <a:lumOff val="35000"/>
                  </a:schemeClr>
                </a:solidFill>
                <a:latin typeface="Montserrat" pitchFamily="2" charset="77"/>
              </a:rPr>
              <a:t>  reads their meter on or after </a:t>
            </a:r>
            <a:r>
              <a:rPr lang="en-US" sz="1600" b="1" dirty="0">
                <a:solidFill>
                  <a:schemeClr val="tx1">
                    <a:lumMod val="65000"/>
                    <a:lumOff val="35000"/>
                  </a:schemeClr>
                </a:solidFill>
                <a:latin typeface="Montserrat" pitchFamily="2" charset="77"/>
              </a:rPr>
              <a:t>March 1, 2024.</a:t>
            </a:r>
          </a:p>
          <a:p>
            <a:pPr marL="800100" lvl="1" indent="-342900">
              <a:spcAft>
                <a:spcPts val="800"/>
              </a:spcAft>
              <a:buClr>
                <a:srgbClr val="42BEE2"/>
              </a:buClr>
              <a:buFont typeface="Courier New" panose="02070309020205020404" pitchFamily="49" charset="0"/>
              <a:buChar char="o"/>
            </a:pPr>
            <a:r>
              <a:rPr lang="en-US" sz="1600" dirty="0">
                <a:solidFill>
                  <a:schemeClr val="tx1">
                    <a:lumMod val="65000"/>
                    <a:lumOff val="35000"/>
                  </a:schemeClr>
                </a:solidFill>
                <a:latin typeface="Montserrat" pitchFamily="2" charset="77"/>
              </a:rPr>
              <a:t>On your </a:t>
            </a:r>
            <a:r>
              <a:rPr lang="en-US" sz="1600" dirty="0" err="1">
                <a:solidFill>
                  <a:schemeClr val="tx1">
                    <a:lumMod val="65000"/>
                    <a:lumOff val="35000"/>
                  </a:schemeClr>
                </a:solidFill>
                <a:latin typeface="Montserrat" pitchFamily="2" charset="77"/>
              </a:rPr>
              <a:t>Unitil</a:t>
            </a:r>
            <a:r>
              <a:rPr lang="en-US" sz="1600" dirty="0">
                <a:solidFill>
                  <a:schemeClr val="tx1">
                    <a:lumMod val="65000"/>
                    <a:lumOff val="35000"/>
                  </a:schemeClr>
                </a:solidFill>
                <a:latin typeface="Montserrat" pitchFamily="2" charset="77"/>
              </a:rPr>
              <a:t> , the ‘Supplier’ line item will read “Community Power.”</a:t>
            </a:r>
          </a:p>
          <a:p>
            <a:pPr marL="800100" lvl="1" indent="-342900">
              <a:spcAft>
                <a:spcPts val="800"/>
              </a:spcAft>
              <a:buClr>
                <a:srgbClr val="42BEE2"/>
              </a:buClr>
              <a:buFont typeface="Courier New" panose="02070309020205020404" pitchFamily="49" charset="0"/>
              <a:buChar char="o"/>
            </a:pPr>
            <a:r>
              <a:rPr lang="en-US" sz="1600" dirty="0">
                <a:solidFill>
                  <a:schemeClr val="tx1">
                    <a:lumMod val="65000"/>
                    <a:lumOff val="35000"/>
                  </a:schemeClr>
                </a:solidFill>
                <a:latin typeface="Montserrat" pitchFamily="2" charset="77"/>
              </a:rPr>
              <a:t>Select customer groups are not eligible for automatic enrollment but may choose to opt-in.</a:t>
            </a:r>
          </a:p>
          <a:p>
            <a:pPr marL="342900" indent="-342900" fontAlgn="base">
              <a:spcAft>
                <a:spcPts val="800"/>
              </a:spcAft>
              <a:buClr>
                <a:srgbClr val="42BEE2"/>
              </a:buClr>
              <a:buFont typeface="Webdings" panose="05030102010509060703" pitchFamily="18" charset="2"/>
              <a:buChar char="~"/>
            </a:pPr>
            <a:r>
              <a:rPr lang="en-US" sz="2000" dirty="0">
                <a:solidFill>
                  <a:schemeClr val="tx1">
                    <a:lumMod val="65000"/>
                    <a:lumOff val="35000"/>
                  </a:schemeClr>
                </a:solidFill>
                <a:latin typeface="Montserrat" pitchFamily="2" charset="77"/>
              </a:rPr>
              <a:t>After the launch of Stratham Community Power, customers are always free to choose to buy power from </a:t>
            </a:r>
            <a:r>
              <a:rPr lang="en-US" sz="2000" dirty="0" err="1">
                <a:solidFill>
                  <a:schemeClr val="tx1">
                    <a:lumMod val="65000"/>
                    <a:lumOff val="35000"/>
                  </a:schemeClr>
                </a:solidFill>
                <a:latin typeface="Montserrat" pitchFamily="2" charset="77"/>
              </a:rPr>
              <a:t>Unitil</a:t>
            </a:r>
            <a:r>
              <a:rPr lang="en-US" sz="2000" dirty="0">
                <a:solidFill>
                  <a:schemeClr val="tx1">
                    <a:lumMod val="65000"/>
                    <a:lumOff val="35000"/>
                  </a:schemeClr>
                </a:solidFill>
                <a:latin typeface="Montserrat" pitchFamily="2" charset="77"/>
              </a:rPr>
              <a:t> , or from another market option, by submitting notice in advance of their next utility meter read date.</a:t>
            </a:r>
          </a:p>
        </p:txBody>
      </p:sp>
    </p:spTree>
    <p:extLst>
      <p:ext uri="{BB962C8B-B14F-4D97-AF65-F5344CB8AC3E}">
        <p14:creationId xmlns:p14="http://schemas.microsoft.com/office/powerpoint/2010/main" val="214635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11"/>
          <p:cNvSpPr txBox="1">
            <a:spLocks noGrp="1"/>
          </p:cNvSpPr>
          <p:nvPr>
            <p:ph type="title"/>
          </p:nvPr>
        </p:nvSpPr>
        <p:spPr>
          <a:xfrm>
            <a:off x="0" y="114674"/>
            <a:ext cx="6723469" cy="824841"/>
          </a:xfrm>
          <a:prstGeom prst="rect">
            <a:avLst/>
          </a:prstGeom>
          <a:noFill/>
          <a:ln>
            <a:noFill/>
          </a:ln>
        </p:spPr>
        <p:txBody>
          <a:bodyPr spcFirstLastPara="1" wrap="square" lIns="0" tIns="0" rIns="0" bIns="0" anchor="t" anchorCtr="0">
            <a:spAutoFit/>
          </a:bodyPr>
          <a:lstStyle/>
          <a:p>
            <a:pPr lvl="0" indent="0">
              <a:spcBef>
                <a:spcPct val="0"/>
              </a:spcBef>
              <a:spcAft>
                <a:spcPts val="600"/>
              </a:spcAft>
              <a:buClr>
                <a:srgbClr val="2471AA"/>
              </a:buClr>
              <a:buSzPts val="4000"/>
              <a:buFont typeface="Arial"/>
              <a:buNone/>
            </a:pPr>
            <a:r>
              <a:rPr lang="en-US" sz="4000" dirty="0">
                <a:latin typeface="Metropolis" pitchFamily="2" charset="77"/>
                <a:ea typeface="+mj-ea"/>
                <a:cs typeface="+mj-cs"/>
              </a:rPr>
              <a:t>Electricity</a:t>
            </a:r>
            <a:r>
              <a:rPr lang="en-US" sz="5400" dirty="0">
                <a:latin typeface="Metropolis" pitchFamily="2" charset="77"/>
                <a:ea typeface="+mj-ea"/>
                <a:cs typeface="+mj-cs"/>
              </a:rPr>
              <a:t> </a:t>
            </a:r>
            <a:r>
              <a:rPr lang="en-US" sz="4000" dirty="0">
                <a:latin typeface="Metropolis" pitchFamily="2" charset="77"/>
                <a:ea typeface="+mj-ea"/>
                <a:cs typeface="+mj-cs"/>
              </a:rPr>
              <a:t>Choices</a:t>
            </a:r>
            <a:endParaRPr sz="5400" u="sng" dirty="0">
              <a:solidFill>
                <a:srgbClr val="4F4C49"/>
              </a:solidFill>
              <a:latin typeface="Metropolis" pitchFamily="2" charset="77"/>
              <a:ea typeface="+mj-ea"/>
              <a:cs typeface="+mj-cs"/>
            </a:endParaRPr>
          </a:p>
        </p:txBody>
      </p:sp>
      <p:sp>
        <p:nvSpPr>
          <p:cNvPr id="186" name="Google Shape;186;p11"/>
          <p:cNvSpPr txBox="1"/>
          <p:nvPr/>
        </p:nvSpPr>
        <p:spPr>
          <a:xfrm>
            <a:off x="11792729" y="6594960"/>
            <a:ext cx="325755" cy="284673"/>
          </a:xfrm>
          <a:prstGeom prst="rect">
            <a:avLst/>
          </a:prstGeom>
          <a:noFill/>
          <a:ln>
            <a:noFill/>
          </a:ln>
        </p:spPr>
        <p:txBody>
          <a:bodyPr spcFirstLastPara="1" wrap="square" lIns="0" tIns="7600" rIns="0" bIns="0" anchor="t" anchorCtr="0">
            <a:spAutoFit/>
          </a:bodyPr>
          <a:lstStyle/>
          <a:p>
            <a:pPr marL="25400" marR="0" lvl="0" indent="0" algn="l" rtl="0">
              <a:lnSpc>
                <a:spcPct val="100000"/>
              </a:lnSpc>
              <a:spcBef>
                <a:spcPts val="0"/>
              </a:spcBef>
              <a:spcAft>
                <a:spcPts val="0"/>
              </a:spcAft>
              <a:buNone/>
            </a:pPr>
            <a:endParaRPr sz="1800" dirty="0">
              <a:solidFill>
                <a:schemeClr val="dk1"/>
              </a:solidFill>
              <a:latin typeface="Arial"/>
              <a:ea typeface="Arial"/>
              <a:cs typeface="Arial"/>
              <a:sym typeface="Arial"/>
            </a:endParaRPr>
          </a:p>
        </p:txBody>
      </p:sp>
      <p:sp>
        <p:nvSpPr>
          <p:cNvPr id="6" name="Slide Number Placeholder 5">
            <a:extLst>
              <a:ext uri="{FF2B5EF4-FFF2-40B4-BE49-F238E27FC236}">
                <a16:creationId xmlns:a16="http://schemas.microsoft.com/office/drawing/2014/main" id="{8BF67AE7-CF17-B2E0-87FB-EC1C41DB218B}"/>
              </a:ext>
            </a:extLst>
          </p:cNvPr>
          <p:cNvSpPr>
            <a:spLocks noGrp="1"/>
          </p:cNvSpPr>
          <p:nvPr>
            <p:ph type="sldNum" idx="12"/>
          </p:nvPr>
        </p:nvSpPr>
        <p:spPr/>
        <p:txBody>
          <a:bodyPr/>
          <a:lstStyle/>
          <a:p>
            <a:fld id="{00000000-1234-1234-1234-123412341234}" type="slidenum">
              <a:rPr lang="en-US" smtClean="0"/>
              <a:pPr/>
              <a:t>4</a:t>
            </a:fld>
            <a:endParaRPr lang="en-US" dirty="0"/>
          </a:p>
        </p:txBody>
      </p:sp>
      <p:sp>
        <p:nvSpPr>
          <p:cNvPr id="9" name="TextBox 8">
            <a:extLst>
              <a:ext uri="{FF2B5EF4-FFF2-40B4-BE49-F238E27FC236}">
                <a16:creationId xmlns:a16="http://schemas.microsoft.com/office/drawing/2014/main" id="{464D03C5-866B-A921-4F9E-3275E3D379FD}"/>
              </a:ext>
            </a:extLst>
          </p:cNvPr>
          <p:cNvSpPr txBox="1"/>
          <p:nvPr/>
        </p:nvSpPr>
        <p:spPr>
          <a:xfrm>
            <a:off x="596379" y="1217564"/>
            <a:ext cx="5682660" cy="4016484"/>
          </a:xfrm>
          <a:prstGeom prst="rect">
            <a:avLst/>
          </a:prstGeom>
          <a:noFill/>
        </p:spPr>
        <p:txBody>
          <a:bodyPr wrap="square" rtlCol="0">
            <a:spAutoFit/>
          </a:bodyPr>
          <a:lstStyle/>
          <a:p>
            <a:pPr marL="342900" indent="-342900">
              <a:spcAft>
                <a:spcPts val="1400"/>
              </a:spcAft>
              <a:buClr>
                <a:srgbClr val="42BEE2"/>
              </a:buClr>
              <a:buFont typeface="Webdings" panose="05030102010509060703" pitchFamily="18" charset="2"/>
              <a:buChar char="~"/>
            </a:pPr>
            <a:r>
              <a:rPr lang="en-US" sz="2000" dirty="0">
                <a:solidFill>
                  <a:schemeClr val="tx1">
                    <a:lumMod val="65000"/>
                    <a:lumOff val="35000"/>
                  </a:schemeClr>
                </a:solidFill>
                <a:latin typeface="Montserrat" pitchFamily="2" charset="77"/>
              </a:rPr>
              <a:t>Energy customers can select from a menu of energy choices.</a:t>
            </a:r>
          </a:p>
          <a:p>
            <a:pPr marL="342900" indent="-342900">
              <a:spcAft>
                <a:spcPts val="1400"/>
              </a:spcAft>
              <a:buClr>
                <a:srgbClr val="42BEE2"/>
              </a:buClr>
              <a:buFont typeface="Webdings" panose="05030102010509060703" pitchFamily="18" charset="2"/>
              <a:buChar char="~"/>
            </a:pPr>
            <a:r>
              <a:rPr lang="en-US" sz="2000" dirty="0">
                <a:solidFill>
                  <a:schemeClr val="tx1">
                    <a:lumMod val="65000"/>
                    <a:lumOff val="35000"/>
                  </a:schemeClr>
                </a:solidFill>
                <a:latin typeface="Montserrat" pitchFamily="2" charset="77"/>
              </a:rPr>
              <a:t>Visit </a:t>
            </a:r>
            <a:r>
              <a:rPr lang="en-US" sz="2000" dirty="0" err="1">
                <a:solidFill>
                  <a:schemeClr val="tx1">
                    <a:lumMod val="65000"/>
                    <a:lumOff val="35000"/>
                  </a:schemeClr>
                </a:solidFill>
                <a:latin typeface="Montserrat" pitchFamily="2" charset="77"/>
              </a:rPr>
              <a:t>CommunityPowerNH.gov</a:t>
            </a:r>
            <a:r>
              <a:rPr lang="en-US" sz="2000" dirty="0">
                <a:solidFill>
                  <a:schemeClr val="tx1">
                    <a:lumMod val="65000"/>
                    <a:lumOff val="35000"/>
                  </a:schemeClr>
                </a:solidFill>
                <a:latin typeface="Montserrat" pitchFamily="2" charset="77"/>
              </a:rPr>
              <a:t> and use the portal, or call 1-866-603-POWR, to select your power option.</a:t>
            </a:r>
          </a:p>
          <a:p>
            <a:pPr marL="342900" indent="-342900">
              <a:spcAft>
                <a:spcPts val="1400"/>
              </a:spcAft>
              <a:buClr>
                <a:srgbClr val="42BEE2"/>
              </a:buClr>
              <a:buFont typeface="Webdings" panose="05030102010509060703" pitchFamily="18" charset="2"/>
              <a:buChar char="~"/>
            </a:pPr>
            <a:r>
              <a:rPr lang="en-US" sz="2000" dirty="0">
                <a:solidFill>
                  <a:schemeClr val="tx1">
                    <a:lumMod val="65000"/>
                    <a:lumOff val="35000"/>
                  </a:schemeClr>
                </a:solidFill>
                <a:latin typeface="Montserrat" pitchFamily="2" charset="77"/>
              </a:rPr>
              <a:t>Please have your utility account number handy so your selection may be easily processed.</a:t>
            </a:r>
          </a:p>
          <a:p>
            <a:pPr marL="342900" indent="-342900">
              <a:spcAft>
                <a:spcPts val="1400"/>
              </a:spcAft>
              <a:buClr>
                <a:srgbClr val="42BEE2"/>
              </a:buClr>
              <a:buFont typeface="Webdings" panose="05030102010509060703" pitchFamily="18" charset="2"/>
              <a:buChar char="~"/>
            </a:pPr>
            <a:r>
              <a:rPr lang="en-US" sz="2000" dirty="0">
                <a:solidFill>
                  <a:schemeClr val="tx1">
                    <a:lumMod val="65000"/>
                    <a:lumOff val="35000"/>
                  </a:schemeClr>
                </a:solidFill>
                <a:latin typeface="Montserrat" pitchFamily="2" charset="77"/>
              </a:rPr>
              <a:t>Customers are always free to choose to buy power from their utility, or from another market option, without charge.</a:t>
            </a:r>
          </a:p>
        </p:txBody>
      </p:sp>
      <p:sp>
        <p:nvSpPr>
          <p:cNvPr id="4" name="TextBox 3">
            <a:extLst>
              <a:ext uri="{FF2B5EF4-FFF2-40B4-BE49-F238E27FC236}">
                <a16:creationId xmlns:a16="http://schemas.microsoft.com/office/drawing/2014/main" id="{F75145AA-A66B-08AE-57B2-011151244DC8}"/>
              </a:ext>
            </a:extLst>
          </p:cNvPr>
          <p:cNvSpPr txBox="1"/>
          <p:nvPr/>
        </p:nvSpPr>
        <p:spPr>
          <a:xfrm>
            <a:off x="6127884" y="114674"/>
            <a:ext cx="5938684" cy="861774"/>
          </a:xfrm>
          <a:prstGeom prst="rect">
            <a:avLst/>
          </a:prstGeom>
          <a:noFill/>
        </p:spPr>
        <p:txBody>
          <a:bodyPr wrap="square" rtlCol="0">
            <a:spAutoFit/>
          </a:bodyPr>
          <a:lstStyle/>
          <a:p>
            <a:pPr algn="ctr" rtl="0" fontAlgn="base"/>
            <a:r>
              <a:rPr lang="en-US" sz="1800" b="1" i="0" dirty="0">
                <a:solidFill>
                  <a:srgbClr val="000000"/>
                </a:solidFill>
                <a:effectLst/>
                <a:latin typeface="Montserrat" panose="00000500000000000000" pitchFamily="2" charset="0"/>
              </a:rPr>
              <a:t>February 1, 2024 - July 31, 2024</a:t>
            </a:r>
          </a:p>
          <a:p>
            <a:pPr algn="ctr" rtl="0" fontAlgn="base"/>
            <a:r>
              <a:rPr lang="en-US" sz="1800" b="1" i="0" dirty="0">
                <a:solidFill>
                  <a:srgbClr val="000000"/>
                </a:solidFill>
                <a:effectLst/>
                <a:latin typeface="Montserrat" panose="00000500000000000000" pitchFamily="2" charset="0"/>
              </a:rPr>
              <a:t>Residential, General Service, Outdoor Lighting</a:t>
            </a:r>
          </a:p>
          <a:p>
            <a:endParaRPr lang="en-US" dirty="0"/>
          </a:p>
        </p:txBody>
      </p:sp>
      <p:pic>
        <p:nvPicPr>
          <p:cNvPr id="5" name="Picture 4" descr="A screen shot of a chart&#10;&#10;Description automatically generated">
            <a:extLst>
              <a:ext uri="{FF2B5EF4-FFF2-40B4-BE49-F238E27FC236}">
                <a16:creationId xmlns:a16="http://schemas.microsoft.com/office/drawing/2014/main" id="{8C11E22F-D134-2A30-BCB9-84ACD5E4E1B8}"/>
              </a:ext>
            </a:extLst>
          </p:cNvPr>
          <p:cNvPicPr>
            <a:picLocks noChangeAspect="1"/>
          </p:cNvPicPr>
          <p:nvPr/>
        </p:nvPicPr>
        <p:blipFill>
          <a:blip r:embed="rId3"/>
          <a:stretch>
            <a:fillRect/>
          </a:stretch>
        </p:blipFill>
        <p:spPr>
          <a:xfrm>
            <a:off x="6466647" y="843420"/>
            <a:ext cx="5182049" cy="5418290"/>
          </a:xfrm>
          <a:prstGeom prst="rect">
            <a:avLst/>
          </a:prstGeom>
        </p:spPr>
      </p:pic>
      <p:sp>
        <p:nvSpPr>
          <p:cNvPr id="2" name="TextBox 1">
            <a:extLst>
              <a:ext uri="{FF2B5EF4-FFF2-40B4-BE49-F238E27FC236}">
                <a16:creationId xmlns:a16="http://schemas.microsoft.com/office/drawing/2014/main" id="{98B676B8-D934-52BC-A79A-EFD288404E8D}"/>
              </a:ext>
            </a:extLst>
          </p:cNvPr>
          <p:cNvSpPr txBox="1"/>
          <p:nvPr/>
        </p:nvSpPr>
        <p:spPr>
          <a:xfrm>
            <a:off x="6619035" y="6055983"/>
            <a:ext cx="3903407" cy="230832"/>
          </a:xfrm>
          <a:prstGeom prst="rect">
            <a:avLst/>
          </a:prstGeom>
          <a:solidFill>
            <a:srgbClr val="FFFFFF"/>
          </a:solidFill>
        </p:spPr>
        <p:txBody>
          <a:bodyPr wrap="square" rtlCol="0">
            <a:spAutoFit/>
          </a:bodyPr>
          <a:lstStyle/>
          <a:p>
            <a:r>
              <a:rPr lang="en-US" sz="900" dirty="0">
                <a:latin typeface="Montserrat" panose="00000500000000000000" pitchFamily="2" charset="0"/>
              </a:rPr>
              <a:t>* Based on usage of 650 kWh per month</a:t>
            </a:r>
          </a:p>
        </p:txBody>
      </p:sp>
    </p:spTree>
    <p:extLst>
      <p:ext uri="{BB962C8B-B14F-4D97-AF65-F5344CB8AC3E}">
        <p14:creationId xmlns:p14="http://schemas.microsoft.com/office/powerpoint/2010/main" val="635706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86" name="Google Shape;186;p11"/>
          <p:cNvSpPr txBox="1"/>
          <p:nvPr/>
        </p:nvSpPr>
        <p:spPr>
          <a:xfrm>
            <a:off x="11792729" y="6594960"/>
            <a:ext cx="325755" cy="284673"/>
          </a:xfrm>
          <a:prstGeom prst="rect">
            <a:avLst/>
          </a:prstGeom>
          <a:noFill/>
          <a:ln>
            <a:noFill/>
          </a:ln>
        </p:spPr>
        <p:txBody>
          <a:bodyPr spcFirstLastPara="1" wrap="square" lIns="0" tIns="7600" rIns="0" bIns="0" anchor="t" anchorCtr="0">
            <a:spAutoFit/>
          </a:bodyPr>
          <a:lstStyle/>
          <a:p>
            <a:pPr marL="25400" marR="0" lvl="0" indent="0" algn="l" rtl="0">
              <a:lnSpc>
                <a:spcPct val="100000"/>
              </a:lnSpc>
              <a:spcBef>
                <a:spcPts val="0"/>
              </a:spcBef>
              <a:spcAft>
                <a:spcPts val="0"/>
              </a:spcAft>
              <a:buNone/>
            </a:pPr>
            <a:endParaRPr sz="1800" dirty="0">
              <a:solidFill>
                <a:schemeClr val="dk1"/>
              </a:solidFill>
              <a:latin typeface="Arial"/>
              <a:ea typeface="Arial"/>
              <a:cs typeface="Arial"/>
              <a:sym typeface="Arial"/>
            </a:endParaRPr>
          </a:p>
        </p:txBody>
      </p:sp>
      <p:sp>
        <p:nvSpPr>
          <p:cNvPr id="6" name="Slide Number Placeholder 5">
            <a:extLst>
              <a:ext uri="{FF2B5EF4-FFF2-40B4-BE49-F238E27FC236}">
                <a16:creationId xmlns:a16="http://schemas.microsoft.com/office/drawing/2014/main" id="{8BF67AE7-CF17-B2E0-87FB-EC1C41DB218B}"/>
              </a:ext>
            </a:extLst>
          </p:cNvPr>
          <p:cNvSpPr>
            <a:spLocks noGrp="1"/>
          </p:cNvSpPr>
          <p:nvPr>
            <p:ph type="sldNum" idx="12"/>
          </p:nvPr>
        </p:nvSpPr>
        <p:spPr/>
        <p:txBody>
          <a:bodyPr/>
          <a:lstStyle/>
          <a:p>
            <a:fld id="{00000000-1234-1234-1234-123412341234}" type="slidenum">
              <a:rPr lang="en-US" smtClean="0"/>
              <a:pPr/>
              <a:t>5</a:t>
            </a:fld>
            <a:endParaRPr lang="en-US" dirty="0"/>
          </a:p>
        </p:txBody>
      </p:sp>
      <p:sp>
        <p:nvSpPr>
          <p:cNvPr id="5" name="Google Shape;199;p11">
            <a:extLst>
              <a:ext uri="{FF2B5EF4-FFF2-40B4-BE49-F238E27FC236}">
                <a16:creationId xmlns:a16="http://schemas.microsoft.com/office/drawing/2014/main" id="{1D8DD133-A796-F6C0-6544-51ED3D3E5D78}"/>
              </a:ext>
            </a:extLst>
          </p:cNvPr>
          <p:cNvSpPr txBox="1"/>
          <p:nvPr/>
        </p:nvSpPr>
        <p:spPr>
          <a:xfrm>
            <a:off x="488335" y="177237"/>
            <a:ext cx="11213315" cy="49244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2471AA"/>
              </a:buClr>
              <a:buSzPts val="4000"/>
              <a:buFont typeface="Calibri"/>
              <a:buNone/>
            </a:pPr>
            <a:r>
              <a:rPr lang="en-US" sz="3200" b="1" i="0" u="none" strike="noStrike" cap="none" dirty="0">
                <a:solidFill>
                  <a:srgbClr val="2471AA"/>
                </a:solidFill>
                <a:latin typeface="Montserrat" pitchFamily="2" charset="77"/>
                <a:ea typeface="Calibri"/>
                <a:cs typeface="Calibri" panose="020F0502020204030204" pitchFamily="34" charset="0"/>
                <a:sym typeface="Calibri"/>
              </a:rPr>
              <a:t>Rate Comparison: Community Power</a:t>
            </a:r>
            <a:r>
              <a:rPr lang="en-US" sz="3200" b="1" dirty="0">
                <a:solidFill>
                  <a:srgbClr val="2471AA"/>
                </a:solidFill>
                <a:latin typeface="Montserrat" pitchFamily="2" charset="77"/>
                <a:ea typeface="Calibri"/>
                <a:cs typeface="Calibri" panose="020F0502020204030204" pitchFamily="34" charset="0"/>
                <a:sym typeface="Calibri"/>
              </a:rPr>
              <a:t> &amp; </a:t>
            </a:r>
            <a:r>
              <a:rPr lang="en-US" sz="3200" b="1" i="0" u="none" strike="noStrike" cap="none" dirty="0">
                <a:solidFill>
                  <a:srgbClr val="2471AA"/>
                </a:solidFill>
                <a:latin typeface="Montserrat" pitchFamily="2" charset="77"/>
                <a:ea typeface="Calibri"/>
                <a:cs typeface="Calibri" panose="020F0502020204030204" pitchFamily="34" charset="0"/>
                <a:sym typeface="Calibri"/>
              </a:rPr>
              <a:t>Utilities</a:t>
            </a:r>
            <a:endParaRPr sz="1100" b="0" i="0" u="none" strike="noStrike" cap="none" dirty="0">
              <a:solidFill>
                <a:srgbClr val="000000"/>
              </a:solidFill>
              <a:latin typeface="Montserrat" pitchFamily="2" charset="77"/>
              <a:cs typeface="Calibri" panose="020F0502020204030204" pitchFamily="34" charset="0"/>
              <a:sym typeface="Arial"/>
            </a:endParaRPr>
          </a:p>
        </p:txBody>
      </p:sp>
      <p:sp>
        <p:nvSpPr>
          <p:cNvPr id="15" name="TextBox 14">
            <a:extLst>
              <a:ext uri="{FF2B5EF4-FFF2-40B4-BE49-F238E27FC236}">
                <a16:creationId xmlns:a16="http://schemas.microsoft.com/office/drawing/2014/main" id="{BA82541C-2397-DEBC-3AAD-D1D38FB73CE7}"/>
              </a:ext>
            </a:extLst>
          </p:cNvPr>
          <p:cNvSpPr txBox="1"/>
          <p:nvPr/>
        </p:nvSpPr>
        <p:spPr>
          <a:xfrm>
            <a:off x="115613" y="834182"/>
            <a:ext cx="11396851" cy="923330"/>
          </a:xfrm>
          <a:prstGeom prst="rect">
            <a:avLst/>
          </a:prstGeom>
          <a:noFill/>
        </p:spPr>
        <p:txBody>
          <a:bodyPr wrap="square" rtlCol="0">
            <a:spAutoFit/>
          </a:bodyPr>
          <a:lstStyle/>
          <a:p>
            <a:pPr marL="342900" indent="-342900" algn="just">
              <a:spcAft>
                <a:spcPts val="400"/>
              </a:spcAft>
              <a:buClr>
                <a:srgbClr val="42BEE2"/>
              </a:buClr>
              <a:buFont typeface="Webdings" panose="05030102010509060703" pitchFamily="18" charset="2"/>
              <a:buChar char="~"/>
            </a:pPr>
            <a:r>
              <a:rPr lang="en-US" sz="1800" dirty="0">
                <a:solidFill>
                  <a:srgbClr val="595959"/>
                </a:solidFill>
                <a:latin typeface="Montserrat"/>
                <a:sym typeface="Montserrat"/>
              </a:rPr>
              <a:t>Community Power has flexibility: active power portfolio mgmt.; adjust rates to maintain discounts; deposit net revenues into community reserve funds for long term rate stability and public benefit. </a:t>
            </a:r>
          </a:p>
        </p:txBody>
      </p:sp>
      <p:sp>
        <p:nvSpPr>
          <p:cNvPr id="129" name="TextBox 128">
            <a:extLst>
              <a:ext uri="{FF2B5EF4-FFF2-40B4-BE49-F238E27FC236}">
                <a16:creationId xmlns:a16="http://schemas.microsoft.com/office/drawing/2014/main" id="{D00541E0-8278-A596-F845-B49AE3AB7959}"/>
              </a:ext>
            </a:extLst>
          </p:cNvPr>
          <p:cNvSpPr txBox="1"/>
          <p:nvPr/>
        </p:nvSpPr>
        <p:spPr>
          <a:xfrm rot="16200000">
            <a:off x="3281079" y="3439860"/>
            <a:ext cx="2116285" cy="307777"/>
          </a:xfrm>
          <a:prstGeom prst="rect">
            <a:avLst/>
          </a:prstGeom>
          <a:noFill/>
        </p:spPr>
        <p:txBody>
          <a:bodyPr wrap="none" rtlCol="0">
            <a:spAutoFit/>
          </a:bodyPr>
          <a:lstStyle/>
          <a:p>
            <a:r>
              <a:rPr lang="en-US" u="sng" dirty="0">
                <a:latin typeface="Montserrat" pitchFamily="2" charset="77"/>
              </a:rPr>
              <a:t>Supply Rate (¢ / kWh)</a:t>
            </a:r>
          </a:p>
        </p:txBody>
      </p:sp>
      <p:pic>
        <p:nvPicPr>
          <p:cNvPr id="14" name="Picture 13">
            <a:extLst>
              <a:ext uri="{FF2B5EF4-FFF2-40B4-BE49-F238E27FC236}">
                <a16:creationId xmlns:a16="http://schemas.microsoft.com/office/drawing/2014/main" id="{76F28203-18DF-5D9D-1CDF-1999E83A05EC}"/>
              </a:ext>
            </a:extLst>
          </p:cNvPr>
          <p:cNvPicPr>
            <a:picLocks noChangeAspect="1"/>
          </p:cNvPicPr>
          <p:nvPr/>
        </p:nvPicPr>
        <p:blipFill>
          <a:blip r:embed="rId3"/>
          <a:stretch>
            <a:fillRect/>
          </a:stretch>
        </p:blipFill>
        <p:spPr>
          <a:xfrm>
            <a:off x="4493110" y="1551451"/>
            <a:ext cx="7583277" cy="5050105"/>
          </a:xfrm>
          <a:prstGeom prst="rect">
            <a:avLst/>
          </a:prstGeom>
        </p:spPr>
      </p:pic>
      <p:sp>
        <p:nvSpPr>
          <p:cNvPr id="18" name="TextBox 17">
            <a:extLst>
              <a:ext uri="{FF2B5EF4-FFF2-40B4-BE49-F238E27FC236}">
                <a16:creationId xmlns:a16="http://schemas.microsoft.com/office/drawing/2014/main" id="{1C619173-C5E0-33E9-8021-146C32866301}"/>
              </a:ext>
            </a:extLst>
          </p:cNvPr>
          <p:cNvSpPr txBox="1"/>
          <p:nvPr/>
        </p:nvSpPr>
        <p:spPr>
          <a:xfrm>
            <a:off x="8053278" y="2001619"/>
            <a:ext cx="3459186" cy="1067973"/>
          </a:xfrm>
          <a:prstGeom prst="rect">
            <a:avLst/>
          </a:prstGeom>
          <a:solidFill>
            <a:schemeClr val="bg1"/>
          </a:solidFill>
          <a:ln w="12700">
            <a:solidFill>
              <a:srgbClr val="419A50"/>
            </a:solidFill>
          </a:ln>
        </p:spPr>
        <p:txBody>
          <a:bodyPr wrap="square" rtlCol="0">
            <a:spAutoFit/>
          </a:bodyPr>
          <a:lstStyle/>
          <a:p>
            <a:pPr algn="ctr"/>
            <a:r>
              <a:rPr lang="en-US" sz="1600" dirty="0">
                <a:solidFill>
                  <a:schemeClr val="tx1">
                    <a:lumMod val="50000"/>
                    <a:lumOff val="50000"/>
                  </a:schemeClr>
                </a:solidFill>
                <a:latin typeface="Montserrat" pitchFamily="2" charset="77"/>
              </a:rPr>
              <a:t>CPCNH offers lowest rate relative to the three investor-owned utilities for three consecutive rate periods</a:t>
            </a:r>
          </a:p>
        </p:txBody>
      </p:sp>
      <p:cxnSp>
        <p:nvCxnSpPr>
          <p:cNvPr id="21" name="Straight Arrow Connector 20">
            <a:extLst>
              <a:ext uri="{FF2B5EF4-FFF2-40B4-BE49-F238E27FC236}">
                <a16:creationId xmlns:a16="http://schemas.microsoft.com/office/drawing/2014/main" id="{57C2E284-3C89-3EDE-D0A2-1DEB6EBB657A}"/>
              </a:ext>
            </a:extLst>
          </p:cNvPr>
          <p:cNvCxnSpPr>
            <a:cxnSpLocks/>
            <a:stCxn id="18" idx="2"/>
          </p:cNvCxnSpPr>
          <p:nvPr/>
        </p:nvCxnSpPr>
        <p:spPr>
          <a:xfrm>
            <a:off x="9782871" y="3069592"/>
            <a:ext cx="0" cy="2129125"/>
          </a:xfrm>
          <a:prstGeom prst="straightConnector1">
            <a:avLst/>
          </a:prstGeom>
          <a:ln w="19050">
            <a:solidFill>
              <a:srgbClr val="419A50"/>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16689DB8-A758-B0F1-B44E-9EF479D0C8F6}"/>
              </a:ext>
            </a:extLst>
          </p:cNvPr>
          <p:cNvPicPr>
            <a:picLocks noChangeAspect="1"/>
          </p:cNvPicPr>
          <p:nvPr/>
        </p:nvPicPr>
        <p:blipFill>
          <a:blip r:embed="rId4"/>
          <a:stretch>
            <a:fillRect/>
          </a:stretch>
        </p:blipFill>
        <p:spPr>
          <a:xfrm>
            <a:off x="488335" y="3429000"/>
            <a:ext cx="3064238" cy="3060555"/>
          </a:xfrm>
          <a:prstGeom prst="rect">
            <a:avLst/>
          </a:prstGeom>
        </p:spPr>
      </p:pic>
      <p:sp>
        <p:nvSpPr>
          <p:cNvPr id="4" name="TextBox 3">
            <a:extLst>
              <a:ext uri="{FF2B5EF4-FFF2-40B4-BE49-F238E27FC236}">
                <a16:creationId xmlns:a16="http://schemas.microsoft.com/office/drawing/2014/main" id="{E239C993-C889-7FF8-5318-54DCC571AF2A}"/>
              </a:ext>
            </a:extLst>
          </p:cNvPr>
          <p:cNvSpPr txBox="1"/>
          <p:nvPr/>
        </p:nvSpPr>
        <p:spPr>
          <a:xfrm>
            <a:off x="115614" y="1611198"/>
            <a:ext cx="3813574" cy="353943"/>
          </a:xfrm>
          <a:prstGeom prst="rect">
            <a:avLst/>
          </a:prstGeom>
          <a:noFill/>
        </p:spPr>
        <p:txBody>
          <a:bodyPr wrap="square" rtlCol="0">
            <a:spAutoFit/>
          </a:bodyPr>
          <a:lstStyle/>
          <a:p>
            <a:pPr marL="342900" indent="-342900" algn="just">
              <a:spcAft>
                <a:spcPts val="400"/>
              </a:spcAft>
              <a:buClr>
                <a:srgbClr val="42BEE2"/>
              </a:buClr>
              <a:buFont typeface="Webdings" panose="05030102010509060703" pitchFamily="18" charset="2"/>
              <a:buChar char="~"/>
            </a:pPr>
            <a:endParaRPr lang="en-US" sz="1700" dirty="0">
              <a:solidFill>
                <a:srgbClr val="595959"/>
              </a:solidFill>
              <a:latin typeface="Montserrat"/>
              <a:sym typeface="Montserrat"/>
            </a:endParaRPr>
          </a:p>
        </p:txBody>
      </p:sp>
      <p:sp>
        <p:nvSpPr>
          <p:cNvPr id="7" name="TextBox 6">
            <a:extLst>
              <a:ext uri="{FF2B5EF4-FFF2-40B4-BE49-F238E27FC236}">
                <a16:creationId xmlns:a16="http://schemas.microsoft.com/office/drawing/2014/main" id="{06D0FB45-A30D-A2FF-CE8A-9894211BD6C8}"/>
              </a:ext>
            </a:extLst>
          </p:cNvPr>
          <p:cNvSpPr txBox="1"/>
          <p:nvPr/>
        </p:nvSpPr>
        <p:spPr>
          <a:xfrm>
            <a:off x="209268" y="1833965"/>
            <a:ext cx="3813574" cy="1713290"/>
          </a:xfrm>
          <a:prstGeom prst="rect">
            <a:avLst/>
          </a:prstGeom>
          <a:noFill/>
        </p:spPr>
        <p:txBody>
          <a:bodyPr wrap="square" rtlCol="0">
            <a:spAutoFit/>
          </a:bodyPr>
          <a:lstStyle/>
          <a:p>
            <a:pPr marL="342900" indent="-342900" algn="just">
              <a:spcAft>
                <a:spcPts val="400"/>
              </a:spcAft>
              <a:buClr>
                <a:srgbClr val="42BEE2"/>
              </a:buClr>
              <a:buFont typeface="Webdings" panose="05030102010509060703" pitchFamily="18" charset="2"/>
              <a:buChar char="~"/>
            </a:pPr>
            <a:r>
              <a:rPr lang="en-US" sz="1700" dirty="0">
                <a:solidFill>
                  <a:srgbClr val="595959"/>
                </a:solidFill>
                <a:latin typeface="Montserrat"/>
                <a:sym typeface="Montserrat"/>
              </a:rPr>
              <a:t>Feb-Jul rates dropping by 32%</a:t>
            </a:r>
          </a:p>
          <a:p>
            <a:pPr marL="342900" indent="-342900" algn="just">
              <a:spcAft>
                <a:spcPts val="400"/>
              </a:spcAft>
              <a:buClr>
                <a:srgbClr val="42BEE2"/>
              </a:buClr>
              <a:buFont typeface="Webdings" panose="05030102010509060703" pitchFamily="18" charset="2"/>
              <a:buChar char="~"/>
            </a:pPr>
            <a:r>
              <a:rPr lang="en-US" sz="1700" dirty="0">
                <a:solidFill>
                  <a:srgbClr val="595959"/>
                </a:solidFill>
                <a:latin typeface="Montserrat"/>
                <a:sym typeface="Montserrat"/>
              </a:rPr>
              <a:t>Until rate includes a 2.618 ₵/kWh remittance for a prior rate over-collection, but is still more expensive than Community Power</a:t>
            </a:r>
          </a:p>
        </p:txBody>
      </p:sp>
    </p:spTree>
    <p:extLst>
      <p:ext uri="{BB962C8B-B14F-4D97-AF65-F5344CB8AC3E}">
        <p14:creationId xmlns:p14="http://schemas.microsoft.com/office/powerpoint/2010/main" val="3367515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11"/>
          <p:cNvSpPr txBox="1">
            <a:spLocks noGrp="1"/>
          </p:cNvSpPr>
          <p:nvPr>
            <p:ph type="title"/>
          </p:nvPr>
        </p:nvSpPr>
        <p:spPr>
          <a:xfrm>
            <a:off x="2622333" y="252443"/>
            <a:ext cx="6723469" cy="575542"/>
          </a:xfrm>
          <a:prstGeom prst="rect">
            <a:avLst/>
          </a:prstGeom>
          <a:noFill/>
          <a:ln>
            <a:noFill/>
          </a:ln>
        </p:spPr>
        <p:txBody>
          <a:bodyPr spcFirstLastPara="1" wrap="square" lIns="0" tIns="0" rIns="0" bIns="0" anchor="t" anchorCtr="0">
            <a:spAutoFit/>
          </a:bodyPr>
          <a:lstStyle/>
          <a:p>
            <a:pPr lvl="0" indent="0">
              <a:spcBef>
                <a:spcPct val="0"/>
              </a:spcBef>
              <a:spcAft>
                <a:spcPts val="600"/>
              </a:spcAft>
              <a:buClr>
                <a:srgbClr val="2471AA"/>
              </a:buClr>
              <a:buSzPts val="4000"/>
              <a:buFont typeface="Arial"/>
              <a:buNone/>
            </a:pPr>
            <a:r>
              <a:rPr lang="en-US" sz="3600" dirty="0">
                <a:latin typeface="Metropolis" pitchFamily="2" charset="77"/>
                <a:ea typeface="+mj-ea"/>
                <a:cs typeface="+mj-cs"/>
              </a:rPr>
              <a:t>Commercial Rates</a:t>
            </a:r>
            <a:endParaRPr sz="4800" u="sng" dirty="0">
              <a:solidFill>
                <a:srgbClr val="4F4C49"/>
              </a:solidFill>
              <a:latin typeface="Metropolis" pitchFamily="2" charset="77"/>
              <a:ea typeface="+mj-ea"/>
              <a:cs typeface="+mj-cs"/>
            </a:endParaRPr>
          </a:p>
        </p:txBody>
      </p:sp>
      <p:sp>
        <p:nvSpPr>
          <p:cNvPr id="186" name="Google Shape;186;p11"/>
          <p:cNvSpPr txBox="1"/>
          <p:nvPr/>
        </p:nvSpPr>
        <p:spPr>
          <a:xfrm>
            <a:off x="11792729" y="6594960"/>
            <a:ext cx="325755" cy="284673"/>
          </a:xfrm>
          <a:prstGeom prst="rect">
            <a:avLst/>
          </a:prstGeom>
          <a:noFill/>
          <a:ln>
            <a:noFill/>
          </a:ln>
        </p:spPr>
        <p:txBody>
          <a:bodyPr spcFirstLastPara="1" wrap="square" lIns="0" tIns="7600" rIns="0" bIns="0" anchor="t" anchorCtr="0">
            <a:spAutoFit/>
          </a:bodyPr>
          <a:lstStyle/>
          <a:p>
            <a:pPr marL="25400" marR="0" lvl="0" indent="0" algn="l" rtl="0">
              <a:lnSpc>
                <a:spcPct val="100000"/>
              </a:lnSpc>
              <a:spcBef>
                <a:spcPts val="0"/>
              </a:spcBef>
              <a:spcAft>
                <a:spcPts val="0"/>
              </a:spcAft>
              <a:buNone/>
            </a:pPr>
            <a:endParaRPr sz="1800" dirty="0">
              <a:solidFill>
                <a:schemeClr val="dk1"/>
              </a:solidFill>
              <a:latin typeface="Arial"/>
              <a:ea typeface="Arial"/>
              <a:cs typeface="Arial"/>
              <a:sym typeface="Arial"/>
            </a:endParaRPr>
          </a:p>
        </p:txBody>
      </p:sp>
      <p:sp>
        <p:nvSpPr>
          <p:cNvPr id="6" name="Slide Number Placeholder 5">
            <a:extLst>
              <a:ext uri="{FF2B5EF4-FFF2-40B4-BE49-F238E27FC236}">
                <a16:creationId xmlns:a16="http://schemas.microsoft.com/office/drawing/2014/main" id="{8BF67AE7-CF17-B2E0-87FB-EC1C41DB218B}"/>
              </a:ext>
            </a:extLst>
          </p:cNvPr>
          <p:cNvSpPr>
            <a:spLocks noGrp="1"/>
          </p:cNvSpPr>
          <p:nvPr>
            <p:ph type="sldNum" idx="12"/>
          </p:nvPr>
        </p:nvSpPr>
        <p:spPr/>
        <p:txBody>
          <a:bodyPr/>
          <a:lstStyle/>
          <a:p>
            <a:fld id="{00000000-1234-1234-1234-123412341234}" type="slidenum">
              <a:rPr lang="en-US" smtClean="0"/>
              <a:pPr/>
              <a:t>6</a:t>
            </a:fld>
            <a:endParaRPr lang="en-US" dirty="0"/>
          </a:p>
        </p:txBody>
      </p:sp>
      <p:pic>
        <p:nvPicPr>
          <p:cNvPr id="3" name="Picture 2" descr="A screenshot of a document&#10;&#10;Description automatically generated">
            <a:extLst>
              <a:ext uri="{FF2B5EF4-FFF2-40B4-BE49-F238E27FC236}">
                <a16:creationId xmlns:a16="http://schemas.microsoft.com/office/drawing/2014/main" id="{09C34B7E-BF98-1B24-5BB8-2614642B4C5F}"/>
              </a:ext>
            </a:extLst>
          </p:cNvPr>
          <p:cNvPicPr>
            <a:picLocks noChangeAspect="1"/>
          </p:cNvPicPr>
          <p:nvPr/>
        </p:nvPicPr>
        <p:blipFill rotWithShape="1">
          <a:blip r:embed="rId3"/>
          <a:srcRect l="4954" t="2395"/>
          <a:stretch/>
        </p:blipFill>
        <p:spPr>
          <a:xfrm>
            <a:off x="669123" y="1513130"/>
            <a:ext cx="10629888" cy="3831739"/>
          </a:xfrm>
          <a:prstGeom prst="rect">
            <a:avLst/>
          </a:prstGeom>
        </p:spPr>
      </p:pic>
    </p:spTree>
    <p:extLst>
      <p:ext uri="{BB962C8B-B14F-4D97-AF65-F5344CB8AC3E}">
        <p14:creationId xmlns:p14="http://schemas.microsoft.com/office/powerpoint/2010/main" val="1876424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11"/>
          <p:cNvSpPr txBox="1">
            <a:spLocks noGrp="1"/>
          </p:cNvSpPr>
          <p:nvPr>
            <p:ph type="title"/>
          </p:nvPr>
        </p:nvSpPr>
        <p:spPr>
          <a:xfrm>
            <a:off x="177944" y="466323"/>
            <a:ext cx="11777662" cy="630942"/>
          </a:xfrm>
          <a:prstGeom prst="rect">
            <a:avLst/>
          </a:prstGeom>
          <a:noFill/>
          <a:ln>
            <a:noFill/>
          </a:ln>
        </p:spPr>
        <p:txBody>
          <a:bodyPr spcFirstLastPara="1" wrap="square" lIns="0" tIns="0" rIns="0" bIns="0" anchor="t" anchorCtr="0">
            <a:spAutoFit/>
          </a:bodyPr>
          <a:lstStyle/>
          <a:p>
            <a:pPr lvl="0" indent="0">
              <a:spcBef>
                <a:spcPct val="0"/>
              </a:spcBef>
              <a:spcAft>
                <a:spcPts val="600"/>
              </a:spcAft>
              <a:buClr>
                <a:srgbClr val="2471AA"/>
              </a:buClr>
              <a:buSzPts val="4000"/>
              <a:buFont typeface="Arial"/>
              <a:buNone/>
            </a:pPr>
            <a:r>
              <a:rPr lang="en-US" sz="4000" dirty="0">
                <a:latin typeface="Metropolis" pitchFamily="2" charset="77"/>
                <a:ea typeface="+mj-ea"/>
                <a:cs typeface="+mj-cs"/>
              </a:rPr>
              <a:t>Long-term Benefits</a:t>
            </a:r>
            <a:endParaRPr sz="4000" dirty="0">
              <a:latin typeface="Metropolis" pitchFamily="2" charset="77"/>
              <a:ea typeface="+mj-ea"/>
              <a:cs typeface="+mj-cs"/>
            </a:endParaRPr>
          </a:p>
        </p:txBody>
      </p:sp>
      <p:sp>
        <p:nvSpPr>
          <p:cNvPr id="186" name="Google Shape;186;p11"/>
          <p:cNvSpPr txBox="1"/>
          <p:nvPr/>
        </p:nvSpPr>
        <p:spPr>
          <a:xfrm>
            <a:off x="11792729" y="6594960"/>
            <a:ext cx="325755" cy="284673"/>
          </a:xfrm>
          <a:prstGeom prst="rect">
            <a:avLst/>
          </a:prstGeom>
          <a:noFill/>
          <a:ln>
            <a:noFill/>
          </a:ln>
        </p:spPr>
        <p:txBody>
          <a:bodyPr spcFirstLastPara="1" wrap="square" lIns="0" tIns="7600" rIns="0" bIns="0" anchor="t" anchorCtr="0">
            <a:spAutoFit/>
          </a:bodyPr>
          <a:lstStyle/>
          <a:p>
            <a:pPr marL="25400" marR="0" lvl="0" indent="0" algn="l" rtl="0">
              <a:lnSpc>
                <a:spcPct val="100000"/>
              </a:lnSpc>
              <a:spcBef>
                <a:spcPts val="0"/>
              </a:spcBef>
              <a:spcAft>
                <a:spcPts val="0"/>
              </a:spcAft>
              <a:buNone/>
            </a:pPr>
            <a:endParaRPr sz="1800" dirty="0">
              <a:solidFill>
                <a:schemeClr val="dk1"/>
              </a:solidFill>
              <a:latin typeface="Arial"/>
              <a:ea typeface="Arial"/>
              <a:cs typeface="Arial"/>
              <a:sym typeface="Arial"/>
            </a:endParaRPr>
          </a:p>
        </p:txBody>
      </p:sp>
      <p:sp>
        <p:nvSpPr>
          <p:cNvPr id="6" name="Slide Number Placeholder 5">
            <a:extLst>
              <a:ext uri="{FF2B5EF4-FFF2-40B4-BE49-F238E27FC236}">
                <a16:creationId xmlns:a16="http://schemas.microsoft.com/office/drawing/2014/main" id="{8BF67AE7-CF17-B2E0-87FB-EC1C41DB218B}"/>
              </a:ext>
            </a:extLst>
          </p:cNvPr>
          <p:cNvSpPr>
            <a:spLocks noGrp="1"/>
          </p:cNvSpPr>
          <p:nvPr>
            <p:ph type="sldNum" idx="12"/>
          </p:nvPr>
        </p:nvSpPr>
        <p:spPr/>
        <p:txBody>
          <a:bodyPr/>
          <a:lstStyle/>
          <a:p>
            <a:fld id="{00000000-1234-1234-1234-123412341234}" type="slidenum">
              <a:rPr lang="en-US" smtClean="0"/>
              <a:pPr/>
              <a:t>7</a:t>
            </a:fld>
            <a:endParaRPr lang="en-US" dirty="0"/>
          </a:p>
        </p:txBody>
      </p:sp>
      <p:pic>
        <p:nvPicPr>
          <p:cNvPr id="2" name="Picture 1">
            <a:extLst>
              <a:ext uri="{FF2B5EF4-FFF2-40B4-BE49-F238E27FC236}">
                <a16:creationId xmlns:a16="http://schemas.microsoft.com/office/drawing/2014/main" id="{081AB797-8ABB-595E-CF3E-907A6E7E3814}"/>
              </a:ext>
            </a:extLst>
          </p:cNvPr>
          <p:cNvPicPr>
            <a:picLocks noChangeAspect="1"/>
          </p:cNvPicPr>
          <p:nvPr/>
        </p:nvPicPr>
        <p:blipFill>
          <a:blip r:embed="rId3"/>
          <a:stretch>
            <a:fillRect/>
          </a:stretch>
        </p:blipFill>
        <p:spPr>
          <a:xfrm>
            <a:off x="0" y="1511808"/>
            <a:ext cx="12192000" cy="3834384"/>
          </a:xfrm>
          <a:prstGeom prst="rect">
            <a:avLst/>
          </a:prstGeom>
        </p:spPr>
      </p:pic>
    </p:spTree>
    <p:extLst>
      <p:ext uri="{BB962C8B-B14F-4D97-AF65-F5344CB8AC3E}">
        <p14:creationId xmlns:p14="http://schemas.microsoft.com/office/powerpoint/2010/main" val="3627847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4" name="Picture 3" descr="A group of logos with text&#10;&#10;Description automatically generated">
            <a:extLst>
              <a:ext uri="{FF2B5EF4-FFF2-40B4-BE49-F238E27FC236}">
                <a16:creationId xmlns:a16="http://schemas.microsoft.com/office/drawing/2014/main" id="{0AC9C1C2-AF1A-5F5E-106F-5E2915887755}"/>
              </a:ext>
            </a:extLst>
          </p:cNvPr>
          <p:cNvPicPr>
            <a:picLocks noChangeAspect="1"/>
          </p:cNvPicPr>
          <p:nvPr/>
        </p:nvPicPr>
        <p:blipFill>
          <a:blip r:embed="rId3"/>
          <a:stretch>
            <a:fillRect/>
          </a:stretch>
        </p:blipFill>
        <p:spPr>
          <a:xfrm>
            <a:off x="369106" y="2784388"/>
            <a:ext cx="8115497" cy="3817959"/>
          </a:xfrm>
          <a:prstGeom prst="rect">
            <a:avLst/>
          </a:prstGeom>
        </p:spPr>
      </p:pic>
      <p:sp>
        <p:nvSpPr>
          <p:cNvPr id="155" name="Google Shape;155;p11"/>
          <p:cNvSpPr txBox="1">
            <a:spLocks noGrp="1"/>
          </p:cNvSpPr>
          <p:nvPr>
            <p:ph type="title"/>
          </p:nvPr>
        </p:nvSpPr>
        <p:spPr>
          <a:xfrm>
            <a:off x="2178302" y="317116"/>
            <a:ext cx="7835395" cy="630942"/>
          </a:xfrm>
          <a:prstGeom prst="rect">
            <a:avLst/>
          </a:prstGeom>
          <a:noFill/>
          <a:ln>
            <a:noFill/>
          </a:ln>
        </p:spPr>
        <p:txBody>
          <a:bodyPr spcFirstLastPara="1" wrap="square" lIns="0" tIns="0" rIns="0" bIns="0" anchor="t" anchorCtr="0">
            <a:spAutoFit/>
          </a:bodyPr>
          <a:lstStyle/>
          <a:p>
            <a:pPr lvl="0" indent="0">
              <a:spcBef>
                <a:spcPct val="0"/>
              </a:spcBef>
              <a:spcAft>
                <a:spcPts val="600"/>
              </a:spcAft>
              <a:buClr>
                <a:srgbClr val="2471AA"/>
              </a:buClr>
              <a:buSzPts val="4000"/>
              <a:buFont typeface="Arial"/>
              <a:buNone/>
            </a:pPr>
            <a:r>
              <a:rPr lang="en-US" sz="4000" dirty="0">
                <a:latin typeface="Metropolis" pitchFamily="2" charset="77"/>
                <a:ea typeface="+mj-ea"/>
                <a:cs typeface="+mj-cs"/>
              </a:rPr>
              <a:t>Community Representation</a:t>
            </a:r>
            <a:endParaRPr sz="4000" dirty="0">
              <a:latin typeface="Metropolis" pitchFamily="2" charset="77"/>
              <a:ea typeface="+mj-ea"/>
              <a:cs typeface="+mj-cs"/>
            </a:endParaRPr>
          </a:p>
        </p:txBody>
      </p:sp>
      <p:sp>
        <p:nvSpPr>
          <p:cNvPr id="186" name="Google Shape;186;p11"/>
          <p:cNvSpPr txBox="1"/>
          <p:nvPr/>
        </p:nvSpPr>
        <p:spPr>
          <a:xfrm>
            <a:off x="11792729" y="6594960"/>
            <a:ext cx="325755" cy="284673"/>
          </a:xfrm>
          <a:prstGeom prst="rect">
            <a:avLst/>
          </a:prstGeom>
          <a:noFill/>
          <a:ln>
            <a:noFill/>
          </a:ln>
        </p:spPr>
        <p:txBody>
          <a:bodyPr spcFirstLastPara="1" wrap="square" lIns="0" tIns="7600" rIns="0" bIns="0" anchor="t" anchorCtr="0">
            <a:spAutoFit/>
          </a:bodyPr>
          <a:lstStyle/>
          <a:p>
            <a:pPr marL="25400" marR="0" lvl="0" indent="0" algn="l" rtl="0">
              <a:lnSpc>
                <a:spcPct val="100000"/>
              </a:lnSpc>
              <a:spcBef>
                <a:spcPts val="0"/>
              </a:spcBef>
              <a:spcAft>
                <a:spcPts val="0"/>
              </a:spcAft>
              <a:buNone/>
            </a:pPr>
            <a:endParaRPr sz="1800" dirty="0">
              <a:solidFill>
                <a:schemeClr val="dk1"/>
              </a:solidFill>
              <a:latin typeface="Arial"/>
              <a:ea typeface="Arial"/>
              <a:cs typeface="Arial"/>
              <a:sym typeface="Arial"/>
            </a:endParaRPr>
          </a:p>
        </p:txBody>
      </p:sp>
      <p:sp>
        <p:nvSpPr>
          <p:cNvPr id="6" name="Slide Number Placeholder 5">
            <a:extLst>
              <a:ext uri="{FF2B5EF4-FFF2-40B4-BE49-F238E27FC236}">
                <a16:creationId xmlns:a16="http://schemas.microsoft.com/office/drawing/2014/main" id="{8BF67AE7-CF17-B2E0-87FB-EC1C41DB218B}"/>
              </a:ext>
            </a:extLst>
          </p:cNvPr>
          <p:cNvSpPr>
            <a:spLocks noGrp="1"/>
          </p:cNvSpPr>
          <p:nvPr>
            <p:ph type="sldNum" idx="12"/>
          </p:nvPr>
        </p:nvSpPr>
        <p:spPr/>
        <p:txBody>
          <a:bodyPr/>
          <a:lstStyle/>
          <a:p>
            <a:fld id="{00000000-1234-1234-1234-123412341234}" type="slidenum">
              <a:rPr lang="en-US" smtClean="0"/>
              <a:pPr/>
              <a:t>8</a:t>
            </a:fld>
            <a:endParaRPr lang="en-US" dirty="0"/>
          </a:p>
        </p:txBody>
      </p:sp>
      <p:sp>
        <p:nvSpPr>
          <p:cNvPr id="5" name="TextBox 4">
            <a:extLst>
              <a:ext uri="{FF2B5EF4-FFF2-40B4-BE49-F238E27FC236}">
                <a16:creationId xmlns:a16="http://schemas.microsoft.com/office/drawing/2014/main" id="{A728978D-4BE0-20A4-532E-72B6C4C9B2F7}"/>
              </a:ext>
            </a:extLst>
          </p:cNvPr>
          <p:cNvSpPr txBox="1"/>
          <p:nvPr/>
        </p:nvSpPr>
        <p:spPr>
          <a:xfrm>
            <a:off x="781197" y="1148581"/>
            <a:ext cx="10489553" cy="1810752"/>
          </a:xfrm>
          <a:prstGeom prst="rect">
            <a:avLst/>
          </a:prstGeom>
          <a:noFill/>
        </p:spPr>
        <p:txBody>
          <a:bodyPr wrap="square" rtlCol="0">
            <a:spAutoFit/>
          </a:bodyPr>
          <a:lstStyle/>
          <a:p>
            <a:pPr marL="342900" indent="-342900">
              <a:spcAft>
                <a:spcPts val="800"/>
              </a:spcAft>
              <a:buClr>
                <a:srgbClr val="42BEE2"/>
              </a:buClr>
              <a:buFont typeface="Webdings" panose="05030102010509060703" pitchFamily="18" charset="2"/>
              <a:buChar char="~"/>
            </a:pPr>
            <a:r>
              <a:rPr lang="en-US" sz="2100" dirty="0">
                <a:solidFill>
                  <a:schemeClr val="tx1">
                    <a:lumMod val="65000"/>
                    <a:lumOff val="35000"/>
                  </a:schemeClr>
                </a:solidFill>
                <a:latin typeface="Montserrat" pitchFamily="2" charset="77"/>
              </a:rPr>
              <a:t>Stratham joined 50+ other cities and towns to create our own locally accountable nonprofit power agency: </a:t>
            </a:r>
            <a:r>
              <a:rPr lang="en-US" sz="2100" b="1" dirty="0">
                <a:solidFill>
                  <a:schemeClr val="tx1">
                    <a:lumMod val="65000"/>
                    <a:lumOff val="35000"/>
                  </a:schemeClr>
                </a:solidFill>
                <a:latin typeface="Montserrat" pitchFamily="2" charset="77"/>
              </a:rPr>
              <a:t>Community Power Coalition of NH</a:t>
            </a:r>
            <a:r>
              <a:rPr lang="en-US" sz="2100" dirty="0">
                <a:solidFill>
                  <a:schemeClr val="tx1">
                    <a:lumMod val="65000"/>
                    <a:lumOff val="35000"/>
                  </a:schemeClr>
                </a:solidFill>
                <a:latin typeface="Montserrat" pitchFamily="2" charset="77"/>
              </a:rPr>
              <a:t>.</a:t>
            </a:r>
          </a:p>
          <a:p>
            <a:pPr marL="342900" indent="-342900">
              <a:spcAft>
                <a:spcPts val="800"/>
              </a:spcAft>
              <a:buClr>
                <a:srgbClr val="42BEE2"/>
              </a:buClr>
              <a:buFont typeface="Webdings" panose="05030102010509060703" pitchFamily="18" charset="2"/>
              <a:buChar char="~"/>
            </a:pPr>
            <a:r>
              <a:rPr lang="en-US" sz="2100" dirty="0">
                <a:solidFill>
                  <a:schemeClr val="tx1">
                    <a:lumMod val="65000"/>
                    <a:lumOff val="35000"/>
                  </a:schemeClr>
                </a:solidFill>
                <a:latin typeface="Montserrat" pitchFamily="2" charset="77"/>
              </a:rPr>
              <a:t>As a Member of the Coalition, the Town of Stratham has representation in guiding the Coalition’s decision-making and participates in electing the Board of Directors.</a:t>
            </a:r>
          </a:p>
        </p:txBody>
      </p:sp>
      <p:pic>
        <p:nvPicPr>
          <p:cNvPr id="8" name="Picture 7">
            <a:extLst>
              <a:ext uri="{FF2B5EF4-FFF2-40B4-BE49-F238E27FC236}">
                <a16:creationId xmlns:a16="http://schemas.microsoft.com/office/drawing/2014/main" id="{956B598A-DE40-A9A0-6895-217F9F4F3C41}"/>
              </a:ext>
            </a:extLst>
          </p:cNvPr>
          <p:cNvPicPr>
            <a:picLocks noChangeAspect="1"/>
          </p:cNvPicPr>
          <p:nvPr/>
        </p:nvPicPr>
        <p:blipFill>
          <a:blip r:embed="rId4"/>
          <a:stretch>
            <a:fillRect/>
          </a:stretch>
        </p:blipFill>
        <p:spPr>
          <a:xfrm>
            <a:off x="8543077" y="2874775"/>
            <a:ext cx="3575407" cy="3575407"/>
          </a:xfrm>
          <a:prstGeom prst="rect">
            <a:avLst/>
          </a:prstGeom>
        </p:spPr>
      </p:pic>
    </p:spTree>
    <p:extLst>
      <p:ext uri="{BB962C8B-B14F-4D97-AF65-F5344CB8AC3E}">
        <p14:creationId xmlns:p14="http://schemas.microsoft.com/office/powerpoint/2010/main" val="1072567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11"/>
          <p:cNvSpPr txBox="1">
            <a:spLocks noGrp="1"/>
          </p:cNvSpPr>
          <p:nvPr>
            <p:ph type="title"/>
          </p:nvPr>
        </p:nvSpPr>
        <p:spPr>
          <a:xfrm>
            <a:off x="177944" y="34450"/>
            <a:ext cx="11777662" cy="630942"/>
          </a:xfrm>
          <a:prstGeom prst="rect">
            <a:avLst/>
          </a:prstGeom>
          <a:noFill/>
          <a:ln>
            <a:noFill/>
          </a:ln>
        </p:spPr>
        <p:txBody>
          <a:bodyPr spcFirstLastPara="1" wrap="square" lIns="0" tIns="0" rIns="0" bIns="0" anchor="t" anchorCtr="0">
            <a:spAutoFit/>
          </a:bodyPr>
          <a:lstStyle/>
          <a:p>
            <a:pPr lvl="0" indent="0" algn="l">
              <a:spcBef>
                <a:spcPct val="0"/>
              </a:spcBef>
              <a:spcAft>
                <a:spcPts val="600"/>
              </a:spcAft>
              <a:buClr>
                <a:srgbClr val="2471AA"/>
              </a:buClr>
              <a:buSzPts val="4000"/>
              <a:buFont typeface="Arial"/>
              <a:buNone/>
            </a:pPr>
            <a:r>
              <a:rPr lang="en-US" sz="4000" dirty="0">
                <a:latin typeface="Metropolis" pitchFamily="2" charset="77"/>
                <a:ea typeface="+mj-ea"/>
                <a:cs typeface="+mj-cs"/>
              </a:rPr>
              <a:t>Community Power Coalition of New Hampshire</a:t>
            </a:r>
            <a:endParaRPr sz="4000" dirty="0">
              <a:latin typeface="Metropolis" pitchFamily="2" charset="77"/>
              <a:ea typeface="+mj-ea"/>
              <a:cs typeface="+mj-cs"/>
            </a:endParaRPr>
          </a:p>
        </p:txBody>
      </p:sp>
      <p:sp>
        <p:nvSpPr>
          <p:cNvPr id="186" name="Google Shape;186;p11"/>
          <p:cNvSpPr txBox="1"/>
          <p:nvPr/>
        </p:nvSpPr>
        <p:spPr>
          <a:xfrm>
            <a:off x="11792729" y="6594960"/>
            <a:ext cx="325755" cy="284673"/>
          </a:xfrm>
          <a:prstGeom prst="rect">
            <a:avLst/>
          </a:prstGeom>
          <a:noFill/>
          <a:ln>
            <a:noFill/>
          </a:ln>
        </p:spPr>
        <p:txBody>
          <a:bodyPr spcFirstLastPara="1" wrap="square" lIns="0" tIns="7600" rIns="0" bIns="0" anchor="t" anchorCtr="0">
            <a:spAutoFit/>
          </a:bodyPr>
          <a:lstStyle/>
          <a:p>
            <a:pPr marL="25400" marR="0" lvl="0" indent="0" algn="l" rtl="0">
              <a:lnSpc>
                <a:spcPct val="100000"/>
              </a:lnSpc>
              <a:spcBef>
                <a:spcPts val="0"/>
              </a:spcBef>
              <a:spcAft>
                <a:spcPts val="0"/>
              </a:spcAft>
              <a:buNone/>
            </a:pPr>
            <a:endParaRPr sz="1800" dirty="0">
              <a:solidFill>
                <a:schemeClr val="dk1"/>
              </a:solidFill>
              <a:latin typeface="Arial"/>
              <a:ea typeface="Arial"/>
              <a:cs typeface="Arial"/>
              <a:sym typeface="Arial"/>
            </a:endParaRPr>
          </a:p>
        </p:txBody>
      </p:sp>
      <p:sp>
        <p:nvSpPr>
          <p:cNvPr id="6" name="Slide Number Placeholder 5">
            <a:extLst>
              <a:ext uri="{FF2B5EF4-FFF2-40B4-BE49-F238E27FC236}">
                <a16:creationId xmlns:a16="http://schemas.microsoft.com/office/drawing/2014/main" id="{8BF67AE7-CF17-B2E0-87FB-EC1C41DB218B}"/>
              </a:ext>
            </a:extLst>
          </p:cNvPr>
          <p:cNvSpPr>
            <a:spLocks noGrp="1"/>
          </p:cNvSpPr>
          <p:nvPr>
            <p:ph type="sldNum" idx="12"/>
          </p:nvPr>
        </p:nvSpPr>
        <p:spPr/>
        <p:txBody>
          <a:bodyPr/>
          <a:lstStyle/>
          <a:p>
            <a:fld id="{00000000-1234-1234-1234-123412341234}" type="slidenum">
              <a:rPr lang="en-US" smtClean="0"/>
              <a:pPr/>
              <a:t>9</a:t>
            </a:fld>
            <a:endParaRPr lang="en-US" dirty="0"/>
          </a:p>
        </p:txBody>
      </p:sp>
      <p:pic>
        <p:nvPicPr>
          <p:cNvPr id="4" name="Picture 3" descr="A map of new hampshire with different colored squares&#10;&#10;Description automatically generated">
            <a:extLst>
              <a:ext uri="{FF2B5EF4-FFF2-40B4-BE49-F238E27FC236}">
                <a16:creationId xmlns:a16="http://schemas.microsoft.com/office/drawing/2014/main" id="{6A0305AE-E946-8BB3-5C26-ADB269BCFED9}"/>
              </a:ext>
            </a:extLst>
          </p:cNvPr>
          <p:cNvPicPr>
            <a:picLocks noChangeAspect="1"/>
          </p:cNvPicPr>
          <p:nvPr/>
        </p:nvPicPr>
        <p:blipFill>
          <a:blip r:embed="rId3"/>
          <a:stretch>
            <a:fillRect/>
          </a:stretch>
        </p:blipFill>
        <p:spPr>
          <a:xfrm>
            <a:off x="6096000" y="984556"/>
            <a:ext cx="5415128" cy="5617791"/>
          </a:xfrm>
          <a:prstGeom prst="rect">
            <a:avLst/>
          </a:prstGeom>
        </p:spPr>
      </p:pic>
      <p:pic>
        <p:nvPicPr>
          <p:cNvPr id="8" name="Picture 7" descr="A close-up of a list of cities&#10;&#10;Description automatically generated">
            <a:extLst>
              <a:ext uri="{FF2B5EF4-FFF2-40B4-BE49-F238E27FC236}">
                <a16:creationId xmlns:a16="http://schemas.microsoft.com/office/drawing/2014/main" id="{F6C7B786-B7E6-5A79-AEBE-8D45A7F6872E}"/>
              </a:ext>
            </a:extLst>
          </p:cNvPr>
          <p:cNvPicPr>
            <a:picLocks noChangeAspect="1"/>
          </p:cNvPicPr>
          <p:nvPr/>
        </p:nvPicPr>
        <p:blipFill>
          <a:blip r:embed="rId4"/>
          <a:stretch>
            <a:fillRect/>
          </a:stretch>
        </p:blipFill>
        <p:spPr>
          <a:xfrm>
            <a:off x="1448192" y="1432425"/>
            <a:ext cx="5136325" cy="1447925"/>
          </a:xfrm>
          <a:prstGeom prst="rect">
            <a:avLst/>
          </a:prstGeom>
        </p:spPr>
      </p:pic>
      <p:pic>
        <p:nvPicPr>
          <p:cNvPr id="10" name="Picture 9" descr="A close-up of a list of cities&#10;&#10;Description automatically generated">
            <a:extLst>
              <a:ext uri="{FF2B5EF4-FFF2-40B4-BE49-F238E27FC236}">
                <a16:creationId xmlns:a16="http://schemas.microsoft.com/office/drawing/2014/main" id="{4BAC33A2-75C4-CD00-03D2-01E202EE1C74}"/>
              </a:ext>
            </a:extLst>
          </p:cNvPr>
          <p:cNvPicPr>
            <a:picLocks noChangeAspect="1"/>
          </p:cNvPicPr>
          <p:nvPr/>
        </p:nvPicPr>
        <p:blipFill>
          <a:blip r:embed="rId5"/>
          <a:stretch>
            <a:fillRect/>
          </a:stretch>
        </p:blipFill>
        <p:spPr>
          <a:xfrm>
            <a:off x="1258262" y="3108895"/>
            <a:ext cx="5204911" cy="1737511"/>
          </a:xfrm>
          <a:prstGeom prst="rect">
            <a:avLst/>
          </a:prstGeom>
        </p:spPr>
      </p:pic>
      <p:pic>
        <p:nvPicPr>
          <p:cNvPr id="12" name="Picture 11" descr="A close-up of a name&#10;&#10;Description automatically generated">
            <a:extLst>
              <a:ext uri="{FF2B5EF4-FFF2-40B4-BE49-F238E27FC236}">
                <a16:creationId xmlns:a16="http://schemas.microsoft.com/office/drawing/2014/main" id="{9B279DEE-F09B-00A4-BFD9-33338EC26FBE}"/>
              </a:ext>
            </a:extLst>
          </p:cNvPr>
          <p:cNvPicPr>
            <a:picLocks noChangeAspect="1"/>
          </p:cNvPicPr>
          <p:nvPr/>
        </p:nvPicPr>
        <p:blipFill>
          <a:blip r:embed="rId6"/>
          <a:stretch>
            <a:fillRect/>
          </a:stretch>
        </p:blipFill>
        <p:spPr>
          <a:xfrm>
            <a:off x="1448192" y="5074951"/>
            <a:ext cx="4732430" cy="944962"/>
          </a:xfrm>
          <a:prstGeom prst="rect">
            <a:avLst/>
          </a:prstGeom>
        </p:spPr>
      </p:pic>
      <p:sp>
        <p:nvSpPr>
          <p:cNvPr id="2" name="TextBox 1">
            <a:extLst>
              <a:ext uri="{FF2B5EF4-FFF2-40B4-BE49-F238E27FC236}">
                <a16:creationId xmlns:a16="http://schemas.microsoft.com/office/drawing/2014/main" id="{43689FEB-C6FF-2C46-2B33-BBC178643B9A}"/>
              </a:ext>
            </a:extLst>
          </p:cNvPr>
          <p:cNvSpPr txBox="1"/>
          <p:nvPr/>
        </p:nvSpPr>
        <p:spPr>
          <a:xfrm>
            <a:off x="2711085" y="654493"/>
            <a:ext cx="7504175" cy="369332"/>
          </a:xfrm>
          <a:prstGeom prst="rect">
            <a:avLst/>
          </a:prstGeom>
          <a:noFill/>
        </p:spPr>
        <p:txBody>
          <a:bodyPr wrap="square" rtlCol="0">
            <a:spAutoFit/>
          </a:bodyPr>
          <a:lstStyle/>
          <a:p>
            <a:r>
              <a:rPr lang="en-US" sz="1800" b="1" dirty="0">
                <a:solidFill>
                  <a:srgbClr val="ED7D31"/>
                </a:solidFill>
                <a:latin typeface="Montserrat" panose="00000500000000000000" pitchFamily="2" charset="0"/>
              </a:rPr>
              <a:t>Nonprofit electricity supplier created by NH cities &amp; towns</a:t>
            </a:r>
          </a:p>
        </p:txBody>
      </p:sp>
    </p:spTree>
    <p:extLst>
      <p:ext uri="{BB962C8B-B14F-4D97-AF65-F5344CB8AC3E}">
        <p14:creationId xmlns:p14="http://schemas.microsoft.com/office/powerpoint/2010/main" val="113383403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4BE7B487C5F934AB052380DF486FDF4" ma:contentTypeVersion="7" ma:contentTypeDescription="Create a new document." ma:contentTypeScope="" ma:versionID="c0e5e454345b16bffa5cc00949fff122">
  <xsd:schema xmlns:xsd="http://www.w3.org/2001/XMLSchema" xmlns:xs="http://www.w3.org/2001/XMLSchema" xmlns:p="http://schemas.microsoft.com/office/2006/metadata/properties" xmlns:ns2="23c0928f-e3da-4d5a-b03e-d2489cb41631" xmlns:ns3="8820d0a0-0ce3-4a8d-9247-dc9d437f9b43" targetNamespace="http://schemas.microsoft.com/office/2006/metadata/properties" ma:root="true" ma:fieldsID="1ada48a21e9f4431a88b9a3b22b6c320" ns2:_="" ns3:_="">
    <xsd:import namespace="23c0928f-e3da-4d5a-b03e-d2489cb41631"/>
    <xsd:import namespace="8820d0a0-0ce3-4a8d-9247-dc9d437f9b4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c0928f-e3da-4d5a-b03e-d2489cb4163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20d0a0-0ce3-4a8d-9247-dc9d437f9b4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23c0928f-e3da-4d5a-b03e-d2489cb41631">
      <UserInfo>
        <DisplayName>Scott N. Wrigglesworth</DisplayName>
        <AccountId>15</AccountId>
        <AccountType/>
      </UserInfo>
    </SharedWithUsers>
  </documentManagement>
</p:properties>
</file>

<file path=customXml/itemProps1.xml><?xml version="1.0" encoding="utf-8"?>
<ds:datastoreItem xmlns:ds="http://schemas.openxmlformats.org/officeDocument/2006/customXml" ds:itemID="{20ABBA7C-722B-4962-8D3F-DA5FA70F4049}">
  <ds:schemaRefs>
    <ds:schemaRef ds:uri="http://schemas.microsoft.com/sharepoint/v3/contenttype/forms"/>
  </ds:schemaRefs>
</ds:datastoreItem>
</file>

<file path=customXml/itemProps2.xml><?xml version="1.0" encoding="utf-8"?>
<ds:datastoreItem xmlns:ds="http://schemas.openxmlformats.org/officeDocument/2006/customXml" ds:itemID="{F6C86F39-6394-4E2D-838C-67628C975647}">
  <ds:schemaRefs>
    <ds:schemaRef ds:uri="23c0928f-e3da-4d5a-b03e-d2489cb41631"/>
    <ds:schemaRef ds:uri="8820d0a0-0ce3-4a8d-9247-dc9d437f9b4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622EE3B-AC61-47E2-B8F4-4DB67967B305}">
  <ds:schemaRefs>
    <ds:schemaRef ds:uri="http://purl.org/dc/terms/"/>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http://purl.org/dc/elements/1.1/"/>
    <ds:schemaRef ds:uri="http://schemas.microsoft.com/office/infopath/2007/PartnerControls"/>
    <ds:schemaRef ds:uri="8820d0a0-0ce3-4a8d-9247-dc9d437f9b43"/>
    <ds:schemaRef ds:uri="23c0928f-e3da-4d5a-b03e-d2489cb41631"/>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Hudson public infosession slide deck</Template>
  <TotalTime>22</TotalTime>
  <Words>1272</Words>
  <Application>Microsoft Office PowerPoint</Application>
  <PresentationFormat>Widescreen</PresentationFormat>
  <Paragraphs>82</Paragraphs>
  <Slides>13</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Calibri</vt:lpstr>
      <vt:lpstr>Webdings</vt:lpstr>
      <vt:lpstr>Montserrat</vt:lpstr>
      <vt:lpstr>Courier New</vt:lpstr>
      <vt:lpstr>Metropolis</vt:lpstr>
      <vt:lpstr>Arial</vt:lpstr>
      <vt:lpstr>Metropolis Extra Bold</vt:lpstr>
      <vt:lpstr>Office Theme</vt:lpstr>
      <vt:lpstr>Office Theme</vt:lpstr>
      <vt:lpstr>PowerPoint Presentation</vt:lpstr>
      <vt:lpstr>How Community Power Works</vt:lpstr>
      <vt:lpstr>How Community Power Works</vt:lpstr>
      <vt:lpstr>Electricity Choices</vt:lpstr>
      <vt:lpstr>PowerPoint Presentation</vt:lpstr>
      <vt:lpstr>Commercial Rates</vt:lpstr>
      <vt:lpstr>Long-term Benefits</vt:lpstr>
      <vt:lpstr>Community Representation</vt:lpstr>
      <vt:lpstr>Community Power Coalition of New Hampshire</vt:lpstr>
      <vt:lpstr>Customers Ineligible for Automatic Enrollment</vt:lpstr>
      <vt:lpstr>Net Metered Customers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Bradley</dc:creator>
  <cp:lastModifiedBy>Madelyn Bradley</cp:lastModifiedBy>
  <cp:revision>9</cp:revision>
  <cp:lastPrinted>2022-12-28T20:14:38Z</cp:lastPrinted>
  <dcterms:created xsi:type="dcterms:W3CDTF">2024-01-08T16:20:48Z</dcterms:created>
  <dcterms:modified xsi:type="dcterms:W3CDTF">2024-01-17T17:58:20Z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0x010100C4BE7B487C5F934AB052380DF486FDF4</vt:lpwstr>
  </property>
</Properties>
</file>