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84" r:id="rId1"/>
  </p:sldMasterIdLst>
  <p:notesMasterIdLst>
    <p:notesMasterId r:id="rId60"/>
  </p:notesMasterIdLst>
  <p:sldIdLst>
    <p:sldId id="333" r:id="rId2"/>
    <p:sldId id="256" r:id="rId3"/>
    <p:sldId id="274" r:id="rId4"/>
    <p:sldId id="279" r:id="rId5"/>
    <p:sldId id="277" r:id="rId6"/>
    <p:sldId id="273" r:id="rId7"/>
    <p:sldId id="284" r:id="rId8"/>
    <p:sldId id="285" r:id="rId9"/>
    <p:sldId id="290" r:id="rId10"/>
    <p:sldId id="283" r:id="rId11"/>
    <p:sldId id="257" r:id="rId12"/>
    <p:sldId id="258" r:id="rId13"/>
    <p:sldId id="259" r:id="rId14"/>
    <p:sldId id="261" r:id="rId15"/>
    <p:sldId id="263" r:id="rId16"/>
    <p:sldId id="264" r:id="rId17"/>
    <p:sldId id="288" r:id="rId18"/>
    <p:sldId id="265" r:id="rId19"/>
    <p:sldId id="286" r:id="rId20"/>
    <p:sldId id="289" r:id="rId21"/>
    <p:sldId id="278" r:id="rId22"/>
    <p:sldId id="280" r:id="rId23"/>
    <p:sldId id="306" r:id="rId24"/>
    <p:sldId id="319" r:id="rId25"/>
    <p:sldId id="266" r:id="rId26"/>
    <p:sldId id="260" r:id="rId27"/>
    <p:sldId id="268" r:id="rId28"/>
    <p:sldId id="269" r:id="rId29"/>
    <p:sldId id="325" r:id="rId30"/>
    <p:sldId id="297" r:id="rId31"/>
    <p:sldId id="298" r:id="rId32"/>
    <p:sldId id="304" r:id="rId33"/>
    <p:sldId id="303" r:id="rId34"/>
    <p:sldId id="299" r:id="rId35"/>
    <p:sldId id="309" r:id="rId36"/>
    <p:sldId id="302" r:id="rId37"/>
    <p:sldId id="310" r:id="rId38"/>
    <p:sldId id="311" r:id="rId39"/>
    <p:sldId id="315" r:id="rId40"/>
    <p:sldId id="316" r:id="rId41"/>
    <p:sldId id="317" r:id="rId42"/>
    <p:sldId id="318" r:id="rId43"/>
    <p:sldId id="320" r:id="rId44"/>
    <p:sldId id="321" r:id="rId45"/>
    <p:sldId id="322" r:id="rId46"/>
    <p:sldId id="323" r:id="rId47"/>
    <p:sldId id="275" r:id="rId48"/>
    <p:sldId id="294" r:id="rId49"/>
    <p:sldId id="313" r:id="rId50"/>
    <p:sldId id="267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7" autoAdjust="0"/>
  </p:normalViewPr>
  <p:slideViewPr>
    <p:cSldViewPr>
      <p:cViewPr varScale="1">
        <p:scale>
          <a:sx n="70" d="100"/>
          <a:sy n="70" d="100"/>
        </p:scale>
        <p:origin x="-4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8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9.xml"/><Relationship Id="rId3" Type="http://schemas.openxmlformats.org/officeDocument/2006/relationships/slide" Target="slides/slide6.xml"/><Relationship Id="rId7" Type="http://schemas.openxmlformats.org/officeDocument/2006/relationships/slide" Target="slides/slide28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27.xml"/><Relationship Id="rId5" Type="http://schemas.openxmlformats.org/officeDocument/2006/relationships/slide" Target="slides/slide14.xml"/><Relationship Id="rId10" Type="http://schemas.openxmlformats.org/officeDocument/2006/relationships/slide" Target="slides/slide50.xml"/><Relationship Id="rId4" Type="http://schemas.openxmlformats.org/officeDocument/2006/relationships/slide" Target="slides/slide11.xml"/><Relationship Id="rId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BB3F569-81A7-4B2F-BF46-5BA113839809}" type="datetimeFigureOut">
              <a:rPr lang="en-US"/>
              <a:pPr>
                <a:defRPr/>
              </a:pPr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4C37043-CD81-4A34-9AA1-75FD93A68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1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8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0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9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17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1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1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52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29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73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88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Routes to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Enabling and encouraging students in kindergarten through 8</a:t>
            </a:r>
            <a:r>
              <a:rPr lang="en-US" baseline="30000" dirty="0" smtClean="0"/>
              <a:t>th</a:t>
            </a:r>
            <a:r>
              <a:rPr lang="en-US" dirty="0" smtClean="0"/>
              <a:t> grade to safely walk and/or ride bicycles between home and school.</a:t>
            </a:r>
          </a:p>
          <a:p>
            <a:r>
              <a:rPr lang="en-US" dirty="0" smtClean="0"/>
              <a:t>Applies to the area within two miles of school.</a:t>
            </a:r>
          </a:p>
          <a:p>
            <a:r>
              <a:rPr lang="en-US" dirty="0" smtClean="0"/>
              <a:t>Includes children with disabilities.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2954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Safe Routes to School: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Part of the Solution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9560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Getting Kids Outside and Active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762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Background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066800"/>
            <a:ext cx="4572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federal program administered by the N.H. Department of Transportation.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SAFETEA-LU (Safe, Accountable, Flexible, Efficient Transportation  Equity Act: A Legacy for Users). Now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FAST Act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Currently 100 percent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reimbursement </a:t>
            </a: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 local projects. Drops to 80 percent 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under 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FAST Act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About $8 million to be awarded.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4" name="Picture 4" descr="Nashua_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6576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utoUpdateAnimBg="0"/>
      <p:bldP spid="8294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SRTS Task Force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1676400"/>
            <a:ext cx="3810000" cy="44545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Identify barriers and craft solutions. 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Develop broad community support and involvement.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Schools, municipality, parents, children, organizations.</a:t>
            </a:r>
          </a:p>
          <a:p>
            <a:pPr eaLnBrk="1" hangingPunct="1">
              <a:defRPr/>
            </a:pPr>
            <a:endParaRPr lang="en-US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388" name="Picture 8" descr="C:\Photos\Edited\Concord_taskforce_100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05000"/>
            <a:ext cx="3810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utoUpdateAnimBg="0"/>
      <p:bldP spid="88068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5Es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43200" y="2012950"/>
            <a:ext cx="3810000" cy="40830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Evaluation 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Education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Encouragement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Enforcement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Engineering</a:t>
            </a:r>
          </a:p>
          <a:p>
            <a:pPr eaLnBrk="1" hangingPunct="1">
              <a:buFontTx/>
              <a:buNone/>
              <a:defRPr/>
            </a:pPr>
            <a:endParaRPr lang="en-US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28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autoUpdateAnimBg="0"/>
      <p:bldP spid="9011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Non-infrastructure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35512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Surveys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Pedestrian and bicycling safety education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Encouragement programs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Motorist education and enforcement</a:t>
            </a:r>
          </a:p>
        </p:txBody>
      </p:sp>
      <p:pic>
        <p:nvPicPr>
          <p:cNvPr id="18436" name="Picture 9" descr="C:\Photos\Edited\Andover_policeofficer_100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810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utoUpdateAnimBg="0"/>
      <p:bldP spid="94212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85725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Evaluation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524000"/>
            <a:ext cx="4343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First step: In-class and parental surveys.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Web-based system for national database.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Map “connects the dots” between neighborhoods and schools.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Identify potential and existing safe routes.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Walkability and bikeability observations to confirm.</a:t>
            </a: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Surveys repeated to determine effectiveness of program.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460" name="Picture 4" descr="Concord_evalu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7"/>
          <a:stretch>
            <a:fillRect/>
          </a:stretch>
        </p:blipFill>
        <p:spPr bwMode="auto">
          <a:xfrm>
            <a:off x="228600" y="1828800"/>
            <a:ext cx="39624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4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Education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41475"/>
            <a:ext cx="7772400" cy="4835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do children develop the skills to safely navigate their home neighborhoods?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in pedestrian and bicycling safety.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Younger children need to learn to look left, look right, look left.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Teach young cyclists the “rules of  the road” before they take driver’s education. 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Bike Rodeos</a:t>
            </a:r>
          </a:p>
        </p:txBody>
      </p:sp>
      <p:pic>
        <p:nvPicPr>
          <p:cNvPr id="4" name="Picture 3" descr="Rodeo_safety_che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353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ok_for_traf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280035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wer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20161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ok_both_way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24400"/>
            <a:ext cx="47513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Encouragement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1000" y="1219200"/>
            <a:ext cx="44196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School and community programs to support walking and bike riding.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School assemblies.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Walking and riding clubs with small rewards.</a:t>
            </a:r>
          </a:p>
        </p:txBody>
      </p:sp>
      <p:pic>
        <p:nvPicPr>
          <p:cNvPr id="22532" name="Picture 6" descr="C:\Photos\Edited\Andover_UncleSam_100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7512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152400"/>
            <a:ext cx="7772400" cy="14478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School Assemblies</a:t>
            </a:r>
          </a:p>
        </p:txBody>
      </p:sp>
      <p:pic>
        <p:nvPicPr>
          <p:cNvPr id="4" name="Content Placeholder 3" descr="PA03004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219200"/>
            <a:ext cx="3017838" cy="2257425"/>
          </a:xfrm>
        </p:spPr>
      </p:pic>
      <p:pic>
        <p:nvPicPr>
          <p:cNvPr id="5" name="Picture 4" descr="PA03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4750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0300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657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A03004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382963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Safe Routes to School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447800"/>
            <a:ext cx="3813175" cy="4454525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First word is “Safe.”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 fitness.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Reduced congestion.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Clean air.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fun way to get to school.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hangingPunct="1">
              <a:buFontTx/>
              <a:buNone/>
              <a:defRPr/>
            </a:pP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Picture 4" descr="Farmington_tiger_trail_sign 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34210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Public Events</a:t>
            </a:r>
          </a:p>
        </p:txBody>
      </p:sp>
      <p:pic>
        <p:nvPicPr>
          <p:cNvPr id="24579" name="Picture 4" descr="Weare par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8851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now_walkers_GorhamWS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657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133600" y="54102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Safety in numbers as we take back our streets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 sz="quarter" idx="4294967295"/>
          </p:nvPr>
        </p:nvSpPr>
        <p:spPr>
          <a:xfrm>
            <a:off x="685800" y="304800"/>
            <a:ext cx="7772400" cy="85725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Escort Programs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1143000"/>
            <a:ext cx="4876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Walking School Bus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1752600"/>
            <a:ext cx="49530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Rolling Bike Train</a:t>
            </a:r>
          </a:p>
        </p:txBody>
      </p:sp>
      <p:pic>
        <p:nvPicPr>
          <p:cNvPr id="10" name="Picture 9" descr="P91800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3454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Adult Supervision = Safety</a:t>
            </a:r>
          </a:p>
        </p:txBody>
      </p:sp>
      <p:pic>
        <p:nvPicPr>
          <p:cNvPr id="26627" name="Picture 3" descr="Adult_crosswalk_GorhamWS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1828800"/>
            <a:ext cx="62182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October is International 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Walk-to-School Month</a:t>
            </a:r>
          </a:p>
        </p:txBody>
      </p:sp>
      <p:pic>
        <p:nvPicPr>
          <p:cNvPr id="27651" name="Picture 3" descr="PA010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73838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5160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457200"/>
            <a:ext cx="6019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+mj-lt"/>
              </a:rPr>
              <a:t>May is Bike to School Month</a:t>
            </a:r>
          </a:p>
        </p:txBody>
      </p:sp>
      <p:pic>
        <p:nvPicPr>
          <p:cNvPr id="5" name="Picture 4" descr="P516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4295775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457200"/>
            <a:ext cx="7772400" cy="12192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Enforcement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32766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Role of  local police is essential.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Speeding motorists.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Failure to stop in crosswalks.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Key safety accessory: the view of a blue light in the rear-view mirror.</a:t>
            </a:r>
          </a:p>
        </p:txBody>
      </p:sp>
      <p:pic>
        <p:nvPicPr>
          <p:cNvPr id="5" name="Picture 4" descr="Concord_crui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41148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Infrastructure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676400"/>
            <a:ext cx="3810000" cy="44545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Physical changes to encourage walking and biking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Sidewalks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Bike routes and bike paths</a:t>
            </a:r>
          </a:p>
          <a:p>
            <a:pPr eaLnBrk="1" hangingPunct="1">
              <a:defRPr/>
            </a:pPr>
            <a:r>
              <a:rPr lang="en-US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Signs, signals and stripes </a:t>
            </a:r>
          </a:p>
        </p:txBody>
      </p:sp>
      <p:pic>
        <p:nvPicPr>
          <p:cNvPr id="30724" name="Picture 7" descr="Keene_mixedinf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5942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utoUpdateAnimBg="0"/>
      <p:bldP spid="9216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Sidewalks</a:t>
            </a:r>
          </a:p>
        </p:txBody>
      </p:sp>
      <p:pic>
        <p:nvPicPr>
          <p:cNvPr id="31747" name="Picture 5" descr="C:\Photos\Edited\Farmington_trailmarked_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032125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C:\Photos\Edited\Farmington_tigertrailend_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0"/>
            <a:ext cx="3810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0" y="685800"/>
            <a:ext cx="9144000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B050"/>
                </a:solidFill>
                <a:latin typeface="+mj-lt"/>
              </a:rPr>
              <a:t>A Safe Route All the Way to School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Bike Paths and Shared Routes</a:t>
            </a:r>
            <a:b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Separate from Traffic</a:t>
            </a:r>
          </a:p>
        </p:txBody>
      </p:sp>
      <p:pic>
        <p:nvPicPr>
          <p:cNvPr id="47107" name="Picture 3" descr="Andover_railtr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400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257188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8288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Problem is Obvious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Too Many Private Vehicles</a:t>
            </a:r>
          </a:p>
        </p:txBody>
      </p:sp>
      <p:pic>
        <p:nvPicPr>
          <p:cNvPr id="3075" name="Picture 5" descr="C:\Photos\Edited\Concord_trafficschoolb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425700"/>
            <a:ext cx="433228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5105400"/>
            <a:ext cx="5181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School Buses Are Not the Issue: Public Transportation for School Systems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First Projects On 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School Campuses</a:t>
            </a:r>
          </a:p>
        </p:txBody>
      </p:sp>
      <p:pic>
        <p:nvPicPr>
          <p:cNvPr id="35843" name="Picture 4" descr="P8030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3087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80300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73087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300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30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Tuesday trekker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828675"/>
            <a:ext cx="741362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B050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83063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A200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B05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A20009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140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9020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140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B06009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0227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813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77240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First Projects on Public Roads</a:t>
            </a:r>
          </a:p>
        </p:txBody>
      </p:sp>
      <p:pic>
        <p:nvPicPr>
          <p:cNvPr id="5" name="Picture 4" descr="P92400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B0201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2926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B1001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9080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90800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01637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7120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71201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618" y="2743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Too Much Congestion</a:t>
            </a:r>
          </a:p>
        </p:txBody>
      </p:sp>
      <p:pic>
        <p:nvPicPr>
          <p:cNvPr id="4099" name="Picture 4" descr="Penacook_congestion_pedestia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5181600"/>
            <a:ext cx="5791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B050"/>
                </a:solidFill>
                <a:latin typeface="+mj-lt"/>
              </a:rPr>
              <a:t>No place to safely walk or ride a bicycle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6290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68775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62900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01637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82202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3965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81701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60775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8080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32543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80801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4778375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4992768" cy="3744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05000"/>
            <a:ext cx="2612736" cy="348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8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2950"/>
            <a:ext cx="4419600" cy="3314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400300"/>
            <a:ext cx="3609388" cy="27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52800"/>
            <a:ext cx="3863389" cy="2897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2446"/>
            <a:ext cx="4495799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3253789" cy="2440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88" y="3581400"/>
            <a:ext cx="3046706" cy="228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27891"/>
            <a:ext cx="3964988" cy="29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Full Bike Racks</a:t>
            </a:r>
            <a:b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Sure Sign of Success</a:t>
            </a:r>
          </a:p>
        </p:txBody>
      </p:sp>
      <p:pic>
        <p:nvPicPr>
          <p:cNvPr id="48131" name="Picture 3" descr="P10101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0"/>
            <a:ext cx="464343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Three Types of Grants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Startup: Less 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than $5,000.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Travel Plan: Up to $15,000 per school.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General Non-infrastructure: Up to $10,000 per school</a:t>
            </a:r>
          </a:p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General Grants: Replaced by Transportation Alternatives Program (TAP). Infrastructure only.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9190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91900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6200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91900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2533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305800" cy="12192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Conflict Between Traffic and Arriving Walkers and Cyclists on School Grounds</a:t>
            </a:r>
          </a:p>
        </p:txBody>
      </p:sp>
      <p:pic>
        <p:nvPicPr>
          <p:cNvPr id="7171" name="Picture 4" descr="driveway_vehic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6576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School_driveway_Gorh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2924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A0300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43400"/>
            <a:ext cx="27432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A0300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3054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Arriving Safely</a:t>
            </a:r>
          </a:p>
        </p:txBody>
      </p:sp>
      <p:pic>
        <p:nvPicPr>
          <p:cNvPr id="55299" name="Picture 6" descr="C:\Photos\Keene, Andover May 2007\Concord, Farmington May 2007\Concord, Farmington May 2007\arriving_safe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7350"/>
            <a:ext cx="8229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5562600"/>
            <a:ext cx="487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+mj-lt"/>
              </a:rPr>
              <a:t>Alert and Ready to Learn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Pre-Application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Grants:</a:t>
            </a:r>
            <a:r>
              <a:rPr lang="en-US" dirty="0"/>
              <a:t>	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Startup: Up to $5,000 per school</a:t>
            </a:r>
          </a:p>
          <a:p>
            <a:r>
              <a:rPr lang="en-US" dirty="0" smtClean="0"/>
              <a:t>Travel Plan: Up to $15,000 per school</a:t>
            </a:r>
          </a:p>
          <a:p>
            <a:r>
              <a:rPr lang="en-US" dirty="0" smtClean="0"/>
              <a:t>General Non-Infrastructure: Up to $10,000 per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Application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downloaded from SRTS Web site.</a:t>
            </a:r>
          </a:p>
          <a:p>
            <a:r>
              <a:rPr lang="en-US" dirty="0" smtClean="0"/>
              <a:t>Submitted to NHDOT and RPC.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72400" cy="1143000"/>
          </a:xfrm>
        </p:spPr>
        <p:txBody>
          <a:bodyPr/>
          <a:lstStyle/>
          <a:p>
            <a:r>
              <a:rPr lang="en-US" dirty="0" smtClean="0"/>
              <a:t>Applications Meeting Eligibility Standards Will be Approved on First Come, First Served Basis.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2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Approved: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Local agreement prepared. Executive Council approval usually needed.</a:t>
            </a:r>
          </a:p>
          <a:p>
            <a:r>
              <a:rPr lang="en-US" dirty="0" smtClean="0"/>
              <a:t>Local sponsor appoints “person in responsible charge” (PRC). Must be certified based on day-long training.</a:t>
            </a:r>
          </a:p>
          <a:p>
            <a:r>
              <a:rPr lang="en-US" dirty="0" smtClean="0"/>
              <a:t>Scoping meeting with NHDOT project manager. Notice to Proceed.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Reimbursement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Sponsor must incur expenses and then be reimbursed. No money up-front.</a:t>
            </a:r>
          </a:p>
          <a:p>
            <a:r>
              <a:rPr lang="en-US" dirty="0" smtClean="0"/>
              <a:t>Monthly status reports and reimbursement requests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0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 Plan Can Support TAP Application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SRTS infrastructure funds have been awarded.</a:t>
            </a:r>
          </a:p>
          <a:p>
            <a:r>
              <a:rPr lang="en-US" dirty="0" smtClean="0"/>
              <a:t>TAP reimburses at up to 80 percent.</a:t>
            </a:r>
          </a:p>
          <a:p>
            <a:r>
              <a:rPr lang="en-US" dirty="0" smtClean="0"/>
              <a:t>NH TAP program for infrastructure only.</a:t>
            </a:r>
          </a:p>
          <a:p>
            <a:r>
              <a:rPr lang="en-US" dirty="0" smtClean="0"/>
              <a:t>Watch for announcement of next round in 2018.</a:t>
            </a:r>
          </a:p>
        </p:txBody>
      </p:sp>
    </p:spTree>
    <p:extLst>
      <p:ext uri="{BB962C8B-B14F-4D97-AF65-F5344CB8AC3E}">
        <p14:creationId xmlns:p14="http://schemas.microsoft.com/office/powerpoint/2010/main" val="34873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Photos\Edited\Farmington_noidlingsign_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3175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838200" y="304800"/>
            <a:ext cx="8077200" cy="7699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>
                <a:solidFill>
                  <a:srgbClr val="00B050"/>
                </a:solidFill>
                <a:latin typeface="+mj-lt"/>
              </a:rPr>
              <a:t>Environmental Consequences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066800"/>
            <a:ext cx="7772400" cy="22098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Serious Health Consequences for a New Generation of Children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0413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 idx="4294967295"/>
          </p:nvPr>
        </p:nvSpPr>
        <p:spPr>
          <a:xfrm>
            <a:off x="685800" y="11430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 it Safer to Drive Kids to School?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4294967295"/>
          </p:nvPr>
        </p:nvSpPr>
        <p:spPr>
          <a:xfrm>
            <a:off x="1371600" y="3068638"/>
            <a:ext cx="6400800" cy="1619250"/>
          </a:xfrm>
        </p:spPr>
        <p:txBody>
          <a:bodyPr lIns="92075" tIns="46038" rIns="92075" bIns="46038"/>
          <a:lstStyle/>
          <a:p>
            <a:pPr marL="0" indent="0" algn="ctr" eaLnBrk="1" hangingPunct="1">
              <a:buFontTx/>
              <a:buNone/>
              <a:defRPr/>
            </a:pP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Motor vehicle crashes are the leading cause of death among children ages 3 to 14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nhdot_2009">
  <a:themeElements>
    <a:clrScheme name="nhdot_2009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hdot_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hdot_2009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hdot_200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dot_2009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dot_2009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dot_20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dot_20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dot_20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C:\User Templates\nhdot_2009.pot</Template>
  <TotalTime>1928</TotalTime>
  <Words>709</Words>
  <Application>Microsoft Office PowerPoint</Application>
  <PresentationFormat>On-screen Show (4:3)</PresentationFormat>
  <Paragraphs>114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nhdot_2009</vt:lpstr>
      <vt:lpstr>Safe Routes to School</vt:lpstr>
      <vt:lpstr>Safe Routes to School</vt:lpstr>
      <vt:lpstr>The Problem is Obvious Too Many Private Vehicles</vt:lpstr>
      <vt:lpstr>Too Much Congestion</vt:lpstr>
      <vt:lpstr>Conflict Between Traffic and Arriving Walkers and Cyclists on School Grounds</vt:lpstr>
      <vt:lpstr>PowerPoint Presentation</vt:lpstr>
      <vt:lpstr>Serious Health Consequences for a New Generation of Children</vt:lpstr>
      <vt:lpstr>PowerPoint Presentation</vt:lpstr>
      <vt:lpstr>Is it Safer to Drive Kids to School?</vt:lpstr>
      <vt:lpstr> Safe Routes to School: Part of the Solution </vt:lpstr>
      <vt:lpstr>Background</vt:lpstr>
      <vt:lpstr>SRTS Task Force</vt:lpstr>
      <vt:lpstr>The 5Es</vt:lpstr>
      <vt:lpstr>Non-infrastructure</vt:lpstr>
      <vt:lpstr>Evaluation</vt:lpstr>
      <vt:lpstr>Education</vt:lpstr>
      <vt:lpstr>Bike Rodeos</vt:lpstr>
      <vt:lpstr>Encouragement</vt:lpstr>
      <vt:lpstr>School Assemblies</vt:lpstr>
      <vt:lpstr>Public Events</vt:lpstr>
      <vt:lpstr>Escort Programs</vt:lpstr>
      <vt:lpstr>Adult Supervision = Safety</vt:lpstr>
      <vt:lpstr>October is International  Walk-to-School Month</vt:lpstr>
      <vt:lpstr>PowerPoint Presentation</vt:lpstr>
      <vt:lpstr>Enforcement</vt:lpstr>
      <vt:lpstr>Infrastructure</vt:lpstr>
      <vt:lpstr>Sidewalks</vt:lpstr>
      <vt:lpstr>PowerPoint Presentation</vt:lpstr>
      <vt:lpstr>Bike Paths and Shared Routes Separate from Traffic</vt:lpstr>
      <vt:lpstr>First Projects On  School Campuses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Projects on Public Roads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Full Bike Racks A Sure Sign of Success</vt:lpstr>
      <vt:lpstr>Three Types of Grants</vt:lpstr>
      <vt:lpstr>PowerPoint Presentation</vt:lpstr>
      <vt:lpstr>Arriving Safely</vt:lpstr>
      <vt:lpstr>Pre-Application Workshop</vt:lpstr>
      <vt:lpstr>Three Types of Grants:  </vt:lpstr>
      <vt:lpstr>Separate Application Forms</vt:lpstr>
      <vt:lpstr>Applications Meeting Eligibility Standards Will be Approved on First Come, First Served Basis.</vt:lpstr>
      <vt:lpstr>When Approved:</vt:lpstr>
      <vt:lpstr>Reimbursement Program</vt:lpstr>
      <vt:lpstr>Travel Plan Can Support TAP Application</vt:lpstr>
      <vt:lpstr>Any Questions?</vt:lpstr>
    </vt:vector>
  </TitlesOfParts>
  <Company>NHDOT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Routes to School</dc:title>
  <dc:creator>John W. Corrigan</dc:creator>
  <cp:lastModifiedBy>John W. Corrigan</cp:lastModifiedBy>
  <cp:revision>212</cp:revision>
  <cp:lastPrinted>1601-01-01T00:00:00Z</cp:lastPrinted>
  <dcterms:created xsi:type="dcterms:W3CDTF">2006-12-29T14:59:17Z</dcterms:created>
  <dcterms:modified xsi:type="dcterms:W3CDTF">2017-05-30T13:47:33Z</dcterms:modified>
</cp:coreProperties>
</file>