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Lst>
  <p:notesMasterIdLst>
    <p:notesMasterId r:id="rId37"/>
  </p:notesMasterIdLst>
  <p:handoutMasterIdLst>
    <p:handoutMasterId r:id="rId38"/>
  </p:handoutMasterIdLst>
  <p:sldIdLst>
    <p:sldId id="353" r:id="rId2"/>
    <p:sldId id="512" r:id="rId3"/>
    <p:sldId id="513" r:id="rId4"/>
    <p:sldId id="483" r:id="rId5"/>
    <p:sldId id="502" r:id="rId6"/>
    <p:sldId id="498" r:id="rId7"/>
    <p:sldId id="495" r:id="rId8"/>
    <p:sldId id="465" r:id="rId9"/>
    <p:sldId id="494" r:id="rId10"/>
    <p:sldId id="496" r:id="rId11"/>
    <p:sldId id="497" r:id="rId12"/>
    <p:sldId id="462" r:id="rId13"/>
    <p:sldId id="499" r:id="rId14"/>
    <p:sldId id="500" r:id="rId15"/>
    <p:sldId id="488" r:id="rId16"/>
    <p:sldId id="389" r:id="rId17"/>
    <p:sldId id="503" r:id="rId18"/>
    <p:sldId id="504" r:id="rId19"/>
    <p:sldId id="510" r:id="rId20"/>
    <p:sldId id="505" r:id="rId21"/>
    <p:sldId id="514" r:id="rId22"/>
    <p:sldId id="511" r:id="rId23"/>
    <p:sldId id="506" r:id="rId24"/>
    <p:sldId id="507" r:id="rId25"/>
    <p:sldId id="508" r:id="rId26"/>
    <p:sldId id="515" r:id="rId27"/>
    <p:sldId id="517" r:id="rId28"/>
    <p:sldId id="509" r:id="rId29"/>
    <p:sldId id="393" r:id="rId30"/>
    <p:sldId id="491" r:id="rId31"/>
    <p:sldId id="481" r:id="rId32"/>
    <p:sldId id="382" r:id="rId33"/>
    <p:sldId id="452" r:id="rId34"/>
    <p:sldId id="443" r:id="rId35"/>
    <p:sldId id="501"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PL_User"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70698" autoAdjust="0"/>
  </p:normalViewPr>
  <p:slideViewPr>
    <p:cSldViewPr>
      <p:cViewPr varScale="1">
        <p:scale>
          <a:sx n="74" d="100"/>
          <a:sy n="74" d="100"/>
        </p:scale>
        <p:origin x="444"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17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stratham-srv1\Finance-Admin\Budget\Budget%202024\Budget\2024%20BUDGET%20WORKSHEE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tratham-srv1\Finance-Admin\Budget\Budget%202024\Budget\2024%20BUDGET%20WORKSHEE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82140046807495"/>
          <c:y val="0.21179269203621093"/>
          <c:w val="0.51390033367922028"/>
          <c:h val="0.66626274416702935"/>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FDE8-4C02-88FC-4F5C555A8EC3}"/>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FDE8-4C02-88FC-4F5C555A8EC3}"/>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FDE8-4C02-88FC-4F5C555A8EC3}"/>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FDE8-4C02-88FC-4F5C555A8EC3}"/>
              </c:ext>
            </c:extLst>
          </c:dPt>
          <c:dPt>
            <c:idx val="4"/>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FDE8-4C02-88FC-4F5C555A8EC3}"/>
              </c:ext>
            </c:extLst>
          </c:dPt>
          <c:dPt>
            <c:idx val="5"/>
            <c:bubble3D val="0"/>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FDE8-4C02-88FC-4F5C555A8EC3}"/>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FDE8-4C02-88FC-4F5C555A8EC3}"/>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FDE8-4C02-88FC-4F5C555A8EC3}"/>
              </c:ext>
            </c:extLst>
          </c:dPt>
          <c:dLbls>
            <c:dLbl>
              <c:idx val="0"/>
              <c:layout>
                <c:manualLayout>
                  <c:x val="3.153894532028482E-3"/>
                  <c:y val="2.3392664649787297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FDE8-4C02-88FC-4F5C555A8EC3}"/>
                </c:ext>
                <c:ext xmlns:c15="http://schemas.microsoft.com/office/drawing/2012/chart" uri="{CE6537A1-D6FC-4f65-9D91-7224C49458BB}">
                  <c15:layout/>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dLbl>
            <c:dLbl>
              <c:idx val="2"/>
              <c:layout>
                <c:manualLayout>
                  <c:x val="3.8326352102792824E-2"/>
                  <c:y val="-2.7168763480760718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FDE8-4C02-88FC-4F5C555A8EC3}"/>
                </c:ext>
                <c:ext xmlns:c15="http://schemas.microsoft.com/office/drawing/2012/chart" uri="{CE6537A1-D6FC-4f65-9D91-7224C49458BB}">
                  <c15:layout/>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dLbl>
            <c:dLbl>
              <c:idx val="6"/>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dLbl>
            <c:dLbl>
              <c:idx val="7"/>
              <c:layout>
                <c:manualLayout>
                  <c:x val="3.4071176510744927E-2"/>
                  <c:y val="-2.787708817570806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F-FDE8-4C02-88FC-4F5C555A8EC3}"/>
                </c:ext>
                <c:ext xmlns:c15="http://schemas.microsoft.com/office/drawing/2012/chart" uri="{CE6537A1-D6FC-4f65-9D91-7224C49458BB}">
                  <c15:layout>
                    <c:manualLayout>
                      <c:w val="0.26543039141951569"/>
                      <c:h val="0.14661808616027824"/>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'FY24 REVISED Budget Summary'!$A$109:$A$116</c:f>
              <c:strCache>
                <c:ptCount val="8"/>
                <c:pt idx="0">
                  <c:v>PUBLIC SAFETY</c:v>
                </c:pt>
                <c:pt idx="1">
                  <c:v>PUBLIC WORKS</c:v>
                </c:pt>
                <c:pt idx="2">
                  <c:v>SANITATION</c:v>
                </c:pt>
                <c:pt idx="3">
                  <c:v>HEALTH &amp; DIRECT ASSISTANCE</c:v>
                </c:pt>
                <c:pt idx="4">
                  <c:v>CULTURE &amp; RECREATION</c:v>
                </c:pt>
                <c:pt idx="5">
                  <c:v>DEBT SERVICE</c:v>
                </c:pt>
                <c:pt idx="6">
                  <c:v>GENERAL GOVERNMENT</c:v>
                </c:pt>
                <c:pt idx="7">
                  <c:v>PERSONNEL ADMINISTRATION</c:v>
                </c:pt>
              </c:strCache>
            </c:strRef>
          </c:cat>
          <c:val>
            <c:numRef>
              <c:f>'FY24 REVISED Budget Summary'!$B$109:$B$116</c:f>
              <c:numCache>
                <c:formatCode>_(* #,##0.00_);_(* \(#,##0.00\);_(* "-"??_);_(@_)</c:formatCode>
                <c:ptCount val="8"/>
                <c:pt idx="0" formatCode="_(* #,##0_);_(* \(#,##0\);_(* &quot;-&quot;??_);_(@_)">
                  <c:v>1959865</c:v>
                </c:pt>
                <c:pt idx="1">
                  <c:v>924512</c:v>
                </c:pt>
                <c:pt idx="2">
                  <c:v>1061200</c:v>
                </c:pt>
                <c:pt idx="3" formatCode="_(* #,##0_);_(* \(#,##0\);_(* &quot;-&quot;??_);_(@_)">
                  <c:v>99300</c:v>
                </c:pt>
                <c:pt idx="4" formatCode="_(* #,##0_);_(* \(#,##0\);_(* &quot;-&quot;??_);_(@_)">
                  <c:v>780890</c:v>
                </c:pt>
                <c:pt idx="5" formatCode="_(* #,##0_);_(* \(#,##0\);_(* &quot;-&quot;??_);_(@_)">
                  <c:v>654510</c:v>
                </c:pt>
                <c:pt idx="6">
                  <c:v>1572423</c:v>
                </c:pt>
                <c:pt idx="7" formatCode="#,##0.00;[Red]\(#,##0.00\)">
                  <c:v>1417560</c:v>
                </c:pt>
              </c:numCache>
            </c:numRef>
          </c:val>
          <c:extLst xmlns:c16r2="http://schemas.microsoft.com/office/drawing/2015/06/chart">
            <c:ext xmlns:c16="http://schemas.microsoft.com/office/drawing/2014/chart" uri="{C3380CC4-5D6E-409C-BE32-E72D297353CC}">
              <c16:uniqueId val="{00000010-FDE8-4C02-88FC-4F5C555A8EC3}"/>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4794695134262058E-2"/>
          <c:y val="0"/>
          <c:w val="0.78439434537558905"/>
          <c:h val="0.95135461890853279"/>
        </c:manualLayout>
      </c:layout>
      <c:pie3DChart>
        <c:varyColors val="1"/>
        <c:ser>
          <c:idx val="0"/>
          <c:order val="0"/>
          <c:explosion val="26"/>
          <c:dPt>
            <c:idx val="0"/>
            <c:bubble3D val="0"/>
            <c:spPr>
              <a:solidFill>
                <a:schemeClr val="accent6"/>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C4A2-4C29-83DA-9204968BBF24}"/>
              </c:ext>
            </c:extLst>
          </c:dPt>
          <c:dPt>
            <c:idx val="1"/>
            <c:bubble3D val="0"/>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C4A2-4C29-83DA-9204968BBF24}"/>
              </c:ext>
            </c:extLst>
          </c:dPt>
          <c:dPt>
            <c:idx val="2"/>
            <c:bubble3D val="0"/>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C4A2-4C29-83DA-9204968BBF24}"/>
              </c:ext>
            </c:extLst>
          </c:dPt>
          <c:dLbls>
            <c:dLbl>
              <c:idx val="0"/>
              <c:layout/>
              <c:tx>
                <c:rich>
                  <a:bodyPr/>
                  <a:lstStyle/>
                  <a:p>
                    <a:r>
                      <a:rPr lang="en-US" dirty="0" smtClean="0"/>
                      <a:t>All </a:t>
                    </a:r>
                    <a:fld id="{5CBB4139-60B5-4513-9D7F-686E642D65EF}" type="CATEGORYNAME">
                      <a:rPr lang="en-US" smtClean="0"/>
                      <a:pPr/>
                      <a:t>[CATEGORY NAME]</a:t>
                    </a:fld>
                    <a:endParaRPr lang="en-US" dirty="0" smtClean="0"/>
                  </a:p>
                  <a:p>
                    <a:r>
                      <a:rPr lang="en-US" baseline="0" dirty="0" smtClean="0"/>
                      <a:t> 43%</a:t>
                    </a:r>
                  </a:p>
                </c:rich>
              </c:tx>
              <c:dLblPos val="ctr"/>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1-C4A2-4C29-83DA-9204968BBF24}"/>
                </c:ext>
                <c:ext xmlns:c15="http://schemas.microsoft.com/office/drawing/2012/chart" uri="{CE6537A1-D6FC-4f65-9D91-7224C49458BB}">
                  <c15:layout/>
                  <c15:dlblFieldTable/>
                  <c15:showDataLabelsRange val="0"/>
                </c:ext>
              </c:extLst>
            </c:dLbl>
            <c:dLbl>
              <c:idx val="1"/>
              <c:layout/>
              <c:tx>
                <c:rich>
                  <a:bodyPr/>
                  <a:lstStyle/>
                  <a:p>
                    <a:fld id="{20EC9E9A-0BCF-49AA-857F-730B4B7BBA2B}" type="CATEGORYNAME">
                      <a:rPr lang="en-US" smtClean="0"/>
                      <a:pPr/>
                      <a:t>[CATEGORY NAME]</a:t>
                    </a:fld>
                    <a:endParaRPr lang="en-US" baseline="0" dirty="0" smtClean="0"/>
                  </a:p>
                  <a:p>
                    <a:r>
                      <a:rPr lang="en-US" baseline="0" dirty="0" smtClean="0"/>
                      <a:t> 16%</a:t>
                    </a:r>
                  </a:p>
                </c:rich>
              </c:tx>
              <c:dLblPos val="ctr"/>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3-C4A2-4C29-83DA-9204968BBF24}"/>
                </c:ext>
                <c:ext xmlns:c15="http://schemas.microsoft.com/office/drawing/2012/chart" uri="{CE6537A1-D6FC-4f65-9D91-7224C49458BB}">
                  <c15:layout/>
                  <c15:dlblFieldTable/>
                  <c15:showDataLabelsRange val="0"/>
                </c:ext>
              </c:extLst>
            </c:dLbl>
            <c:dLbl>
              <c:idx val="2"/>
              <c:layout/>
              <c:tx>
                <c:rich>
                  <a:bodyPr/>
                  <a:lstStyle/>
                  <a:p>
                    <a:fld id="{F36E7137-8A24-4F5D-A750-5FD2612F001B}" type="CATEGORYNAME">
                      <a:rPr lang="en-US" smtClean="0"/>
                      <a:pPr/>
                      <a:t>[CATEGORY NAME]</a:t>
                    </a:fld>
                    <a:endParaRPr lang="en-US" baseline="0" dirty="0" smtClean="0"/>
                  </a:p>
                  <a:p>
                    <a:r>
                      <a:rPr lang="en-US" baseline="0" dirty="0" smtClean="0"/>
                      <a:t> </a:t>
                    </a:r>
                    <a:fld id="{89C37E3F-1948-415D-B2CE-7A76B826752C}" type="PERCENTAGE">
                      <a:rPr lang="en-US" baseline="0"/>
                      <a:pPr/>
                      <a:t>[PERCENTAGE]</a:t>
                    </a:fld>
                    <a:endParaRPr lang="en-US" baseline="0" dirty="0" smtClean="0"/>
                  </a:p>
                </c:rich>
              </c:tx>
              <c:dLblPos val="ctr"/>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5-C4A2-4C29-83DA-9204968BBF24}"/>
                </c:ext>
                <c:ext xmlns:c15="http://schemas.microsoft.com/office/drawing/2012/chart" uri="{CE6537A1-D6FC-4f65-9D91-7224C49458BB}">
                  <c15:layout/>
                  <c15:dlblFieldTable/>
                  <c15:showDataLabelsRange val="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'FY23 Summary'!$A$122:$A$124</c:f>
              <c:strCache>
                <c:ptCount val="3"/>
                <c:pt idx="0">
                  <c:v>Other Operating Expenses</c:v>
                </c:pt>
                <c:pt idx="1">
                  <c:v>Benefits </c:v>
                </c:pt>
                <c:pt idx="2">
                  <c:v>Payroll</c:v>
                </c:pt>
              </c:strCache>
            </c:strRef>
          </c:cat>
          <c:val>
            <c:numRef>
              <c:f>'FY23 Summary'!$B$122:$B$124</c:f>
              <c:numCache>
                <c:formatCode>_(* #,##0.00_);_(* \(#,##0.00\);_(* "-"??_);_(@_)</c:formatCode>
                <c:ptCount val="3"/>
                <c:pt idx="0">
                  <c:v>3573713</c:v>
                </c:pt>
                <c:pt idx="1">
                  <c:v>1251600</c:v>
                </c:pt>
                <c:pt idx="2">
                  <c:v>3385875</c:v>
                </c:pt>
              </c:numCache>
            </c:numRef>
          </c:val>
          <c:extLst xmlns:c16r2="http://schemas.microsoft.com/office/drawing/2015/06/chart">
            <c:ext xmlns:c16="http://schemas.microsoft.com/office/drawing/2014/chart" uri="{C3380CC4-5D6E-409C-BE32-E72D297353CC}">
              <c16:uniqueId val="{00000006-C4A2-4C29-83DA-9204968BBF24}"/>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dirty="0"/>
              <a:t>Annual Operating Budgets Over Time</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2.7777777777777776E-2"/>
          <c:y val="0.13004629629629633"/>
          <c:w val="0.93888888888888888"/>
          <c:h val="0.72088764946048411"/>
        </c:manualLayout>
      </c:layout>
      <c:barChart>
        <c:barDir val="col"/>
        <c:grouping val="clustered"/>
        <c:varyColors val="0"/>
        <c:ser>
          <c:idx val="0"/>
          <c:order val="0"/>
          <c:spPr>
            <a:solidFill>
              <a:schemeClr val="accent5">
                <a:alpha val="85000"/>
              </a:schemeClr>
            </a:solidFill>
            <a:ln w="9525" cap="flat" cmpd="sng" algn="ctr">
              <a:solidFill>
                <a:schemeClr val="lt1">
                  <a:alpha val="50000"/>
                </a:schemeClr>
              </a:solidFill>
              <a:round/>
            </a:ln>
            <a:effectLst/>
          </c:spPr>
          <c:invertIfNegative val="0"/>
          <c:dLbls>
            <c:spPr>
              <a:solidFill>
                <a:schemeClr val="bg1"/>
              </a:solidFill>
              <a:ln>
                <a:solidFill>
                  <a:schemeClr val="tx1">
                    <a:lumMod val="15000"/>
                    <a:lumOff val="85000"/>
                  </a:schemeClr>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trendline>
            <c:spPr>
              <a:ln w="19050" cap="rnd">
                <a:solidFill>
                  <a:schemeClr val="accent5"/>
                </a:solidFill>
              </a:ln>
              <a:effectLst/>
            </c:spPr>
            <c:trendlineType val="linear"/>
            <c:dispRSqr val="0"/>
            <c:dispEq val="0"/>
          </c:trendline>
          <c:trendline>
            <c:spPr>
              <a:ln w="19050" cap="rnd">
                <a:solidFill>
                  <a:schemeClr val="accent4"/>
                </a:solidFill>
              </a:ln>
              <a:effectLst/>
            </c:spPr>
            <c:trendlineType val="linear"/>
            <c:dispRSqr val="0"/>
            <c:dispEq val="0"/>
          </c:trendline>
          <c:cat>
            <c:numRef>
              <c:f>'Chart of Budget Overtime'!$B$9:$B$18</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'Chart of Budget Overtime'!$C$9:$C$18</c:f>
              <c:numCache>
                <c:formatCode>"$"#,##0</c:formatCode>
                <c:ptCount val="10"/>
                <c:pt idx="0">
                  <c:v>6679</c:v>
                </c:pt>
                <c:pt idx="1">
                  <c:v>6863</c:v>
                </c:pt>
                <c:pt idx="2">
                  <c:v>7126</c:v>
                </c:pt>
                <c:pt idx="3">
                  <c:v>7557</c:v>
                </c:pt>
                <c:pt idx="4">
                  <c:v>7450</c:v>
                </c:pt>
                <c:pt idx="5">
                  <c:v>7461</c:v>
                </c:pt>
                <c:pt idx="6">
                  <c:v>7844</c:v>
                </c:pt>
                <c:pt idx="7">
                  <c:v>8050</c:v>
                </c:pt>
                <c:pt idx="8">
                  <c:v>8211</c:v>
                </c:pt>
                <c:pt idx="9">
                  <c:v>8482</c:v>
                </c:pt>
              </c:numCache>
            </c:numRef>
          </c:val>
          <c:extLst xmlns:c16r2="http://schemas.microsoft.com/office/drawing/2015/06/chart">
            <c:ext xmlns:c16="http://schemas.microsoft.com/office/drawing/2014/chart" uri="{C3380CC4-5D6E-409C-BE32-E72D297353CC}">
              <c16:uniqueId val="{00000000-2C70-4AD3-B5F0-66E9EAF5E4D0}"/>
            </c:ext>
          </c:extLst>
        </c:ser>
        <c:dLbls>
          <c:dLblPos val="inEnd"/>
          <c:showLegendKey val="0"/>
          <c:showVal val="1"/>
          <c:showCatName val="0"/>
          <c:showSerName val="0"/>
          <c:showPercent val="0"/>
          <c:showBubbleSize val="0"/>
        </c:dLbls>
        <c:gapWidth val="65"/>
        <c:axId val="316695664"/>
        <c:axId val="316696056"/>
      </c:barChart>
      <c:catAx>
        <c:axId val="3166956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316696056"/>
        <c:crosses val="autoZero"/>
        <c:auto val="1"/>
        <c:lblAlgn val="ctr"/>
        <c:lblOffset val="100"/>
        <c:noMultiLvlLbl val="0"/>
      </c:catAx>
      <c:valAx>
        <c:axId val="3166960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quot;$&quot;#,##0" sourceLinked="1"/>
        <c:majorTickMark val="none"/>
        <c:minorTickMark val="none"/>
        <c:tickLblPos val="nextTo"/>
        <c:crossAx val="31669566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cdr:x>
      <cdr:y>0.12956</cdr:y>
    </cdr:from>
    <cdr:to>
      <cdr:x>0.8894</cdr:x>
      <cdr:y>0.19434</cdr:y>
    </cdr:to>
    <cdr:sp macro="" textlink="">
      <cdr:nvSpPr>
        <cdr:cNvPr id="2" name="TextBox 1"/>
        <cdr:cNvSpPr txBox="1"/>
      </cdr:nvSpPr>
      <cdr:spPr>
        <a:xfrm xmlns:a="http://schemas.openxmlformats.org/drawingml/2006/main">
          <a:off x="4026767" y="914400"/>
          <a:ext cx="3136033"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8475" cy="466726"/>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3970341" y="3"/>
            <a:ext cx="3038475" cy="466726"/>
          </a:xfrm>
          <a:prstGeom prst="rect">
            <a:avLst/>
          </a:prstGeom>
        </p:spPr>
        <p:txBody>
          <a:bodyPr vert="horz" lIns="91413" tIns="45706" rIns="91413" bIns="45706" rtlCol="0"/>
          <a:lstStyle>
            <a:lvl1pPr algn="r">
              <a:defRPr sz="1200"/>
            </a:lvl1pPr>
          </a:lstStyle>
          <a:p>
            <a:fld id="{E0F3F94A-E56D-4949-844D-34CF372F225E}" type="datetimeFigureOut">
              <a:rPr lang="en-US" smtClean="0"/>
              <a:t>3/14/2024</a:t>
            </a:fld>
            <a:endParaRPr lang="en-US" dirty="0"/>
          </a:p>
        </p:txBody>
      </p:sp>
      <p:sp>
        <p:nvSpPr>
          <p:cNvPr id="4" name="Footer Placeholder 3"/>
          <p:cNvSpPr>
            <a:spLocks noGrp="1"/>
          </p:cNvSpPr>
          <p:nvPr>
            <p:ph type="ftr" sz="quarter" idx="2"/>
          </p:nvPr>
        </p:nvSpPr>
        <p:spPr>
          <a:xfrm>
            <a:off x="2" y="8829679"/>
            <a:ext cx="3038475" cy="466726"/>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829679"/>
            <a:ext cx="3038475" cy="466726"/>
          </a:xfrm>
          <a:prstGeom prst="rect">
            <a:avLst/>
          </a:prstGeom>
        </p:spPr>
        <p:txBody>
          <a:bodyPr vert="horz" lIns="91413" tIns="45706" rIns="91413" bIns="45706" rtlCol="0" anchor="b"/>
          <a:lstStyle>
            <a:lvl1pPr algn="r">
              <a:defRPr sz="1200"/>
            </a:lvl1pPr>
          </a:lstStyle>
          <a:p>
            <a:fld id="{4CC5D9EB-AC9D-46D4-B28D-5E0AF4354953}" type="slidenum">
              <a:rPr lang="en-US" smtClean="0"/>
              <a:t>‹#›</a:t>
            </a:fld>
            <a:endParaRPr lang="en-US" dirty="0"/>
          </a:p>
        </p:txBody>
      </p:sp>
    </p:spTree>
    <p:extLst>
      <p:ext uri="{BB962C8B-B14F-4D97-AF65-F5344CB8AC3E}">
        <p14:creationId xmlns:p14="http://schemas.microsoft.com/office/powerpoint/2010/main" val="206093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41" tIns="46570" rIns="93141" bIns="46570" rtlCol="0"/>
          <a:lstStyle>
            <a:lvl1pPr algn="l">
              <a:defRPr sz="13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41" tIns="46570" rIns="93141" bIns="46570" rtlCol="0"/>
          <a:lstStyle>
            <a:lvl1pPr algn="r">
              <a:defRPr sz="1300"/>
            </a:lvl1pPr>
          </a:lstStyle>
          <a:p>
            <a:fld id="{B3688CB3-F652-467D-AB54-C7BF4CB4E031}" type="datetimeFigureOut">
              <a:rPr lang="en-US" smtClean="0"/>
              <a:t>3/14/2024</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41" tIns="46570" rIns="93141" bIns="4657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1" tIns="46570" rIns="93141" bIns="4657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41" tIns="46570" rIns="93141" bIns="4657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41" tIns="46570" rIns="93141" bIns="46570" rtlCol="0" anchor="b"/>
          <a:lstStyle>
            <a:lvl1pPr algn="r">
              <a:defRPr sz="1300"/>
            </a:lvl1pPr>
          </a:lstStyle>
          <a:p>
            <a:fld id="{4D005FD2-4310-4A19-A429-550C7ACECEA7}" type="slidenum">
              <a:rPr lang="en-US" smtClean="0"/>
              <a:t>‹#›</a:t>
            </a:fld>
            <a:endParaRPr lang="en-US" dirty="0"/>
          </a:p>
        </p:txBody>
      </p:sp>
    </p:spTree>
    <p:extLst>
      <p:ext uri="{BB962C8B-B14F-4D97-AF65-F5344CB8AC3E}">
        <p14:creationId xmlns:p14="http://schemas.microsoft.com/office/powerpoint/2010/main" val="174450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1</a:t>
            </a:fld>
            <a:endParaRPr lang="en-US" dirty="0"/>
          </a:p>
        </p:txBody>
      </p:sp>
    </p:spTree>
    <p:extLst>
      <p:ext uri="{BB962C8B-B14F-4D97-AF65-F5344CB8AC3E}">
        <p14:creationId xmlns:p14="http://schemas.microsoft.com/office/powerpoint/2010/main" val="3049253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Town does</a:t>
            </a:r>
            <a:r>
              <a:rPr lang="en-US" baseline="0" dirty="0" smtClean="0"/>
              <a:t> not run without volunteers who serve on Boards and Commissions and in elected offices.  We thank everyone who pitches in year round. Here are some achievements for 2023.</a:t>
            </a:r>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10</a:t>
            </a:fld>
            <a:endParaRPr lang="en-US" dirty="0"/>
          </a:p>
        </p:txBody>
      </p:sp>
    </p:spTree>
    <p:extLst>
      <p:ext uri="{BB962C8B-B14F-4D97-AF65-F5344CB8AC3E}">
        <p14:creationId xmlns:p14="http://schemas.microsoft.com/office/powerpoint/2010/main" val="2645555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distribution of how your funds in this</a:t>
            </a:r>
            <a:r>
              <a:rPr lang="en-US" baseline="0" dirty="0" smtClean="0"/>
              <a:t> </a:t>
            </a:r>
            <a:r>
              <a:rPr lang="en-US" baseline="0" dirty="0" smtClean="0"/>
              <a:t>article </a:t>
            </a:r>
            <a:r>
              <a:rPr lang="en-US" baseline="0" dirty="0" smtClean="0"/>
              <a:t>are spread out across functions.</a:t>
            </a:r>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11</a:t>
            </a:fld>
            <a:endParaRPr lang="en-US" dirty="0"/>
          </a:p>
        </p:txBody>
      </p:sp>
    </p:spTree>
    <p:extLst>
      <p:ext uri="{BB962C8B-B14F-4D97-AF65-F5344CB8AC3E}">
        <p14:creationId xmlns:p14="http://schemas.microsoft.com/office/powerpoint/2010/main" val="3866173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government services rely</a:t>
            </a:r>
            <a:r>
              <a:rPr lang="en-US" baseline="0" dirty="0" smtClean="0"/>
              <a:t> on people to deliver them.  In Stratham, 57% of our operating budget funds either payroll or the benefits we offer to attract and retain employees.</a:t>
            </a:r>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12</a:t>
            </a:fld>
            <a:endParaRPr lang="en-US" dirty="0"/>
          </a:p>
        </p:txBody>
      </p:sp>
    </p:spTree>
    <p:extLst>
      <p:ext uri="{BB962C8B-B14F-4D97-AF65-F5344CB8AC3E}">
        <p14:creationId xmlns:p14="http://schemas.microsoft.com/office/powerpoint/2010/main" val="220829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goal</a:t>
            </a:r>
            <a:r>
              <a:rPr lang="en-US" baseline="0" dirty="0" smtClean="0"/>
              <a:t> is to provide a consistent and predictable tax burden from year to year.  Lots of planning and ongoing investment in strategies, tools and people allow us to do this.  </a:t>
            </a:r>
          </a:p>
          <a:p>
            <a:endParaRPr lang="en-US" baseline="0" dirty="0" smtClean="0"/>
          </a:p>
          <a:p>
            <a:r>
              <a:rPr lang="en-US" baseline="0" dirty="0" smtClean="0"/>
              <a:t>The average annual growth in the ten years shown here is 2.74%</a:t>
            </a:r>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13</a:t>
            </a:fld>
            <a:endParaRPr lang="en-US" dirty="0"/>
          </a:p>
        </p:txBody>
      </p:sp>
    </p:spTree>
    <p:extLst>
      <p:ext uri="{BB962C8B-B14F-4D97-AF65-F5344CB8AC3E}">
        <p14:creationId xmlns:p14="http://schemas.microsoft.com/office/powerpoint/2010/main" val="789069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year’s recommended level of spending to this Town Meeting results in no</a:t>
            </a:r>
            <a:r>
              <a:rPr lang="en-US" baseline="0" dirty="0" smtClean="0"/>
              <a:t> increase in the tax rate.  As you have been reading in the Select Board newsletter, 2024 is a revaluation year.  So this projection is in order to give you an apples to apples comparison.  We will have a new base valuation in 2024 when the tax rate is set in November.</a:t>
            </a:r>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14</a:t>
            </a:fld>
            <a:endParaRPr lang="en-US" dirty="0"/>
          </a:p>
        </p:txBody>
      </p:sp>
    </p:spTree>
    <p:extLst>
      <p:ext uri="{BB962C8B-B14F-4D97-AF65-F5344CB8AC3E}">
        <p14:creationId xmlns:p14="http://schemas.microsoft.com/office/powerpoint/2010/main" val="682487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15</a:t>
            </a:fld>
            <a:endParaRPr lang="en-US" dirty="0"/>
          </a:p>
        </p:txBody>
      </p:sp>
    </p:spTree>
    <p:extLst>
      <p:ext uri="{BB962C8B-B14F-4D97-AF65-F5344CB8AC3E}">
        <p14:creationId xmlns:p14="http://schemas.microsoft.com/office/powerpoint/2010/main" val="4193407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Town’s Master Plan guides development and land use decisions for the Town. In addition, it identifies strategies, visions, and projects which often require long range capital investment. Long-term financial planning ensures the Town has the needed resources to maintain current services, replace equipment, and upgrade or rehabilitate facilities as needed.  The Capital Improvement Plan (CIP) is the tool used to plan these investments, and this Article appropriates funding for the “year one” projects (2024).</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005FD2-4310-4A19-A429-550C7ACECEA7}" type="slidenum">
              <a:rPr lang="en-US" smtClean="0"/>
              <a:t>16</a:t>
            </a:fld>
            <a:endParaRPr lang="en-US" dirty="0"/>
          </a:p>
        </p:txBody>
      </p:sp>
    </p:spTree>
    <p:extLst>
      <p:ext uri="{BB962C8B-B14F-4D97-AF65-F5344CB8AC3E}">
        <p14:creationId xmlns:p14="http://schemas.microsoft.com/office/powerpoint/2010/main" val="321437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2800" b="0" i="0" u="none" strike="noStrike" kern="1200" dirty="0" smtClean="0">
                <a:solidFill>
                  <a:schemeClr val="tx1"/>
                </a:solidFill>
                <a:effectLst/>
                <a:latin typeface="+mn-lt"/>
                <a:ea typeface="+mn-ea"/>
                <a:cs typeface="+mn-cs"/>
              </a:rPr>
              <a:t>This is a $15,000</a:t>
            </a:r>
            <a:r>
              <a:rPr lang="en-US" sz="2800" b="0" i="0" u="none" strike="noStrike" kern="1200" baseline="0" dirty="0" smtClean="0">
                <a:solidFill>
                  <a:schemeClr val="tx1"/>
                </a:solidFill>
                <a:effectLst/>
                <a:latin typeface="+mn-lt"/>
                <a:ea typeface="+mn-ea"/>
                <a:cs typeface="+mn-cs"/>
              </a:rPr>
              <a:t> increase over last year’s request for this article</a:t>
            </a:r>
            <a:endParaRPr lang="en-US" sz="28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17</a:t>
            </a:fld>
            <a:endParaRPr lang="en-US" dirty="0"/>
          </a:p>
        </p:txBody>
      </p:sp>
    </p:spTree>
    <p:extLst>
      <p:ext uri="{BB962C8B-B14F-4D97-AF65-F5344CB8AC3E}">
        <p14:creationId xmlns:p14="http://schemas.microsoft.com/office/powerpoint/2010/main" val="2865798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18</a:t>
            </a:fld>
            <a:endParaRPr lang="en-US" dirty="0"/>
          </a:p>
        </p:txBody>
      </p:sp>
    </p:spTree>
    <p:extLst>
      <p:ext uri="{BB962C8B-B14F-4D97-AF65-F5344CB8AC3E}">
        <p14:creationId xmlns:p14="http://schemas.microsoft.com/office/powerpoint/2010/main" val="961552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19</a:t>
            </a:fld>
            <a:endParaRPr lang="en-US" dirty="0"/>
          </a:p>
        </p:txBody>
      </p:sp>
    </p:spTree>
    <p:extLst>
      <p:ext uri="{BB962C8B-B14F-4D97-AF65-F5344CB8AC3E}">
        <p14:creationId xmlns:p14="http://schemas.microsoft.com/office/powerpoint/2010/main" val="2714452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2</a:t>
            </a:fld>
            <a:endParaRPr lang="en-US" dirty="0"/>
          </a:p>
        </p:txBody>
      </p:sp>
    </p:spTree>
    <p:extLst>
      <p:ext uri="{BB962C8B-B14F-4D97-AF65-F5344CB8AC3E}">
        <p14:creationId xmlns:p14="http://schemas.microsoft.com/office/powerpoint/2010/main" val="3685551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bullets for examples of projects.  </a:t>
            </a:r>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20</a:t>
            </a:fld>
            <a:endParaRPr lang="en-US" dirty="0"/>
          </a:p>
        </p:txBody>
      </p:sp>
    </p:spTree>
    <p:extLst>
      <p:ext uri="{BB962C8B-B14F-4D97-AF65-F5344CB8AC3E}">
        <p14:creationId xmlns:p14="http://schemas.microsoft.com/office/powerpoint/2010/main" val="1877420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005FD2-4310-4A19-A429-550C7ACECEA7}" type="slidenum">
              <a:rPr lang="en-US" smtClean="0"/>
              <a:t>21</a:t>
            </a:fld>
            <a:endParaRPr lang="en-US" dirty="0"/>
          </a:p>
        </p:txBody>
      </p:sp>
    </p:spTree>
    <p:extLst>
      <p:ext uri="{BB962C8B-B14F-4D97-AF65-F5344CB8AC3E}">
        <p14:creationId xmlns:p14="http://schemas.microsoft.com/office/powerpoint/2010/main" val="1873434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smtClean="0"/>
              <a:t>This article is a reduction from last year of $35,000, for at total of $250,000</a:t>
            </a:r>
          </a:p>
          <a:p>
            <a:endParaRPr lang="en-US" dirty="0" smtClean="0"/>
          </a:p>
          <a:p>
            <a:r>
              <a:rPr lang="en-US" dirty="0" smtClean="0"/>
              <a:t>As a reminder, goals for CRF Funds</a:t>
            </a:r>
          </a:p>
          <a:p>
            <a:endParaRPr lang="en-US" dirty="0" smtClean="0"/>
          </a:p>
          <a:p>
            <a:pPr>
              <a:lnSpc>
                <a:spcPct val="200000"/>
              </a:lnSpc>
            </a:pPr>
            <a:r>
              <a:rPr lang="en-US" dirty="0" smtClean="0"/>
              <a:t>1. Plan for future large scale capital expenditures</a:t>
            </a:r>
          </a:p>
          <a:p>
            <a:pPr>
              <a:lnSpc>
                <a:spcPct val="200000"/>
              </a:lnSpc>
            </a:pPr>
            <a:r>
              <a:rPr lang="en-US" dirty="0" smtClean="0"/>
              <a:t>2. Allow for timely replacement without “spikes” in the tax rate</a:t>
            </a:r>
            <a:br>
              <a:rPr lang="en-US" dirty="0" smtClean="0"/>
            </a:br>
            <a:r>
              <a:rPr lang="en-US" dirty="0" smtClean="0"/>
              <a:t>3. Ensure equipment is replaced based on life-cycle</a:t>
            </a:r>
          </a:p>
          <a:p>
            <a:pPr>
              <a:lnSpc>
                <a:spcPct val="200000"/>
              </a:lnSpc>
            </a:pPr>
            <a:r>
              <a:rPr lang="en-US" dirty="0" smtClean="0"/>
              <a:t>4. Maintain consistent service and avoid out-of-service time</a:t>
            </a:r>
          </a:p>
          <a:p>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22</a:t>
            </a:fld>
            <a:endParaRPr lang="en-US" dirty="0"/>
          </a:p>
        </p:txBody>
      </p:sp>
    </p:spTree>
    <p:extLst>
      <p:ext uri="{BB962C8B-B14F-4D97-AF65-F5344CB8AC3E}">
        <p14:creationId xmlns:p14="http://schemas.microsoft.com/office/powerpoint/2010/main" val="3408325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year</a:t>
            </a:r>
            <a:r>
              <a:rPr lang="en-US" baseline="0" dirty="0" smtClean="0"/>
              <a:t> we are not recommending funding for the Heritage Preservation Fund as that fund has achieved its goal of a $250,000 balance as a result of previous Town Meeting appropriations.</a:t>
            </a:r>
          </a:p>
          <a:p>
            <a:endParaRPr lang="en-US" baseline="0" dirty="0" smtClean="0"/>
          </a:p>
          <a:p>
            <a:r>
              <a:rPr lang="en-US" baseline="0" dirty="0" smtClean="0"/>
              <a:t>Balances of these funds can be found on page 55 of the Town Report.</a:t>
            </a:r>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23</a:t>
            </a:fld>
            <a:endParaRPr lang="en-US" dirty="0"/>
          </a:p>
        </p:txBody>
      </p:sp>
    </p:spTree>
    <p:extLst>
      <p:ext uri="{BB962C8B-B14F-4D97-AF65-F5344CB8AC3E}">
        <p14:creationId xmlns:p14="http://schemas.microsoft.com/office/powerpoint/2010/main" val="3906496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bullets</a:t>
            </a:r>
          </a:p>
          <a:p>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24</a:t>
            </a:fld>
            <a:endParaRPr lang="en-US" dirty="0"/>
          </a:p>
        </p:txBody>
      </p:sp>
    </p:spTree>
    <p:extLst>
      <p:ext uri="{BB962C8B-B14F-4D97-AF65-F5344CB8AC3E}">
        <p14:creationId xmlns:p14="http://schemas.microsoft.com/office/powerpoint/2010/main" val="1660603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bullets</a:t>
            </a:r>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25</a:t>
            </a:fld>
            <a:endParaRPr lang="en-US" dirty="0"/>
          </a:p>
        </p:txBody>
      </p:sp>
    </p:spTree>
    <p:extLst>
      <p:ext uri="{BB962C8B-B14F-4D97-AF65-F5344CB8AC3E}">
        <p14:creationId xmlns:p14="http://schemas.microsoft.com/office/powerpoint/2010/main" val="1842460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smtClean="0"/>
              <a:t>Goals for CRF Funds</a:t>
            </a:r>
          </a:p>
          <a:p>
            <a:endParaRPr lang="en-US" dirty="0" smtClean="0"/>
          </a:p>
          <a:p>
            <a:pPr>
              <a:lnSpc>
                <a:spcPct val="200000"/>
              </a:lnSpc>
            </a:pPr>
            <a:r>
              <a:rPr lang="en-US" dirty="0" smtClean="0"/>
              <a:t>1. Plan for future large scale capital expenditures</a:t>
            </a:r>
          </a:p>
          <a:p>
            <a:pPr>
              <a:lnSpc>
                <a:spcPct val="200000"/>
              </a:lnSpc>
            </a:pPr>
            <a:r>
              <a:rPr lang="en-US" dirty="0" smtClean="0"/>
              <a:t>2. Allow for timely replacement without “spikes” in the tax rate</a:t>
            </a:r>
            <a:br>
              <a:rPr lang="en-US" dirty="0" smtClean="0"/>
            </a:br>
            <a:r>
              <a:rPr lang="en-US" dirty="0" smtClean="0"/>
              <a:t>3. Ensure equipment is replaced based on life-cycle</a:t>
            </a:r>
          </a:p>
          <a:p>
            <a:pPr>
              <a:lnSpc>
                <a:spcPct val="200000"/>
              </a:lnSpc>
            </a:pPr>
            <a:r>
              <a:rPr lang="en-US" dirty="0" smtClean="0"/>
              <a:t>4. Maintain consistent service and avoid out-of-service time</a:t>
            </a:r>
          </a:p>
          <a:p>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26</a:t>
            </a:fld>
            <a:endParaRPr lang="en-US" dirty="0"/>
          </a:p>
        </p:txBody>
      </p:sp>
    </p:spTree>
    <p:extLst>
      <p:ext uri="{BB962C8B-B14F-4D97-AF65-F5344CB8AC3E}">
        <p14:creationId xmlns:p14="http://schemas.microsoft.com/office/powerpoint/2010/main" val="1321166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9049" indent="0">
              <a:spcBef>
                <a:spcPts val="75"/>
              </a:spcBef>
              <a:buFont typeface="Arial"/>
              <a:buNone/>
              <a:tabLst>
                <a:tab pos="223838" algn="l"/>
                <a:tab pos="224790" algn="l"/>
              </a:tabLst>
            </a:pPr>
            <a:r>
              <a:rPr lang="en-US" sz="1200" spc="-4" dirty="0" smtClean="0">
                <a:latin typeface="+mn-lt"/>
                <a:cs typeface="Calibri"/>
              </a:rPr>
              <a:t>The Town has an Emergency Medical Services Special Revenue Fund which is the</a:t>
            </a:r>
            <a:r>
              <a:rPr lang="en-US" sz="1200" spc="-4" baseline="0" dirty="0" smtClean="0">
                <a:latin typeface="+mn-lt"/>
                <a:cs typeface="Calibri"/>
              </a:rPr>
              <a:t> repository of revenues from our ambulance billings.  The state law requires the Town meeting to vote on appropriations from special revenue funds.  Once again this year, we are recommending authorization to appropriate from this fund for two areas</a:t>
            </a:r>
            <a:endParaRPr lang="en-US" sz="1200" spc="-4" dirty="0" smtClean="0">
              <a:latin typeface="+mn-lt"/>
              <a:cs typeface="Calibri"/>
            </a:endParaRPr>
          </a:p>
          <a:p>
            <a:pPr marL="9049" indent="0">
              <a:spcBef>
                <a:spcPts val="75"/>
              </a:spcBef>
              <a:buFont typeface="Arial"/>
              <a:buNone/>
              <a:tabLst>
                <a:tab pos="223838" algn="l"/>
                <a:tab pos="224790" algn="l"/>
              </a:tabLst>
            </a:pPr>
            <a:endParaRPr lang="en-US" sz="1200" spc="-4" dirty="0" smtClean="0">
              <a:latin typeface="+mn-lt"/>
              <a:cs typeface="Calibri"/>
            </a:endParaRPr>
          </a:p>
          <a:p>
            <a:pPr marL="9049" indent="0">
              <a:spcBef>
                <a:spcPts val="75"/>
              </a:spcBef>
              <a:buFont typeface="Arial"/>
              <a:buNone/>
              <a:tabLst>
                <a:tab pos="223838" algn="l"/>
                <a:tab pos="224790" algn="l"/>
              </a:tabLst>
            </a:pPr>
            <a:r>
              <a:rPr lang="en-US" sz="1200" spc="-4" dirty="0" smtClean="0">
                <a:latin typeface="+mn-lt"/>
                <a:cs typeface="Calibri"/>
              </a:rPr>
              <a:t>EMS</a:t>
            </a:r>
            <a:r>
              <a:rPr lang="en-US" sz="1200" spc="-8" dirty="0" smtClean="0">
                <a:latin typeface="+mn-lt"/>
                <a:cs typeface="Calibri"/>
              </a:rPr>
              <a:t> </a:t>
            </a:r>
            <a:r>
              <a:rPr lang="en-US" sz="1200" spc="-15" dirty="0" smtClean="0">
                <a:latin typeface="+mn-lt"/>
                <a:cs typeface="Calibri"/>
              </a:rPr>
              <a:t>Training</a:t>
            </a:r>
            <a:endParaRPr lang="en-US" sz="1200" dirty="0" smtClean="0">
              <a:latin typeface="+mn-lt"/>
              <a:cs typeface="Calibri"/>
            </a:endParaRPr>
          </a:p>
          <a:p>
            <a:pPr marL="352425" marR="2362200"/>
            <a:r>
              <a:rPr lang="en-US" sz="1200" spc="-4" dirty="0" smtClean="0">
                <a:latin typeface="+mn-lt"/>
                <a:cs typeface="Calibri"/>
              </a:rPr>
              <a:t>EMT </a:t>
            </a:r>
            <a:r>
              <a:rPr lang="en-US" sz="1200" spc="-8" dirty="0" smtClean="0">
                <a:latin typeface="+mn-lt"/>
                <a:cs typeface="Calibri"/>
              </a:rPr>
              <a:t>Requalification</a:t>
            </a:r>
            <a:r>
              <a:rPr lang="en-US" sz="1200" spc="26" dirty="0" smtClean="0">
                <a:latin typeface="+mn-lt"/>
                <a:cs typeface="Calibri"/>
              </a:rPr>
              <a:t> </a:t>
            </a:r>
            <a:r>
              <a:rPr lang="en-US" sz="1200" spc="-4" dirty="0" smtClean="0">
                <a:latin typeface="+mn-lt"/>
                <a:cs typeface="Calibri"/>
              </a:rPr>
              <a:t>Licenses</a:t>
            </a:r>
            <a:r>
              <a:rPr lang="en-US" sz="1200" spc="11" dirty="0" smtClean="0">
                <a:latin typeface="+mn-lt"/>
                <a:cs typeface="Calibri"/>
              </a:rPr>
              <a:t> </a:t>
            </a:r>
            <a:r>
              <a:rPr lang="en-US" sz="1200" dirty="0" smtClean="0">
                <a:latin typeface="+mn-lt"/>
                <a:cs typeface="Calibri"/>
              </a:rPr>
              <a:t>and </a:t>
            </a:r>
            <a:r>
              <a:rPr lang="en-US" sz="1200" spc="-4" dirty="0" smtClean="0">
                <a:latin typeface="+mn-lt"/>
                <a:cs typeface="Calibri"/>
              </a:rPr>
              <a:t>Continuing</a:t>
            </a:r>
            <a:r>
              <a:rPr lang="en-US" sz="1200" spc="19" dirty="0" smtClean="0">
                <a:latin typeface="+mn-lt"/>
                <a:cs typeface="Calibri"/>
              </a:rPr>
              <a:t> </a:t>
            </a:r>
            <a:r>
              <a:rPr lang="en-US" sz="1200" spc="-8" dirty="0" smtClean="0">
                <a:latin typeface="+mn-lt"/>
                <a:cs typeface="Calibri"/>
              </a:rPr>
              <a:t>Education</a:t>
            </a:r>
            <a:r>
              <a:rPr lang="en-US" sz="1200" spc="8" dirty="0" smtClean="0">
                <a:latin typeface="+mn-lt"/>
                <a:cs typeface="Calibri"/>
              </a:rPr>
              <a:t> </a:t>
            </a:r>
            <a:r>
              <a:rPr lang="en-US" sz="1200" spc="-8" dirty="0" smtClean="0">
                <a:latin typeface="+mn-lt"/>
                <a:cs typeface="Calibri"/>
              </a:rPr>
              <a:t>Requirements </a:t>
            </a:r>
            <a:r>
              <a:rPr lang="en-US" sz="1200" spc="-296" dirty="0" smtClean="0">
                <a:latin typeface="+mn-lt"/>
                <a:cs typeface="Calibri"/>
              </a:rPr>
              <a:t> </a:t>
            </a:r>
            <a:r>
              <a:rPr lang="en-US" sz="1200" spc="-4" dirty="0" smtClean="0">
                <a:latin typeface="+mn-lt"/>
                <a:cs typeface="Calibri"/>
              </a:rPr>
              <a:t>New</a:t>
            </a:r>
            <a:r>
              <a:rPr lang="en-US" sz="1200" spc="4" dirty="0" smtClean="0">
                <a:latin typeface="+mn-lt"/>
                <a:cs typeface="Calibri"/>
              </a:rPr>
              <a:t> </a:t>
            </a:r>
            <a:r>
              <a:rPr lang="en-US" sz="1200" spc="-4" dirty="0" smtClean="0">
                <a:latin typeface="+mn-lt"/>
                <a:cs typeface="Calibri"/>
              </a:rPr>
              <a:t>EMT</a:t>
            </a:r>
            <a:r>
              <a:rPr lang="en-US" sz="1200" dirty="0" smtClean="0">
                <a:latin typeface="+mn-lt"/>
                <a:cs typeface="Calibri"/>
              </a:rPr>
              <a:t> </a:t>
            </a:r>
            <a:r>
              <a:rPr lang="en-US" sz="1200" spc="-4" dirty="0" smtClean="0">
                <a:latin typeface="+mn-lt"/>
                <a:cs typeface="Calibri"/>
              </a:rPr>
              <a:t>Classes</a:t>
            </a:r>
            <a:r>
              <a:rPr lang="en-US" sz="1200" spc="-8" dirty="0" smtClean="0">
                <a:latin typeface="+mn-lt"/>
                <a:cs typeface="Calibri"/>
              </a:rPr>
              <a:t> </a:t>
            </a:r>
            <a:r>
              <a:rPr lang="en-US" sz="1200" spc="-11" dirty="0" smtClean="0">
                <a:latin typeface="+mn-lt"/>
                <a:cs typeface="Calibri"/>
              </a:rPr>
              <a:t>for</a:t>
            </a:r>
            <a:r>
              <a:rPr lang="en-US" sz="1200" spc="-4" dirty="0" smtClean="0">
                <a:latin typeface="+mn-lt"/>
                <a:cs typeface="Calibri"/>
              </a:rPr>
              <a:t> New</a:t>
            </a:r>
            <a:r>
              <a:rPr lang="en-US" sz="1200" spc="8" dirty="0" smtClean="0">
                <a:latin typeface="+mn-lt"/>
                <a:cs typeface="Calibri"/>
              </a:rPr>
              <a:t> </a:t>
            </a:r>
            <a:r>
              <a:rPr lang="en-US" sz="1200" spc="-8" dirty="0" smtClean="0">
                <a:latin typeface="+mn-lt"/>
                <a:cs typeface="Calibri"/>
              </a:rPr>
              <a:t>Members</a:t>
            </a:r>
            <a:endParaRPr lang="en-US" sz="1200" dirty="0" smtClean="0">
              <a:latin typeface="+mn-lt"/>
              <a:cs typeface="Calibri"/>
            </a:endParaRPr>
          </a:p>
          <a:p>
            <a:pPr marL="9049" indent="0">
              <a:buFont typeface="Arial"/>
              <a:buNone/>
              <a:tabLst>
                <a:tab pos="223838" algn="l"/>
                <a:tab pos="224790" algn="l"/>
              </a:tabLst>
            </a:pPr>
            <a:endParaRPr lang="en-US" sz="1200" spc="-4" dirty="0" smtClean="0">
              <a:latin typeface="+mn-lt"/>
              <a:cs typeface="Calibri"/>
            </a:endParaRPr>
          </a:p>
          <a:p>
            <a:pPr marL="9049" indent="0">
              <a:buFont typeface="Arial"/>
              <a:buNone/>
              <a:tabLst>
                <a:tab pos="223838" algn="l"/>
                <a:tab pos="224790" algn="l"/>
              </a:tabLst>
            </a:pPr>
            <a:r>
              <a:rPr lang="en-US" sz="1200" dirty="0" smtClean="0">
                <a:latin typeface="+mn-lt"/>
                <a:cs typeface="Calibri"/>
              </a:rPr>
              <a:t>ALS </a:t>
            </a:r>
            <a:r>
              <a:rPr lang="en-US" sz="1200" spc="-8" dirty="0" smtClean="0">
                <a:latin typeface="+mn-lt"/>
                <a:cs typeface="Calibri"/>
              </a:rPr>
              <a:t>Re-imbursement</a:t>
            </a:r>
            <a:endParaRPr lang="en-US" sz="1200" dirty="0" smtClean="0">
              <a:latin typeface="+mn-lt"/>
              <a:cs typeface="Calibri"/>
            </a:endParaRPr>
          </a:p>
          <a:p>
            <a:pPr marL="352425" marR="927259"/>
            <a:r>
              <a:rPr lang="en-US" sz="1200" spc="-4" dirty="0" smtClean="0">
                <a:latin typeface="+mn-lt"/>
                <a:cs typeface="Calibri"/>
              </a:rPr>
              <a:t>During</a:t>
            </a:r>
            <a:r>
              <a:rPr lang="en-US" sz="1200" spc="23" dirty="0" smtClean="0">
                <a:latin typeface="+mn-lt"/>
                <a:cs typeface="Calibri"/>
              </a:rPr>
              <a:t> </a:t>
            </a:r>
            <a:r>
              <a:rPr lang="en-US" sz="1200" spc="-8" dirty="0" smtClean="0">
                <a:latin typeface="+mn-lt"/>
                <a:cs typeface="Calibri"/>
              </a:rPr>
              <a:t>transport</a:t>
            </a:r>
            <a:r>
              <a:rPr lang="en-US" sz="1200" dirty="0" smtClean="0">
                <a:latin typeface="+mn-lt"/>
                <a:cs typeface="Calibri"/>
              </a:rPr>
              <a:t> </a:t>
            </a:r>
            <a:r>
              <a:rPr lang="en-US" sz="1200" spc="-4" dirty="0" smtClean="0">
                <a:latin typeface="+mn-lt"/>
                <a:cs typeface="Calibri"/>
              </a:rPr>
              <a:t>of</a:t>
            </a:r>
            <a:r>
              <a:rPr lang="en-US" sz="1200" spc="4" dirty="0" smtClean="0">
                <a:latin typeface="+mn-lt"/>
                <a:cs typeface="Calibri"/>
              </a:rPr>
              <a:t> </a:t>
            </a:r>
            <a:r>
              <a:rPr lang="en-US" sz="1200" spc="-8" dirty="0" smtClean="0">
                <a:latin typeface="+mn-lt"/>
                <a:cs typeface="Calibri"/>
              </a:rPr>
              <a:t>Medicare</a:t>
            </a:r>
            <a:r>
              <a:rPr lang="en-US" sz="1200" spc="23" dirty="0" smtClean="0">
                <a:latin typeface="+mn-lt"/>
                <a:cs typeface="Calibri"/>
              </a:rPr>
              <a:t> </a:t>
            </a:r>
            <a:r>
              <a:rPr lang="en-US" sz="1200" spc="-4" dirty="0" smtClean="0">
                <a:latin typeface="+mn-lt"/>
                <a:cs typeface="Calibri"/>
              </a:rPr>
              <a:t>or</a:t>
            </a:r>
            <a:r>
              <a:rPr lang="en-US" sz="1200" dirty="0" smtClean="0">
                <a:latin typeface="+mn-lt"/>
                <a:cs typeface="Calibri"/>
              </a:rPr>
              <a:t> </a:t>
            </a:r>
            <a:r>
              <a:rPr lang="en-US" sz="1200" spc="-4" dirty="0" smtClean="0">
                <a:latin typeface="+mn-lt"/>
                <a:cs typeface="Calibri"/>
              </a:rPr>
              <a:t>Medicaid</a:t>
            </a:r>
            <a:r>
              <a:rPr lang="en-US" sz="1200" spc="26" dirty="0" smtClean="0">
                <a:latin typeface="+mn-lt"/>
                <a:cs typeface="Calibri"/>
              </a:rPr>
              <a:t> </a:t>
            </a:r>
            <a:r>
              <a:rPr lang="en-US" sz="1200" spc="-4" dirty="0" smtClean="0">
                <a:latin typeface="+mn-lt"/>
                <a:cs typeface="Calibri"/>
              </a:rPr>
              <a:t>patients</a:t>
            </a:r>
            <a:r>
              <a:rPr lang="en-US" sz="1200" spc="8" dirty="0" smtClean="0">
                <a:latin typeface="+mn-lt"/>
                <a:cs typeface="Calibri"/>
              </a:rPr>
              <a:t> </a:t>
            </a:r>
            <a:r>
              <a:rPr lang="en-US" sz="1200" spc="-4" dirty="0" smtClean="0">
                <a:latin typeface="+mn-lt"/>
                <a:cs typeface="Calibri"/>
              </a:rPr>
              <a:t>only</a:t>
            </a:r>
            <a:r>
              <a:rPr lang="en-US" sz="1200" spc="4" dirty="0" smtClean="0">
                <a:latin typeface="+mn-lt"/>
                <a:cs typeface="Calibri"/>
              </a:rPr>
              <a:t> </a:t>
            </a:r>
            <a:r>
              <a:rPr lang="en-US" sz="1200" spc="-4" dirty="0" smtClean="0">
                <a:latin typeface="+mn-lt"/>
                <a:cs typeface="Calibri"/>
              </a:rPr>
              <a:t>the</a:t>
            </a:r>
            <a:r>
              <a:rPr lang="en-US" sz="1200" spc="15" dirty="0" smtClean="0">
                <a:latin typeface="+mn-lt"/>
                <a:cs typeface="Calibri"/>
              </a:rPr>
              <a:t> </a:t>
            </a:r>
            <a:r>
              <a:rPr lang="en-US" sz="1200" spc="-8" dirty="0" smtClean="0">
                <a:latin typeface="+mn-lt"/>
                <a:cs typeface="Calibri"/>
              </a:rPr>
              <a:t>transporting</a:t>
            </a:r>
            <a:r>
              <a:rPr lang="en-US" sz="1200" spc="8" dirty="0" smtClean="0">
                <a:latin typeface="+mn-lt"/>
                <a:cs typeface="Calibri"/>
              </a:rPr>
              <a:t> </a:t>
            </a:r>
            <a:r>
              <a:rPr lang="en-US" sz="1200" spc="-4" dirty="0" smtClean="0">
                <a:latin typeface="+mn-lt"/>
                <a:cs typeface="Calibri"/>
              </a:rPr>
              <a:t>service</a:t>
            </a:r>
            <a:r>
              <a:rPr lang="en-US" sz="1200" spc="15" dirty="0" smtClean="0">
                <a:latin typeface="+mn-lt"/>
                <a:cs typeface="Calibri"/>
              </a:rPr>
              <a:t> </a:t>
            </a:r>
            <a:r>
              <a:rPr lang="en-US" sz="1200" spc="-11" dirty="0" smtClean="0">
                <a:latin typeface="+mn-lt"/>
                <a:cs typeface="Calibri"/>
              </a:rPr>
              <a:t>may</a:t>
            </a:r>
            <a:r>
              <a:rPr lang="en-US" sz="1200" spc="8" dirty="0" smtClean="0">
                <a:latin typeface="+mn-lt"/>
                <a:cs typeface="Calibri"/>
              </a:rPr>
              <a:t> </a:t>
            </a:r>
            <a:r>
              <a:rPr lang="en-US" sz="1200" spc="-4" dirty="0" smtClean="0">
                <a:latin typeface="+mn-lt"/>
                <a:cs typeface="Calibri"/>
              </a:rPr>
              <a:t>bill. </a:t>
            </a:r>
            <a:r>
              <a:rPr lang="en-US" sz="1200" dirty="0" smtClean="0">
                <a:latin typeface="+mn-lt"/>
                <a:cs typeface="Calibri"/>
              </a:rPr>
              <a:t> </a:t>
            </a:r>
            <a:r>
              <a:rPr lang="en-US" sz="1200" spc="-4" dirty="0" smtClean="0">
                <a:latin typeface="+mn-lt"/>
                <a:cs typeface="Calibri"/>
              </a:rPr>
              <a:t>Depending</a:t>
            </a:r>
            <a:r>
              <a:rPr lang="en-US" sz="1200" spc="23" dirty="0" smtClean="0">
                <a:latin typeface="+mn-lt"/>
                <a:cs typeface="Calibri"/>
              </a:rPr>
              <a:t> </a:t>
            </a:r>
            <a:r>
              <a:rPr lang="en-US" sz="1200" spc="-4" dirty="0" smtClean="0">
                <a:latin typeface="+mn-lt"/>
                <a:cs typeface="Calibri"/>
              </a:rPr>
              <a:t>upon</a:t>
            </a:r>
            <a:r>
              <a:rPr lang="en-US" sz="1200" spc="11" dirty="0" smtClean="0">
                <a:latin typeface="+mn-lt"/>
                <a:cs typeface="Calibri"/>
              </a:rPr>
              <a:t> </a:t>
            </a:r>
            <a:r>
              <a:rPr lang="en-US" sz="1200" spc="-4" dirty="0" smtClean="0">
                <a:latin typeface="+mn-lt"/>
                <a:cs typeface="Calibri"/>
              </a:rPr>
              <a:t>the</a:t>
            </a:r>
            <a:r>
              <a:rPr lang="en-US" sz="1200" spc="15" dirty="0" smtClean="0">
                <a:latin typeface="+mn-lt"/>
                <a:cs typeface="Calibri"/>
              </a:rPr>
              <a:t> </a:t>
            </a:r>
            <a:r>
              <a:rPr lang="en-US" sz="1200" spc="-8" dirty="0" smtClean="0">
                <a:latin typeface="+mn-lt"/>
                <a:cs typeface="Calibri"/>
              </a:rPr>
              <a:t>call</a:t>
            </a:r>
            <a:r>
              <a:rPr lang="en-US" sz="1200" spc="11" dirty="0" smtClean="0">
                <a:latin typeface="+mn-lt"/>
                <a:cs typeface="Calibri"/>
              </a:rPr>
              <a:t> </a:t>
            </a:r>
            <a:r>
              <a:rPr lang="en-US" sz="1200" spc="-15" dirty="0" smtClean="0">
                <a:latin typeface="+mn-lt"/>
                <a:cs typeface="Calibri"/>
              </a:rPr>
              <a:t>Exeter</a:t>
            </a:r>
            <a:r>
              <a:rPr lang="en-US" sz="1200" dirty="0" smtClean="0">
                <a:latin typeface="+mn-lt"/>
                <a:cs typeface="Calibri"/>
              </a:rPr>
              <a:t> </a:t>
            </a:r>
            <a:r>
              <a:rPr lang="en-US" sz="1200" spc="-8" dirty="0" smtClean="0">
                <a:latin typeface="+mn-lt"/>
                <a:cs typeface="Calibri"/>
              </a:rPr>
              <a:t>Hospital</a:t>
            </a:r>
            <a:r>
              <a:rPr lang="en-US" sz="1200" spc="19" dirty="0" smtClean="0">
                <a:latin typeface="+mn-lt"/>
                <a:cs typeface="Calibri"/>
              </a:rPr>
              <a:t> </a:t>
            </a:r>
            <a:r>
              <a:rPr lang="en-US" sz="1200" dirty="0" smtClean="0">
                <a:latin typeface="+mn-lt"/>
                <a:cs typeface="Calibri"/>
              </a:rPr>
              <a:t>ALS</a:t>
            </a:r>
            <a:r>
              <a:rPr lang="en-US" sz="1200" spc="4" dirty="0" smtClean="0">
                <a:latin typeface="+mn-lt"/>
                <a:cs typeface="Calibri"/>
              </a:rPr>
              <a:t> </a:t>
            </a:r>
            <a:r>
              <a:rPr lang="en-US" sz="1200" spc="-4" dirty="0" smtClean="0">
                <a:latin typeface="+mn-lt"/>
                <a:cs typeface="Calibri"/>
              </a:rPr>
              <a:t>(advanced</a:t>
            </a:r>
            <a:r>
              <a:rPr lang="en-US" sz="1200" spc="26" dirty="0" smtClean="0">
                <a:latin typeface="+mn-lt"/>
                <a:cs typeface="Calibri"/>
              </a:rPr>
              <a:t> </a:t>
            </a:r>
            <a:r>
              <a:rPr lang="en-US" sz="1200" spc="-11" dirty="0" smtClean="0">
                <a:latin typeface="+mn-lt"/>
                <a:cs typeface="Calibri"/>
              </a:rPr>
              <a:t>life</a:t>
            </a:r>
            <a:r>
              <a:rPr lang="en-US" sz="1200" spc="15" dirty="0" smtClean="0">
                <a:latin typeface="+mn-lt"/>
                <a:cs typeface="Calibri"/>
              </a:rPr>
              <a:t> </a:t>
            </a:r>
            <a:r>
              <a:rPr lang="en-US" sz="1200" spc="-4" dirty="0" smtClean="0">
                <a:latin typeface="+mn-lt"/>
                <a:cs typeface="Calibri"/>
              </a:rPr>
              <a:t>support)</a:t>
            </a:r>
            <a:r>
              <a:rPr lang="en-US" sz="1200" spc="8" dirty="0" smtClean="0">
                <a:latin typeface="+mn-lt"/>
                <a:cs typeface="Calibri"/>
              </a:rPr>
              <a:t> </a:t>
            </a:r>
            <a:r>
              <a:rPr lang="en-US" sz="1200" spc="-4" dirty="0" smtClean="0">
                <a:latin typeface="+mn-lt"/>
                <a:cs typeface="Calibri"/>
              </a:rPr>
              <a:t>will</a:t>
            </a:r>
            <a:r>
              <a:rPr lang="en-US" sz="1200" spc="15" dirty="0" smtClean="0">
                <a:latin typeface="+mn-lt"/>
                <a:cs typeface="Calibri"/>
              </a:rPr>
              <a:t> </a:t>
            </a:r>
            <a:r>
              <a:rPr lang="en-US" sz="1200" spc="-8" dirty="0" smtClean="0">
                <a:latin typeface="+mn-lt"/>
                <a:cs typeface="Calibri"/>
              </a:rPr>
              <a:t>transport</a:t>
            </a:r>
            <a:r>
              <a:rPr lang="en-US" sz="1200" spc="4" dirty="0" smtClean="0">
                <a:latin typeface="+mn-lt"/>
                <a:cs typeface="Calibri"/>
              </a:rPr>
              <a:t> </a:t>
            </a:r>
            <a:r>
              <a:rPr lang="en-US" sz="1200" spc="-4" dirty="0" smtClean="0">
                <a:latin typeface="+mn-lt"/>
                <a:cs typeface="Calibri"/>
              </a:rPr>
              <a:t>with</a:t>
            </a:r>
            <a:r>
              <a:rPr lang="en-US" sz="1200" spc="11" dirty="0" smtClean="0">
                <a:latin typeface="+mn-lt"/>
                <a:cs typeface="Calibri"/>
              </a:rPr>
              <a:t> </a:t>
            </a:r>
            <a:r>
              <a:rPr lang="en-US" sz="1200" dirty="0" smtClean="0">
                <a:latin typeface="+mn-lt"/>
                <a:cs typeface="Calibri"/>
              </a:rPr>
              <a:t>us.</a:t>
            </a:r>
          </a:p>
          <a:p>
            <a:pPr marL="352425" marR="3810"/>
            <a:r>
              <a:rPr lang="en-US" sz="1200" spc="-8" dirty="0" smtClean="0">
                <a:latin typeface="+mn-lt"/>
                <a:cs typeface="Calibri"/>
              </a:rPr>
              <a:t>Stratham</a:t>
            </a:r>
            <a:r>
              <a:rPr lang="en-US" sz="1200" spc="-4" dirty="0" smtClean="0">
                <a:latin typeface="+mn-lt"/>
                <a:cs typeface="Calibri"/>
              </a:rPr>
              <a:t> bills</a:t>
            </a:r>
            <a:r>
              <a:rPr lang="en-US" sz="1200" spc="15" dirty="0" smtClean="0">
                <a:latin typeface="+mn-lt"/>
                <a:cs typeface="Calibri"/>
              </a:rPr>
              <a:t> </a:t>
            </a:r>
            <a:r>
              <a:rPr lang="en-US" sz="1200" spc="-8" dirty="0" smtClean="0">
                <a:latin typeface="+mn-lt"/>
                <a:cs typeface="Calibri"/>
              </a:rPr>
              <a:t>Medicare/Medicaid</a:t>
            </a:r>
            <a:r>
              <a:rPr lang="en-US" sz="1200" spc="45" dirty="0" smtClean="0">
                <a:latin typeface="+mn-lt"/>
                <a:cs typeface="Calibri"/>
              </a:rPr>
              <a:t> </a:t>
            </a:r>
            <a:r>
              <a:rPr lang="en-US" sz="1200" spc="-11" dirty="0" smtClean="0">
                <a:latin typeface="+mn-lt"/>
                <a:cs typeface="Calibri"/>
              </a:rPr>
              <a:t>for</a:t>
            </a:r>
            <a:r>
              <a:rPr lang="en-US" sz="1200" dirty="0" smtClean="0">
                <a:latin typeface="+mn-lt"/>
                <a:cs typeface="Calibri"/>
              </a:rPr>
              <a:t> </a:t>
            </a:r>
            <a:r>
              <a:rPr lang="en-US" sz="1200" spc="-4" dirty="0" smtClean="0">
                <a:latin typeface="+mn-lt"/>
                <a:cs typeface="Calibri"/>
              </a:rPr>
              <a:t>services</a:t>
            </a:r>
            <a:r>
              <a:rPr lang="en-US" sz="1200" spc="8" dirty="0" smtClean="0">
                <a:latin typeface="+mn-lt"/>
                <a:cs typeface="Calibri"/>
              </a:rPr>
              <a:t> </a:t>
            </a:r>
            <a:r>
              <a:rPr lang="en-US" sz="1200" spc="-8" dirty="0" smtClean="0">
                <a:latin typeface="+mn-lt"/>
                <a:cs typeface="Calibri"/>
              </a:rPr>
              <a:t>rendered</a:t>
            </a:r>
            <a:r>
              <a:rPr lang="en-US" sz="1200" spc="19" dirty="0" smtClean="0">
                <a:latin typeface="+mn-lt"/>
                <a:cs typeface="Calibri"/>
              </a:rPr>
              <a:t> </a:t>
            </a:r>
            <a:r>
              <a:rPr lang="en-US" sz="1200" spc="-4" dirty="0" smtClean="0">
                <a:latin typeface="+mn-lt"/>
                <a:cs typeface="Calibri"/>
              </a:rPr>
              <a:t>by</a:t>
            </a:r>
            <a:r>
              <a:rPr lang="en-US" sz="1200" spc="11" dirty="0" smtClean="0">
                <a:latin typeface="+mn-lt"/>
                <a:cs typeface="Calibri"/>
              </a:rPr>
              <a:t> </a:t>
            </a:r>
            <a:r>
              <a:rPr lang="en-US" sz="1200" spc="-8" dirty="0" smtClean="0">
                <a:latin typeface="+mn-lt"/>
                <a:cs typeface="Calibri"/>
              </a:rPr>
              <a:t>Stratham</a:t>
            </a:r>
            <a:r>
              <a:rPr lang="en-US" sz="1200" spc="-4" dirty="0" smtClean="0">
                <a:latin typeface="+mn-lt"/>
                <a:cs typeface="Calibri"/>
              </a:rPr>
              <a:t> </a:t>
            </a:r>
            <a:r>
              <a:rPr lang="en-US" sz="1200" dirty="0" smtClean="0">
                <a:latin typeface="+mn-lt"/>
                <a:cs typeface="Calibri"/>
              </a:rPr>
              <a:t>FD</a:t>
            </a:r>
            <a:r>
              <a:rPr lang="en-US" sz="1200" spc="11" dirty="0" smtClean="0">
                <a:latin typeface="+mn-lt"/>
                <a:cs typeface="Calibri"/>
              </a:rPr>
              <a:t> </a:t>
            </a:r>
            <a:r>
              <a:rPr lang="en-US" sz="1200" dirty="0" smtClean="0">
                <a:latin typeface="+mn-lt"/>
                <a:cs typeface="Calibri"/>
              </a:rPr>
              <a:t>and</a:t>
            </a:r>
            <a:r>
              <a:rPr lang="en-US" sz="1200" spc="4" dirty="0" smtClean="0">
                <a:latin typeface="+mn-lt"/>
                <a:cs typeface="Calibri"/>
              </a:rPr>
              <a:t> </a:t>
            </a:r>
            <a:r>
              <a:rPr lang="en-US" sz="1200" spc="-15" dirty="0" smtClean="0">
                <a:latin typeface="+mn-lt"/>
                <a:cs typeface="Calibri"/>
              </a:rPr>
              <a:t>Exeter</a:t>
            </a:r>
            <a:r>
              <a:rPr lang="en-US" sz="1200" spc="8" dirty="0" smtClean="0">
                <a:latin typeface="+mn-lt"/>
                <a:cs typeface="Calibri"/>
              </a:rPr>
              <a:t> </a:t>
            </a:r>
            <a:r>
              <a:rPr lang="en-US" sz="1200" dirty="0" smtClean="0">
                <a:latin typeface="+mn-lt"/>
                <a:cs typeface="Calibri"/>
              </a:rPr>
              <a:t>ALS.</a:t>
            </a:r>
            <a:r>
              <a:rPr lang="en-US" sz="1200" spc="15" dirty="0" smtClean="0">
                <a:latin typeface="+mn-lt"/>
                <a:cs typeface="Calibri"/>
              </a:rPr>
              <a:t> </a:t>
            </a:r>
            <a:r>
              <a:rPr lang="en-US" sz="1200" spc="-26" dirty="0" smtClean="0">
                <a:latin typeface="+mn-lt"/>
                <a:cs typeface="Calibri"/>
              </a:rPr>
              <a:t>We</a:t>
            </a:r>
            <a:r>
              <a:rPr lang="en-US" sz="1200" spc="11" dirty="0" smtClean="0">
                <a:latin typeface="+mn-lt"/>
                <a:cs typeface="Calibri"/>
              </a:rPr>
              <a:t> </a:t>
            </a:r>
            <a:r>
              <a:rPr lang="en-US" sz="1200" spc="-8" dirty="0" smtClean="0">
                <a:latin typeface="+mn-lt"/>
                <a:cs typeface="Calibri"/>
              </a:rPr>
              <a:t>provide</a:t>
            </a:r>
            <a:r>
              <a:rPr lang="en-US" sz="1200" spc="15" dirty="0" smtClean="0">
                <a:latin typeface="+mn-lt"/>
                <a:cs typeface="Calibri"/>
              </a:rPr>
              <a:t> </a:t>
            </a:r>
            <a:r>
              <a:rPr lang="en-US" sz="1200" spc="-8" dirty="0" smtClean="0">
                <a:latin typeface="+mn-lt"/>
                <a:cs typeface="Calibri"/>
              </a:rPr>
              <a:t>re- </a:t>
            </a:r>
            <a:r>
              <a:rPr lang="en-US" sz="1200" spc="-296" dirty="0" smtClean="0">
                <a:latin typeface="+mn-lt"/>
                <a:cs typeface="Calibri"/>
              </a:rPr>
              <a:t> </a:t>
            </a:r>
            <a:r>
              <a:rPr lang="en-US" sz="1200" spc="-4" dirty="0" smtClean="0">
                <a:latin typeface="+mn-lt"/>
                <a:cs typeface="Calibri"/>
              </a:rPr>
              <a:t>imbursement</a:t>
            </a:r>
            <a:r>
              <a:rPr lang="en-US" sz="1200" spc="-8" dirty="0" smtClean="0">
                <a:latin typeface="+mn-lt"/>
                <a:cs typeface="Calibri"/>
              </a:rPr>
              <a:t> </a:t>
            </a:r>
            <a:r>
              <a:rPr lang="en-US" sz="1200" spc="-11" dirty="0" smtClean="0">
                <a:latin typeface="+mn-lt"/>
                <a:cs typeface="Calibri"/>
              </a:rPr>
              <a:t>for</a:t>
            </a:r>
            <a:r>
              <a:rPr lang="en-US" sz="1200" spc="4" dirty="0" smtClean="0">
                <a:latin typeface="+mn-lt"/>
                <a:cs typeface="Calibri"/>
              </a:rPr>
              <a:t> </a:t>
            </a:r>
            <a:r>
              <a:rPr lang="en-US" sz="1200" dirty="0" smtClean="0">
                <a:latin typeface="+mn-lt"/>
                <a:cs typeface="Calibri"/>
              </a:rPr>
              <a:t>ALS.</a:t>
            </a:r>
          </a:p>
          <a:p>
            <a:pPr marL="352425" marR="3810"/>
            <a:endParaRPr lang="en-US" sz="1200" dirty="0" smtClean="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New this year is an additional appropriation of $16,500 for EMS supplies used in the course of daily operations.  This appropriation allows the cost for these supplies to be funded from revenue developed as a result of offering the service rather than through taxation as was done previously.</a:t>
            </a:r>
          </a:p>
        </p:txBody>
      </p:sp>
      <p:sp>
        <p:nvSpPr>
          <p:cNvPr id="4" name="Slide Number Placeholder 3"/>
          <p:cNvSpPr>
            <a:spLocks noGrp="1"/>
          </p:cNvSpPr>
          <p:nvPr>
            <p:ph type="sldNum" sz="quarter" idx="10"/>
          </p:nvPr>
        </p:nvSpPr>
        <p:spPr/>
        <p:txBody>
          <a:bodyPr/>
          <a:lstStyle/>
          <a:p>
            <a:fld id="{4D005FD2-4310-4A19-A429-550C7ACECEA7}" type="slidenum">
              <a:rPr lang="en-US" smtClean="0"/>
              <a:t>27</a:t>
            </a:fld>
            <a:endParaRPr lang="en-US" dirty="0"/>
          </a:p>
        </p:txBody>
      </p:sp>
    </p:spTree>
    <p:extLst>
      <p:ext uri="{BB962C8B-B14F-4D97-AF65-F5344CB8AC3E}">
        <p14:creationId xmlns:p14="http://schemas.microsoft.com/office/powerpoint/2010/main" val="2950097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New this year is an additional appropriation of $16,500 for EMS supplies used in the course of daily operations.  This appropriation allows the cost for these supplies to be funded from revenue developed as a result of offering the service rather than through taxation as was done previously. With this change, we will not need to raise</a:t>
            </a:r>
            <a:r>
              <a:rPr lang="en-US" sz="1200" b="1" kern="1200" baseline="0" dirty="0" smtClean="0">
                <a:solidFill>
                  <a:schemeClr val="tx1"/>
                </a:solidFill>
                <a:effectLst/>
                <a:latin typeface="+mn-lt"/>
                <a:ea typeface="+mn-ea"/>
                <a:cs typeface="+mn-cs"/>
              </a:rPr>
              <a:t> these monies through taxation in the operating budget.</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28</a:t>
            </a:fld>
            <a:endParaRPr lang="en-US" dirty="0"/>
          </a:p>
        </p:txBody>
      </p:sp>
    </p:spTree>
    <p:extLst>
      <p:ext uri="{BB962C8B-B14F-4D97-AF65-F5344CB8AC3E}">
        <p14:creationId xmlns:p14="http://schemas.microsoft.com/office/powerpoint/2010/main" val="620103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29</a:t>
            </a:fld>
            <a:endParaRPr lang="en-US" dirty="0"/>
          </a:p>
        </p:txBody>
      </p:sp>
    </p:spTree>
    <p:extLst>
      <p:ext uri="{BB962C8B-B14F-4D97-AF65-F5344CB8AC3E}">
        <p14:creationId xmlns:p14="http://schemas.microsoft.com/office/powerpoint/2010/main" val="1505876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3</a:t>
            </a:fld>
            <a:endParaRPr lang="en-US" dirty="0"/>
          </a:p>
        </p:txBody>
      </p:sp>
    </p:spTree>
    <p:extLst>
      <p:ext uri="{BB962C8B-B14F-4D97-AF65-F5344CB8AC3E}">
        <p14:creationId xmlns:p14="http://schemas.microsoft.com/office/powerpoint/2010/main" val="1918137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30</a:t>
            </a:fld>
            <a:endParaRPr lang="en-US" dirty="0"/>
          </a:p>
        </p:txBody>
      </p:sp>
    </p:spTree>
    <p:extLst>
      <p:ext uri="{BB962C8B-B14F-4D97-AF65-F5344CB8AC3E}">
        <p14:creationId xmlns:p14="http://schemas.microsoft.com/office/powerpoint/2010/main" val="2787345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31</a:t>
            </a:fld>
            <a:endParaRPr lang="en-US" dirty="0"/>
          </a:p>
        </p:txBody>
      </p:sp>
    </p:spTree>
    <p:extLst>
      <p:ext uri="{BB962C8B-B14F-4D97-AF65-F5344CB8AC3E}">
        <p14:creationId xmlns:p14="http://schemas.microsoft.com/office/powerpoint/2010/main" val="4012561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32</a:t>
            </a:fld>
            <a:endParaRPr lang="en-US" dirty="0"/>
          </a:p>
        </p:txBody>
      </p:sp>
    </p:spTree>
    <p:extLst>
      <p:ext uri="{BB962C8B-B14F-4D97-AF65-F5344CB8AC3E}">
        <p14:creationId xmlns:p14="http://schemas.microsoft.com/office/powerpoint/2010/main" val="888230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33</a:t>
            </a:fld>
            <a:endParaRPr lang="en-US" dirty="0"/>
          </a:p>
        </p:txBody>
      </p:sp>
    </p:spTree>
    <p:extLst>
      <p:ext uri="{BB962C8B-B14F-4D97-AF65-F5344CB8AC3E}">
        <p14:creationId xmlns:p14="http://schemas.microsoft.com/office/powerpoint/2010/main" val="1631156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34</a:t>
            </a:fld>
            <a:endParaRPr lang="en-US" dirty="0"/>
          </a:p>
        </p:txBody>
      </p:sp>
    </p:spTree>
    <p:extLst>
      <p:ext uri="{BB962C8B-B14F-4D97-AF65-F5344CB8AC3E}">
        <p14:creationId xmlns:p14="http://schemas.microsoft.com/office/powerpoint/2010/main" val="1509026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35</a:t>
            </a:fld>
            <a:endParaRPr lang="en-US" dirty="0"/>
          </a:p>
        </p:txBody>
      </p:sp>
    </p:spTree>
    <p:extLst>
      <p:ext uri="{BB962C8B-B14F-4D97-AF65-F5344CB8AC3E}">
        <p14:creationId xmlns:p14="http://schemas.microsoft.com/office/powerpoint/2010/main" val="1484855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4</a:t>
            </a:fld>
            <a:endParaRPr lang="en-US" dirty="0"/>
          </a:p>
        </p:txBody>
      </p:sp>
    </p:spTree>
    <p:extLst>
      <p:ext uri="{BB962C8B-B14F-4D97-AF65-F5344CB8AC3E}">
        <p14:creationId xmlns:p14="http://schemas.microsoft.com/office/powerpoint/2010/main" val="398476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5</a:t>
            </a:fld>
            <a:endParaRPr lang="en-US" dirty="0"/>
          </a:p>
        </p:txBody>
      </p:sp>
    </p:spTree>
    <p:extLst>
      <p:ext uri="{BB962C8B-B14F-4D97-AF65-F5344CB8AC3E}">
        <p14:creationId xmlns:p14="http://schemas.microsoft.com/office/powerpoint/2010/main" val="1088619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article funds the Town’s operations each year.  </a:t>
            </a:r>
          </a:p>
          <a:p>
            <a:endParaRPr lang="en-US" dirty="0" smtClean="0"/>
          </a:p>
          <a:p>
            <a:r>
              <a:rPr lang="en-US" dirty="0" smtClean="0"/>
              <a:t>This year’s budget is an increase of 3.3%</a:t>
            </a:r>
            <a:r>
              <a:rPr lang="en-US" baseline="0" dirty="0" smtClean="0"/>
              <a:t> over last year.  This budget does not represent any new programs or initiatives and maintains current services, while meeting the increased cost requirements of doing business including </a:t>
            </a:r>
            <a:r>
              <a:rPr lang="en-US" baseline="0" dirty="0" smtClean="0"/>
              <a:t>employing </a:t>
            </a:r>
            <a:r>
              <a:rPr lang="en-US" baseline="0" dirty="0" smtClean="0"/>
              <a:t>people in 2024.</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Together with increase revenues (primarily from interest on general funds accounts) from non property tax sources, the </a:t>
            </a:r>
            <a:r>
              <a:rPr lang="en-US" b="1" dirty="0" smtClean="0"/>
              <a:t>overall amount of</a:t>
            </a:r>
            <a:r>
              <a:rPr lang="en-US" b="1" baseline="0" dirty="0" smtClean="0"/>
              <a:t> funds required to come from taxation is </a:t>
            </a:r>
            <a:r>
              <a:rPr lang="en-US" b="1" dirty="0" smtClean="0"/>
              <a:t>$5,131,403.</a:t>
            </a:r>
            <a:r>
              <a:rPr lang="en-US" b="1" baseline="0" dirty="0" smtClean="0"/>
              <a:t>  This is a </a:t>
            </a:r>
            <a:r>
              <a:rPr lang="en-US" b="1" dirty="0" smtClean="0"/>
              <a:t>$71,765 increase over what</a:t>
            </a:r>
            <a:r>
              <a:rPr lang="en-US" b="1" baseline="0" dirty="0" smtClean="0"/>
              <a:t> was raised through taxes last year, an </a:t>
            </a:r>
            <a:r>
              <a:rPr lang="en-US" b="1" dirty="0" smtClean="0"/>
              <a:t>1.39% increase over last year)</a:t>
            </a:r>
            <a:endParaRPr lang="en-US" sz="2000" b="1" dirty="0" smtClean="0"/>
          </a:p>
          <a:p>
            <a:endParaRPr lang="en-US" dirty="0" smtClean="0"/>
          </a:p>
          <a:p>
            <a:r>
              <a:rPr lang="en-US" dirty="0" smtClean="0"/>
              <a:t>RESOURCE </a:t>
            </a:r>
            <a:r>
              <a:rPr lang="en-US" dirty="0" smtClean="0"/>
              <a:t>INFORMATION</a:t>
            </a:r>
            <a:r>
              <a:rPr lang="en-US" baseline="0" dirty="0" smtClean="0"/>
              <a:t> – not recommended for basic speaking points – HERE IS A SUMMARY OF THE TYPES OF EMPLOYEE RELATED COSTS AFFECTING THIS BUDGET</a:t>
            </a:r>
          </a:p>
          <a:p>
            <a:endParaRPr lang="en-US" baseline="0" dirty="0" smtClean="0"/>
          </a:p>
          <a:p>
            <a:pPr lvl="1"/>
            <a:r>
              <a:rPr lang="en-US" dirty="0" smtClean="0"/>
              <a:t>Wage rate adjustments to maintain competitiveness</a:t>
            </a:r>
          </a:p>
          <a:p>
            <a:pPr lvl="2"/>
            <a:r>
              <a:rPr lang="en-US" dirty="0" smtClean="0"/>
              <a:t>Annual across the Board adjustment of 3%</a:t>
            </a:r>
          </a:p>
          <a:p>
            <a:pPr lvl="2"/>
            <a:r>
              <a:rPr lang="en-US" dirty="0" smtClean="0"/>
              <a:t>Market adjustments – DPW and general government positions</a:t>
            </a:r>
          </a:p>
          <a:p>
            <a:pPr lvl="2"/>
            <a:r>
              <a:rPr lang="en-US" dirty="0" smtClean="0"/>
              <a:t>Specialized Duty Incentive in Police Department</a:t>
            </a:r>
          </a:p>
          <a:p>
            <a:pPr lvl="2"/>
            <a:r>
              <a:rPr lang="en-US" dirty="0" smtClean="0"/>
              <a:t>Increase in call-out rate for Fire volunteers</a:t>
            </a:r>
          </a:p>
          <a:p>
            <a:pPr lvl="1"/>
            <a:endParaRPr lang="en-US" dirty="0" smtClean="0"/>
          </a:p>
          <a:p>
            <a:pPr lvl="1"/>
            <a:r>
              <a:rPr lang="en-US" dirty="0" smtClean="0"/>
              <a:t>Other increases (non-employee related) -</a:t>
            </a:r>
            <a:r>
              <a:rPr lang="en-US" baseline="0" dirty="0" smtClean="0"/>
              <a:t> co</a:t>
            </a:r>
            <a:r>
              <a:rPr lang="en-US" dirty="0" smtClean="0"/>
              <a:t>ntracted service;</a:t>
            </a:r>
            <a:r>
              <a:rPr lang="en-US" baseline="0" dirty="0" smtClean="0"/>
              <a:t> h</a:t>
            </a:r>
            <a:r>
              <a:rPr lang="en-US" dirty="0" smtClean="0"/>
              <a:t>ealth Insurance premium increase</a:t>
            </a:r>
          </a:p>
          <a:p>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6</a:t>
            </a:fld>
            <a:endParaRPr lang="en-US" dirty="0"/>
          </a:p>
        </p:txBody>
      </p:sp>
    </p:spTree>
    <p:extLst>
      <p:ext uri="{BB962C8B-B14F-4D97-AF65-F5344CB8AC3E}">
        <p14:creationId xmlns:p14="http://schemas.microsoft.com/office/powerpoint/2010/main" val="3101634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Article and every article this</a:t>
            </a:r>
            <a:r>
              <a:rPr lang="en-US" baseline="0" dirty="0" smtClean="0"/>
              <a:t> Town Meeting will vote on today is what is funded through Town’s portion of your tax bill.  </a:t>
            </a:r>
          </a:p>
          <a:p>
            <a:endParaRPr lang="en-US" baseline="0" dirty="0" smtClean="0"/>
          </a:p>
          <a:p>
            <a:r>
              <a:rPr lang="en-US" baseline="0" dirty="0" smtClean="0"/>
              <a:t>The Town’s tax rate of $3.15 is 15% of the overall rate of $20.91, which is the total rate when combined with school and county taxes. </a:t>
            </a:r>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7</a:t>
            </a:fld>
            <a:endParaRPr lang="en-US" dirty="0"/>
          </a:p>
        </p:txBody>
      </p:sp>
    </p:spTree>
    <p:extLst>
      <p:ext uri="{BB962C8B-B14F-4D97-AF65-F5344CB8AC3E}">
        <p14:creationId xmlns:p14="http://schemas.microsoft.com/office/powerpoint/2010/main" val="2314543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dirty="0" smtClean="0"/>
              <a:t>Detail of “All public works functions” (including trash and recycling pick-up, transfer station, street clearing operations, and park and playground maintenance)</a:t>
            </a:r>
          </a:p>
          <a:p>
            <a:endParaRPr lang="en-US" dirty="0"/>
          </a:p>
        </p:txBody>
      </p:sp>
      <p:sp>
        <p:nvSpPr>
          <p:cNvPr id="4" name="Slide Number Placeholder 3"/>
          <p:cNvSpPr>
            <a:spLocks noGrp="1"/>
          </p:cNvSpPr>
          <p:nvPr>
            <p:ph type="sldNum" sz="quarter" idx="10"/>
          </p:nvPr>
        </p:nvSpPr>
        <p:spPr/>
        <p:txBody>
          <a:bodyPr/>
          <a:lstStyle/>
          <a:p>
            <a:fld id="{4D005FD2-4310-4A19-A429-550C7ACECEA7}" type="slidenum">
              <a:rPr lang="en-US" smtClean="0"/>
              <a:t>8</a:t>
            </a:fld>
            <a:endParaRPr lang="en-US" dirty="0"/>
          </a:p>
        </p:txBody>
      </p:sp>
    </p:spTree>
    <p:extLst>
      <p:ext uri="{BB962C8B-B14F-4D97-AF65-F5344CB8AC3E}">
        <p14:creationId xmlns:p14="http://schemas.microsoft.com/office/powerpoint/2010/main" val="944437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year we strive to add value to the residents through improved services, more effective</a:t>
            </a:r>
            <a:r>
              <a:rPr lang="en-US" baseline="0" dirty="0" smtClean="0"/>
              <a:t> service delivery, and stretching local dollars.  </a:t>
            </a:r>
          </a:p>
          <a:p>
            <a:endParaRPr lang="en-US" baseline="0" dirty="0" smtClean="0"/>
          </a:p>
          <a:p>
            <a:r>
              <a:rPr lang="en-US" baseline="0" dirty="0" smtClean="0"/>
              <a:t>In 2023, some of our achievements as a Town government include:</a:t>
            </a:r>
            <a:endParaRPr lang="en-US" dirty="0" smtClean="0"/>
          </a:p>
        </p:txBody>
      </p:sp>
      <p:sp>
        <p:nvSpPr>
          <p:cNvPr id="4" name="Slide Number Placeholder 3"/>
          <p:cNvSpPr>
            <a:spLocks noGrp="1"/>
          </p:cNvSpPr>
          <p:nvPr>
            <p:ph type="sldNum" sz="quarter" idx="10"/>
          </p:nvPr>
        </p:nvSpPr>
        <p:spPr/>
        <p:txBody>
          <a:bodyPr/>
          <a:lstStyle/>
          <a:p>
            <a:fld id="{4D005FD2-4310-4A19-A429-550C7ACECEA7}" type="slidenum">
              <a:rPr lang="en-US" smtClean="0"/>
              <a:t>9</a:t>
            </a:fld>
            <a:endParaRPr lang="en-US" dirty="0"/>
          </a:p>
        </p:txBody>
      </p:sp>
    </p:spTree>
    <p:extLst>
      <p:ext uri="{BB962C8B-B14F-4D97-AF65-F5344CB8AC3E}">
        <p14:creationId xmlns:p14="http://schemas.microsoft.com/office/powerpoint/2010/main" val="3102702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30ABD7E-77AE-48B9-B3E1-A44CFD50F002}" type="datetime1">
              <a:rPr lang="en-US" smtClean="0">
                <a:solidFill>
                  <a:srgbClr val="DEDEE0"/>
                </a:solidFill>
              </a:rPr>
              <a:pPr/>
              <a:t>3/14/2024</a:t>
            </a:fld>
            <a:endParaRPr lang="en-US" dirty="0">
              <a:solidFill>
                <a:srgbClr val="DEDEE0"/>
              </a:solidFill>
            </a:endParaRPr>
          </a:p>
        </p:txBody>
      </p:sp>
      <p:sp>
        <p:nvSpPr>
          <p:cNvPr id="5" name="Footer Placeholder 4"/>
          <p:cNvSpPr>
            <a:spLocks noGrp="1"/>
          </p:cNvSpPr>
          <p:nvPr>
            <p:ph type="ftr" sz="quarter" idx="11"/>
          </p:nvPr>
        </p:nvSpPr>
        <p:spPr/>
        <p:txBody>
          <a:bodyPr/>
          <a:lstStyle/>
          <a:p>
            <a:endParaRPr lang="en-US" dirty="0">
              <a:solidFill>
                <a:srgbClr val="DEDEE0"/>
              </a:solidFill>
            </a:endParaRPr>
          </a:p>
        </p:txBody>
      </p:sp>
      <p:sp>
        <p:nvSpPr>
          <p:cNvPr id="6" name="Slide Number Placeholder 5"/>
          <p:cNvSpPr>
            <a:spLocks noGrp="1"/>
          </p:cNvSpPr>
          <p:nvPr>
            <p:ph type="sldNum" sz="quarter" idx="12"/>
          </p:nvPr>
        </p:nvSpPr>
        <p:spPr/>
        <p:txBody>
          <a:bodyPr/>
          <a:lstStyle/>
          <a:p>
            <a:fld id="{A35D949F-4EAC-4CFC-BF32-244174813A07}" type="slidenum">
              <a:rPr lang="en-US" smtClean="0">
                <a:solidFill>
                  <a:srgbClr val="DEDEE0"/>
                </a:solidFill>
              </a:rPr>
              <a:pPr/>
              <a:t>‹#›</a:t>
            </a:fld>
            <a:endParaRPr lang="en-US" dirty="0">
              <a:solidFill>
                <a:srgbClr val="DEDEE0"/>
              </a:solidFill>
            </a:endParaRPr>
          </a:p>
        </p:txBody>
      </p:sp>
    </p:spTree>
    <p:extLst>
      <p:ext uri="{BB962C8B-B14F-4D97-AF65-F5344CB8AC3E}">
        <p14:creationId xmlns:p14="http://schemas.microsoft.com/office/powerpoint/2010/main" val="4084675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E0BEB2-5239-49B5-ABBB-6BFFCE75EF36}" type="datetime1">
              <a:rPr lang="en-US" smtClean="0">
                <a:solidFill>
                  <a:srgbClr val="DEDEE0"/>
                </a:solidFill>
              </a:rPr>
              <a:pPr/>
              <a:t>3/14/2024</a:t>
            </a:fld>
            <a:endParaRPr lang="en-US" dirty="0">
              <a:solidFill>
                <a:srgbClr val="DEDEE0"/>
              </a:solidFill>
            </a:endParaRPr>
          </a:p>
        </p:txBody>
      </p:sp>
      <p:sp>
        <p:nvSpPr>
          <p:cNvPr id="6" name="Footer Placeholder 5"/>
          <p:cNvSpPr>
            <a:spLocks noGrp="1"/>
          </p:cNvSpPr>
          <p:nvPr>
            <p:ph type="ftr" sz="quarter" idx="11"/>
          </p:nvPr>
        </p:nvSpPr>
        <p:spPr/>
        <p:txBody>
          <a:bodyPr/>
          <a:lstStyle/>
          <a:p>
            <a:endParaRPr lang="en-US" dirty="0">
              <a:solidFill>
                <a:srgbClr val="DEDEE0"/>
              </a:solidFill>
            </a:endParaRPr>
          </a:p>
        </p:txBody>
      </p:sp>
      <p:sp>
        <p:nvSpPr>
          <p:cNvPr id="7" name="Slide Number Placeholder 6"/>
          <p:cNvSpPr>
            <a:spLocks noGrp="1"/>
          </p:cNvSpPr>
          <p:nvPr>
            <p:ph type="sldNum" sz="quarter" idx="12"/>
          </p:nvPr>
        </p:nvSpPr>
        <p:spPr/>
        <p:txBody>
          <a:bodyPr/>
          <a:lstStyle/>
          <a:p>
            <a:fld id="{A35D949F-4EAC-4CFC-BF32-244174813A07}" type="slidenum">
              <a:rPr lang="en-US" smtClean="0">
                <a:solidFill>
                  <a:srgbClr val="DEDEE0"/>
                </a:solidFill>
              </a:rPr>
              <a:pPr/>
              <a:t>‹#›</a:t>
            </a:fld>
            <a:endParaRPr lang="en-US" dirty="0">
              <a:solidFill>
                <a:srgbClr val="DEDEE0"/>
              </a:solidFill>
            </a:endParaRPr>
          </a:p>
        </p:txBody>
      </p:sp>
    </p:spTree>
    <p:extLst>
      <p:ext uri="{BB962C8B-B14F-4D97-AF65-F5344CB8AC3E}">
        <p14:creationId xmlns:p14="http://schemas.microsoft.com/office/powerpoint/2010/main" val="1312217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AE0BEB2-5239-49B5-ABBB-6BFFCE75EF36}" type="datetime1">
              <a:rPr lang="en-US" smtClean="0">
                <a:solidFill>
                  <a:srgbClr val="DEDEE0"/>
                </a:solidFill>
              </a:rPr>
              <a:pPr/>
              <a:t>3/14/2024</a:t>
            </a:fld>
            <a:endParaRPr lang="en-US" dirty="0">
              <a:solidFill>
                <a:srgbClr val="DEDEE0"/>
              </a:solidFill>
            </a:endParaRPr>
          </a:p>
        </p:txBody>
      </p:sp>
      <p:sp>
        <p:nvSpPr>
          <p:cNvPr id="5" name="Footer Placeholder 4"/>
          <p:cNvSpPr>
            <a:spLocks noGrp="1"/>
          </p:cNvSpPr>
          <p:nvPr>
            <p:ph type="ftr" sz="quarter" idx="11"/>
          </p:nvPr>
        </p:nvSpPr>
        <p:spPr/>
        <p:txBody>
          <a:bodyPr/>
          <a:lstStyle/>
          <a:p>
            <a:endParaRPr lang="en-US" dirty="0">
              <a:solidFill>
                <a:srgbClr val="DEDEE0"/>
              </a:solidFill>
            </a:endParaRPr>
          </a:p>
        </p:txBody>
      </p:sp>
      <p:sp>
        <p:nvSpPr>
          <p:cNvPr id="6" name="Slide Number Placeholder 5"/>
          <p:cNvSpPr>
            <a:spLocks noGrp="1"/>
          </p:cNvSpPr>
          <p:nvPr>
            <p:ph type="sldNum" sz="quarter" idx="12"/>
          </p:nvPr>
        </p:nvSpPr>
        <p:spPr/>
        <p:txBody>
          <a:bodyPr/>
          <a:lstStyle/>
          <a:p>
            <a:fld id="{A35D949F-4EAC-4CFC-BF32-244174813A07}" type="slidenum">
              <a:rPr lang="en-US" smtClean="0">
                <a:solidFill>
                  <a:srgbClr val="DEDEE0"/>
                </a:solidFill>
              </a:rPr>
              <a:pPr/>
              <a:t>‹#›</a:t>
            </a:fld>
            <a:endParaRPr lang="en-US" dirty="0">
              <a:solidFill>
                <a:srgbClr val="DEDEE0"/>
              </a:solidFill>
            </a:endParaRPr>
          </a:p>
        </p:txBody>
      </p:sp>
    </p:spTree>
    <p:extLst>
      <p:ext uri="{BB962C8B-B14F-4D97-AF65-F5344CB8AC3E}">
        <p14:creationId xmlns:p14="http://schemas.microsoft.com/office/powerpoint/2010/main" val="253796457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AE0BEB2-5239-49B5-ABBB-6BFFCE75EF36}" type="datetime1">
              <a:rPr lang="en-US" smtClean="0">
                <a:solidFill>
                  <a:srgbClr val="DEDEE0"/>
                </a:solidFill>
              </a:rPr>
              <a:pPr/>
              <a:t>3/14/2024</a:t>
            </a:fld>
            <a:endParaRPr lang="en-US" dirty="0">
              <a:solidFill>
                <a:srgbClr val="DEDEE0"/>
              </a:solidFill>
            </a:endParaRPr>
          </a:p>
        </p:txBody>
      </p:sp>
      <p:sp>
        <p:nvSpPr>
          <p:cNvPr id="5" name="Footer Placeholder 4"/>
          <p:cNvSpPr>
            <a:spLocks noGrp="1"/>
          </p:cNvSpPr>
          <p:nvPr>
            <p:ph type="ftr" sz="quarter" idx="11"/>
          </p:nvPr>
        </p:nvSpPr>
        <p:spPr/>
        <p:txBody>
          <a:bodyPr/>
          <a:lstStyle/>
          <a:p>
            <a:endParaRPr lang="en-US" dirty="0">
              <a:solidFill>
                <a:srgbClr val="DEDEE0"/>
              </a:solidFill>
            </a:endParaRPr>
          </a:p>
        </p:txBody>
      </p:sp>
      <p:sp>
        <p:nvSpPr>
          <p:cNvPr id="6" name="Slide Number Placeholder 5"/>
          <p:cNvSpPr>
            <a:spLocks noGrp="1"/>
          </p:cNvSpPr>
          <p:nvPr>
            <p:ph type="sldNum" sz="quarter" idx="12"/>
          </p:nvPr>
        </p:nvSpPr>
        <p:spPr/>
        <p:txBody>
          <a:bodyPr/>
          <a:lstStyle/>
          <a:p>
            <a:fld id="{A35D949F-4EAC-4CFC-BF32-244174813A07}" type="slidenum">
              <a:rPr lang="en-US" smtClean="0">
                <a:solidFill>
                  <a:srgbClr val="DEDEE0"/>
                </a:solidFill>
              </a:rPr>
              <a:pPr/>
              <a:t>‹#›</a:t>
            </a:fld>
            <a:endParaRPr lang="en-US" dirty="0">
              <a:solidFill>
                <a:srgbClr val="DEDEE0"/>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7640727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E0BEB2-5239-49B5-ABBB-6BFFCE75EF36}" type="datetime1">
              <a:rPr lang="en-US" smtClean="0">
                <a:solidFill>
                  <a:srgbClr val="DEDEE0"/>
                </a:solidFill>
              </a:rPr>
              <a:pPr/>
              <a:t>3/14/2024</a:t>
            </a:fld>
            <a:endParaRPr lang="en-US" dirty="0">
              <a:solidFill>
                <a:srgbClr val="DEDEE0"/>
              </a:solidFill>
            </a:endParaRPr>
          </a:p>
        </p:txBody>
      </p:sp>
      <p:sp>
        <p:nvSpPr>
          <p:cNvPr id="5" name="Footer Placeholder 4"/>
          <p:cNvSpPr>
            <a:spLocks noGrp="1"/>
          </p:cNvSpPr>
          <p:nvPr>
            <p:ph type="ftr" sz="quarter" idx="11"/>
          </p:nvPr>
        </p:nvSpPr>
        <p:spPr/>
        <p:txBody>
          <a:bodyPr/>
          <a:lstStyle/>
          <a:p>
            <a:endParaRPr lang="en-US" dirty="0">
              <a:solidFill>
                <a:srgbClr val="DEDEE0"/>
              </a:solidFill>
            </a:endParaRPr>
          </a:p>
        </p:txBody>
      </p:sp>
      <p:sp>
        <p:nvSpPr>
          <p:cNvPr id="6" name="Slide Number Placeholder 5"/>
          <p:cNvSpPr>
            <a:spLocks noGrp="1"/>
          </p:cNvSpPr>
          <p:nvPr>
            <p:ph type="sldNum" sz="quarter" idx="12"/>
          </p:nvPr>
        </p:nvSpPr>
        <p:spPr/>
        <p:txBody>
          <a:bodyPr/>
          <a:lstStyle/>
          <a:p>
            <a:fld id="{A35D949F-4EAC-4CFC-BF32-244174813A07}" type="slidenum">
              <a:rPr lang="en-US" smtClean="0">
                <a:solidFill>
                  <a:srgbClr val="DEDEE0"/>
                </a:solidFill>
              </a:rPr>
              <a:pPr/>
              <a:t>‹#›</a:t>
            </a:fld>
            <a:endParaRPr lang="en-US" dirty="0">
              <a:solidFill>
                <a:srgbClr val="DEDEE0"/>
              </a:solidFill>
            </a:endParaRPr>
          </a:p>
        </p:txBody>
      </p:sp>
    </p:spTree>
    <p:extLst>
      <p:ext uri="{BB962C8B-B14F-4D97-AF65-F5344CB8AC3E}">
        <p14:creationId xmlns:p14="http://schemas.microsoft.com/office/powerpoint/2010/main" val="102204239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AE0BEB2-5239-49B5-ABBB-6BFFCE75EF36}" type="datetime1">
              <a:rPr lang="en-US" smtClean="0">
                <a:solidFill>
                  <a:srgbClr val="DEDEE0"/>
                </a:solidFill>
              </a:rPr>
              <a:pPr/>
              <a:t>3/14/2024</a:t>
            </a:fld>
            <a:endParaRPr lang="en-US" dirty="0">
              <a:solidFill>
                <a:srgbClr val="DEDEE0"/>
              </a:solidFill>
            </a:endParaRPr>
          </a:p>
        </p:txBody>
      </p:sp>
      <p:sp>
        <p:nvSpPr>
          <p:cNvPr id="4" name="Footer Placeholder 4"/>
          <p:cNvSpPr>
            <a:spLocks noGrp="1"/>
          </p:cNvSpPr>
          <p:nvPr>
            <p:ph type="ftr" sz="quarter" idx="11"/>
          </p:nvPr>
        </p:nvSpPr>
        <p:spPr/>
        <p:txBody>
          <a:bodyPr/>
          <a:lstStyle/>
          <a:p>
            <a:endParaRPr lang="en-US" dirty="0">
              <a:solidFill>
                <a:srgbClr val="DEDEE0"/>
              </a:solidFill>
            </a:endParaRPr>
          </a:p>
        </p:txBody>
      </p:sp>
      <p:sp>
        <p:nvSpPr>
          <p:cNvPr id="6" name="Slide Number Placeholder 5"/>
          <p:cNvSpPr>
            <a:spLocks noGrp="1"/>
          </p:cNvSpPr>
          <p:nvPr>
            <p:ph type="sldNum" sz="quarter" idx="12"/>
          </p:nvPr>
        </p:nvSpPr>
        <p:spPr/>
        <p:txBody>
          <a:bodyPr/>
          <a:lstStyle/>
          <a:p>
            <a:fld id="{A35D949F-4EAC-4CFC-BF32-244174813A07}" type="slidenum">
              <a:rPr lang="en-US" smtClean="0">
                <a:solidFill>
                  <a:srgbClr val="DEDEE0"/>
                </a:solidFill>
              </a:rPr>
              <a:pPr/>
              <a:t>‹#›</a:t>
            </a:fld>
            <a:endParaRPr lang="en-US" dirty="0">
              <a:solidFill>
                <a:srgbClr val="DEDEE0"/>
              </a:solidFill>
            </a:endParaRPr>
          </a:p>
        </p:txBody>
      </p:sp>
    </p:spTree>
    <p:extLst>
      <p:ext uri="{BB962C8B-B14F-4D97-AF65-F5344CB8AC3E}">
        <p14:creationId xmlns:p14="http://schemas.microsoft.com/office/powerpoint/2010/main" val="341627594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AE0BEB2-5239-49B5-ABBB-6BFFCE75EF36}" type="datetime1">
              <a:rPr lang="en-US" smtClean="0">
                <a:solidFill>
                  <a:srgbClr val="DEDEE0"/>
                </a:solidFill>
              </a:rPr>
              <a:pPr/>
              <a:t>3/14/2024</a:t>
            </a:fld>
            <a:endParaRPr lang="en-US" dirty="0">
              <a:solidFill>
                <a:srgbClr val="DEDEE0"/>
              </a:solidFill>
            </a:endParaRPr>
          </a:p>
        </p:txBody>
      </p:sp>
      <p:sp>
        <p:nvSpPr>
          <p:cNvPr id="4" name="Footer Placeholder 4"/>
          <p:cNvSpPr>
            <a:spLocks noGrp="1"/>
          </p:cNvSpPr>
          <p:nvPr>
            <p:ph type="ftr" sz="quarter" idx="11"/>
          </p:nvPr>
        </p:nvSpPr>
        <p:spPr/>
        <p:txBody>
          <a:bodyPr/>
          <a:lstStyle/>
          <a:p>
            <a:endParaRPr lang="en-US" dirty="0">
              <a:solidFill>
                <a:srgbClr val="DEDEE0"/>
              </a:solidFill>
            </a:endParaRPr>
          </a:p>
        </p:txBody>
      </p:sp>
      <p:sp>
        <p:nvSpPr>
          <p:cNvPr id="6" name="Slide Number Placeholder 5"/>
          <p:cNvSpPr>
            <a:spLocks noGrp="1"/>
          </p:cNvSpPr>
          <p:nvPr>
            <p:ph type="sldNum" sz="quarter" idx="12"/>
          </p:nvPr>
        </p:nvSpPr>
        <p:spPr/>
        <p:txBody>
          <a:bodyPr/>
          <a:lstStyle/>
          <a:p>
            <a:fld id="{A35D949F-4EAC-4CFC-BF32-244174813A07}" type="slidenum">
              <a:rPr lang="en-US" smtClean="0">
                <a:solidFill>
                  <a:srgbClr val="DEDEE0"/>
                </a:solidFill>
              </a:rPr>
              <a:pPr/>
              <a:t>‹#›</a:t>
            </a:fld>
            <a:endParaRPr lang="en-US" dirty="0">
              <a:solidFill>
                <a:srgbClr val="DEDEE0"/>
              </a:solidFill>
            </a:endParaRPr>
          </a:p>
        </p:txBody>
      </p:sp>
    </p:spTree>
    <p:extLst>
      <p:ext uri="{BB962C8B-B14F-4D97-AF65-F5344CB8AC3E}">
        <p14:creationId xmlns:p14="http://schemas.microsoft.com/office/powerpoint/2010/main" val="317041995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6792A9-44C2-4928-A372-10F037156D02}" type="datetime1">
              <a:rPr lang="en-US" smtClean="0">
                <a:solidFill>
                  <a:srgbClr val="DEDEE0"/>
                </a:solidFill>
              </a:rPr>
              <a:pPr/>
              <a:t>3/14/2024</a:t>
            </a:fld>
            <a:endParaRPr lang="en-US" dirty="0">
              <a:solidFill>
                <a:srgbClr val="DEDEE0"/>
              </a:solidFill>
            </a:endParaRPr>
          </a:p>
        </p:txBody>
      </p:sp>
      <p:sp>
        <p:nvSpPr>
          <p:cNvPr id="5" name="Footer Placeholder 4"/>
          <p:cNvSpPr>
            <a:spLocks noGrp="1"/>
          </p:cNvSpPr>
          <p:nvPr>
            <p:ph type="ftr" sz="quarter" idx="11"/>
          </p:nvPr>
        </p:nvSpPr>
        <p:spPr/>
        <p:txBody>
          <a:bodyPr/>
          <a:lstStyle/>
          <a:p>
            <a:endParaRPr lang="en-US" dirty="0">
              <a:solidFill>
                <a:srgbClr val="DEDEE0"/>
              </a:solidFill>
            </a:endParaRPr>
          </a:p>
        </p:txBody>
      </p:sp>
      <p:sp>
        <p:nvSpPr>
          <p:cNvPr id="6" name="Slide Number Placeholder 5"/>
          <p:cNvSpPr>
            <a:spLocks noGrp="1"/>
          </p:cNvSpPr>
          <p:nvPr>
            <p:ph type="sldNum" sz="quarter" idx="12"/>
          </p:nvPr>
        </p:nvSpPr>
        <p:spPr/>
        <p:txBody>
          <a:bodyPr/>
          <a:lstStyle/>
          <a:p>
            <a:fld id="{A35D949F-4EAC-4CFC-BF32-244174813A07}" type="slidenum">
              <a:rPr lang="en-US" smtClean="0">
                <a:solidFill>
                  <a:srgbClr val="DEDEE0"/>
                </a:solidFill>
              </a:rPr>
              <a:pPr/>
              <a:t>‹#›</a:t>
            </a:fld>
            <a:endParaRPr lang="en-US" dirty="0">
              <a:solidFill>
                <a:srgbClr val="DEDEE0"/>
              </a:solidFill>
            </a:endParaRPr>
          </a:p>
        </p:txBody>
      </p:sp>
    </p:spTree>
    <p:extLst>
      <p:ext uri="{BB962C8B-B14F-4D97-AF65-F5344CB8AC3E}">
        <p14:creationId xmlns:p14="http://schemas.microsoft.com/office/powerpoint/2010/main" val="2655966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1E487D-6216-45FF-A627-A22C3D8EF7AA}" type="datetime1">
              <a:rPr lang="en-US" smtClean="0">
                <a:solidFill>
                  <a:srgbClr val="DEDEE0"/>
                </a:solidFill>
              </a:rPr>
              <a:pPr/>
              <a:t>3/14/2024</a:t>
            </a:fld>
            <a:endParaRPr lang="en-US" dirty="0">
              <a:solidFill>
                <a:srgbClr val="DEDEE0"/>
              </a:solidFill>
            </a:endParaRPr>
          </a:p>
        </p:txBody>
      </p:sp>
      <p:sp>
        <p:nvSpPr>
          <p:cNvPr id="5" name="Footer Placeholder 4"/>
          <p:cNvSpPr>
            <a:spLocks noGrp="1"/>
          </p:cNvSpPr>
          <p:nvPr>
            <p:ph type="ftr" sz="quarter" idx="11"/>
          </p:nvPr>
        </p:nvSpPr>
        <p:spPr/>
        <p:txBody>
          <a:bodyPr/>
          <a:lstStyle/>
          <a:p>
            <a:endParaRPr lang="en-US" dirty="0">
              <a:solidFill>
                <a:srgbClr val="DEDEE0"/>
              </a:solidFill>
            </a:endParaRPr>
          </a:p>
        </p:txBody>
      </p:sp>
      <p:sp>
        <p:nvSpPr>
          <p:cNvPr id="6" name="Slide Number Placeholder 5"/>
          <p:cNvSpPr>
            <a:spLocks noGrp="1"/>
          </p:cNvSpPr>
          <p:nvPr>
            <p:ph type="sldNum" sz="quarter" idx="12"/>
          </p:nvPr>
        </p:nvSpPr>
        <p:spPr/>
        <p:txBody>
          <a:bodyPr/>
          <a:lstStyle/>
          <a:p>
            <a:fld id="{A35D949F-4EAC-4CFC-BF32-244174813A07}" type="slidenum">
              <a:rPr lang="en-US" smtClean="0">
                <a:solidFill>
                  <a:srgbClr val="DEDEE0"/>
                </a:solidFill>
              </a:rPr>
              <a:pPr/>
              <a:t>‹#›</a:t>
            </a:fld>
            <a:endParaRPr lang="en-US" dirty="0">
              <a:solidFill>
                <a:srgbClr val="DEDEE0"/>
              </a:solidFill>
            </a:endParaRPr>
          </a:p>
        </p:txBody>
      </p:sp>
    </p:spTree>
    <p:extLst>
      <p:ext uri="{BB962C8B-B14F-4D97-AF65-F5344CB8AC3E}">
        <p14:creationId xmlns:p14="http://schemas.microsoft.com/office/powerpoint/2010/main" val="79899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AAC2523-63DF-42E3-8479-79617B1FA339}" type="datetime1">
              <a:rPr lang="en-US" smtClean="0">
                <a:solidFill>
                  <a:srgbClr val="DEDEE0"/>
                </a:solidFill>
              </a:rPr>
              <a:pPr/>
              <a:t>3/14/2024</a:t>
            </a:fld>
            <a:endParaRPr lang="en-US" dirty="0">
              <a:solidFill>
                <a:srgbClr val="DEDEE0"/>
              </a:solidFill>
            </a:endParaRPr>
          </a:p>
        </p:txBody>
      </p:sp>
      <p:sp>
        <p:nvSpPr>
          <p:cNvPr id="5" name="Footer Placeholder 4"/>
          <p:cNvSpPr>
            <a:spLocks noGrp="1"/>
          </p:cNvSpPr>
          <p:nvPr>
            <p:ph type="ftr" sz="quarter" idx="11"/>
          </p:nvPr>
        </p:nvSpPr>
        <p:spPr/>
        <p:txBody>
          <a:bodyPr/>
          <a:lstStyle/>
          <a:p>
            <a:endParaRPr lang="en-US" dirty="0">
              <a:solidFill>
                <a:srgbClr val="DEDEE0"/>
              </a:solidFill>
            </a:endParaRPr>
          </a:p>
        </p:txBody>
      </p:sp>
      <p:sp>
        <p:nvSpPr>
          <p:cNvPr id="6" name="Slide Number Placeholder 5"/>
          <p:cNvSpPr>
            <a:spLocks noGrp="1"/>
          </p:cNvSpPr>
          <p:nvPr>
            <p:ph type="sldNum" sz="quarter" idx="12"/>
          </p:nvPr>
        </p:nvSpPr>
        <p:spPr/>
        <p:txBody>
          <a:bodyPr/>
          <a:lstStyle/>
          <a:p>
            <a:fld id="{A35D949F-4EAC-4CFC-BF32-244174813A07}" type="slidenum">
              <a:rPr lang="en-US" smtClean="0">
                <a:solidFill>
                  <a:srgbClr val="DEDEE0"/>
                </a:solidFill>
              </a:rPr>
              <a:pPr/>
              <a:t>‹#›</a:t>
            </a:fld>
            <a:endParaRPr lang="en-US" dirty="0">
              <a:solidFill>
                <a:srgbClr val="DEDEE0"/>
              </a:solidFill>
            </a:endParaRPr>
          </a:p>
        </p:txBody>
      </p:sp>
      <p:pic>
        <p:nvPicPr>
          <p:cNvPr id="8" name="Picture 7" descr="Y:\COMMON-Read-Write\DRAFT CIP Materials\Photos\Stratham Town Logo.jpg"/>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1675" b="100000" l="0" r="98832">
                        <a14:foregroundMark x1="23832" y1="53110" x2="23832" y2="53110"/>
                        <a14:foregroundMark x1="56308" y1="35167" x2="56308" y2="35167"/>
                        <a14:foregroundMark x1="74299" y1="33971" x2="74299" y2="33971"/>
                        <a14:foregroundMark x1="34112" y1="29426" x2="34112" y2="29426"/>
                        <a14:foregroundMark x1="19393" y1="51435" x2="19393" y2="51435"/>
                        <a14:foregroundMark x1="41589" y1="71531" x2="41589" y2="71531"/>
                        <a14:foregroundMark x1="46262" y1="70574" x2="46262" y2="70574"/>
                        <a14:foregroundMark x1="59813" y1="72010" x2="59813" y2="72010"/>
                        <a14:foregroundMark x1="57477" y1="63636" x2="32710" y2="61005"/>
                        <a14:foregroundMark x1="35514" y1="53349" x2="31776" y2="69856"/>
                        <a14:foregroundMark x1="35514" y1="68421" x2="49533" y2="69856"/>
                        <a14:foregroundMark x1="62850" y1="63636" x2="62850" y2="63636"/>
                        <a14:foregroundMark x1="94393" y1="57895" x2="63318" y2="94976"/>
                        <a14:foregroundMark x1="75234" y1="88038" x2="75234" y2="88038"/>
                        <a14:foregroundMark x1="80374" y1="83971" x2="80374" y2="83971"/>
                        <a14:foregroundMark x1="85047" y1="79426" x2="85047" y2="79426"/>
                        <a14:foregroundMark x1="89019" y1="72727" x2="89019" y2="72727"/>
                        <a14:foregroundMark x1="93458" y1="65072" x2="93458" y2="65072"/>
                        <a14:foregroundMark x1="36215" y1="93780" x2="36215" y2="93780"/>
                        <a14:foregroundMark x1="31075" y1="93062" x2="31075" y2="93062"/>
                        <a14:foregroundMark x1="24766" y1="89474" x2="24766" y2="89474"/>
                        <a14:foregroundMark x1="19860" y1="85167" x2="19860" y2="85167"/>
                        <a14:foregroundMark x1="15421" y1="80861" x2="15421" y2="80861"/>
                        <a14:foregroundMark x1="10280" y1="74641" x2="10280" y2="74641"/>
                        <a14:foregroundMark x1="7477" y1="67225" x2="7477" y2="67225"/>
                        <a14:foregroundMark x1="4673" y1="60287" x2="4673" y2="60287"/>
                      </a14:backgroundRemoval>
                    </a14:imgEffect>
                  </a14:imgLayer>
                </a14:imgProps>
              </a:ext>
              <a:ext uri="{28A0092B-C50C-407E-A947-70E740481C1C}">
                <a14:useLocalDpi xmlns:a14="http://schemas.microsoft.com/office/drawing/2010/main" val="0"/>
              </a:ext>
            </a:extLst>
          </a:blip>
          <a:srcRect/>
          <a:stretch>
            <a:fillRect/>
          </a:stretch>
        </p:blipFill>
        <p:spPr bwMode="auto">
          <a:xfrm>
            <a:off x="10545967" y="119885"/>
            <a:ext cx="1564493" cy="1527940"/>
          </a:xfrm>
          <a:prstGeom prst="rect">
            <a:avLst/>
          </a:prstGeom>
          <a:noFill/>
          <a:ln>
            <a:noFill/>
          </a:ln>
        </p:spPr>
      </p:pic>
    </p:spTree>
    <p:extLst>
      <p:ext uri="{BB962C8B-B14F-4D97-AF65-F5344CB8AC3E}">
        <p14:creationId xmlns:p14="http://schemas.microsoft.com/office/powerpoint/2010/main" val="3194312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98B97B-0548-4803-B6A3-9BCAE5F6065B}" type="datetime1">
              <a:rPr lang="en-US" smtClean="0">
                <a:solidFill>
                  <a:srgbClr val="DEDEE0"/>
                </a:solidFill>
              </a:rPr>
              <a:pPr/>
              <a:t>3/14/2024</a:t>
            </a:fld>
            <a:endParaRPr lang="en-US" dirty="0">
              <a:solidFill>
                <a:srgbClr val="DEDEE0"/>
              </a:solidFill>
            </a:endParaRPr>
          </a:p>
        </p:txBody>
      </p:sp>
      <p:sp>
        <p:nvSpPr>
          <p:cNvPr id="5" name="Footer Placeholder 4"/>
          <p:cNvSpPr>
            <a:spLocks noGrp="1"/>
          </p:cNvSpPr>
          <p:nvPr>
            <p:ph type="ftr" sz="quarter" idx="11"/>
          </p:nvPr>
        </p:nvSpPr>
        <p:spPr/>
        <p:txBody>
          <a:bodyPr/>
          <a:lstStyle/>
          <a:p>
            <a:endParaRPr lang="en-US" dirty="0">
              <a:solidFill>
                <a:srgbClr val="DEDEE0"/>
              </a:solidFill>
            </a:endParaRPr>
          </a:p>
        </p:txBody>
      </p:sp>
      <p:sp>
        <p:nvSpPr>
          <p:cNvPr id="6" name="Slide Number Placeholder 5"/>
          <p:cNvSpPr>
            <a:spLocks noGrp="1"/>
          </p:cNvSpPr>
          <p:nvPr>
            <p:ph type="sldNum" sz="quarter" idx="12"/>
          </p:nvPr>
        </p:nvSpPr>
        <p:spPr/>
        <p:txBody>
          <a:bodyPr/>
          <a:lstStyle/>
          <a:p>
            <a:fld id="{A35D949F-4EAC-4CFC-BF32-244174813A07}" type="slidenum">
              <a:rPr lang="en-US" smtClean="0">
                <a:solidFill>
                  <a:srgbClr val="DEDEE0"/>
                </a:solidFill>
              </a:rPr>
              <a:pPr/>
              <a:t>‹#›</a:t>
            </a:fld>
            <a:endParaRPr lang="en-US" dirty="0">
              <a:solidFill>
                <a:srgbClr val="DEDEE0"/>
              </a:solidFill>
            </a:endParaRPr>
          </a:p>
        </p:txBody>
      </p:sp>
    </p:spTree>
    <p:extLst>
      <p:ext uri="{BB962C8B-B14F-4D97-AF65-F5344CB8AC3E}">
        <p14:creationId xmlns:p14="http://schemas.microsoft.com/office/powerpoint/2010/main" val="237380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09B7B2-3338-4880-A1AB-1CA8D179DA46}" type="datetime1">
              <a:rPr lang="en-US" smtClean="0">
                <a:solidFill>
                  <a:srgbClr val="DEDEE0"/>
                </a:solidFill>
              </a:rPr>
              <a:pPr/>
              <a:t>3/14/2024</a:t>
            </a:fld>
            <a:endParaRPr lang="en-US" dirty="0">
              <a:solidFill>
                <a:srgbClr val="DEDEE0"/>
              </a:solidFill>
            </a:endParaRPr>
          </a:p>
        </p:txBody>
      </p:sp>
      <p:sp>
        <p:nvSpPr>
          <p:cNvPr id="6" name="Footer Placeholder 5"/>
          <p:cNvSpPr>
            <a:spLocks noGrp="1"/>
          </p:cNvSpPr>
          <p:nvPr>
            <p:ph type="ftr" sz="quarter" idx="11"/>
          </p:nvPr>
        </p:nvSpPr>
        <p:spPr/>
        <p:txBody>
          <a:bodyPr/>
          <a:lstStyle/>
          <a:p>
            <a:endParaRPr lang="en-US" dirty="0">
              <a:solidFill>
                <a:srgbClr val="DEDEE0"/>
              </a:solidFill>
            </a:endParaRPr>
          </a:p>
        </p:txBody>
      </p:sp>
      <p:sp>
        <p:nvSpPr>
          <p:cNvPr id="7" name="Slide Number Placeholder 6"/>
          <p:cNvSpPr>
            <a:spLocks noGrp="1"/>
          </p:cNvSpPr>
          <p:nvPr>
            <p:ph type="sldNum" sz="quarter" idx="12"/>
          </p:nvPr>
        </p:nvSpPr>
        <p:spPr/>
        <p:txBody>
          <a:bodyPr/>
          <a:lstStyle/>
          <a:p>
            <a:fld id="{A35D949F-4EAC-4CFC-BF32-244174813A07}" type="slidenum">
              <a:rPr lang="en-US" smtClean="0">
                <a:solidFill>
                  <a:srgbClr val="DEDEE0"/>
                </a:solidFill>
              </a:rPr>
              <a:pPr/>
              <a:t>‹#›</a:t>
            </a:fld>
            <a:endParaRPr lang="en-US" dirty="0">
              <a:solidFill>
                <a:srgbClr val="DEDEE0"/>
              </a:solidFill>
            </a:endParaRPr>
          </a:p>
        </p:txBody>
      </p:sp>
    </p:spTree>
    <p:extLst>
      <p:ext uri="{BB962C8B-B14F-4D97-AF65-F5344CB8AC3E}">
        <p14:creationId xmlns:p14="http://schemas.microsoft.com/office/powerpoint/2010/main" val="3767567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0C5762-B13F-476B-B64A-DF2BF67679FE}" type="datetime1">
              <a:rPr lang="en-US" smtClean="0">
                <a:solidFill>
                  <a:srgbClr val="DEDEE0"/>
                </a:solidFill>
              </a:rPr>
              <a:pPr/>
              <a:t>3/14/2024</a:t>
            </a:fld>
            <a:endParaRPr lang="en-US" dirty="0">
              <a:solidFill>
                <a:srgbClr val="DEDEE0"/>
              </a:solidFill>
            </a:endParaRPr>
          </a:p>
        </p:txBody>
      </p:sp>
      <p:sp>
        <p:nvSpPr>
          <p:cNvPr id="8" name="Footer Placeholder 7"/>
          <p:cNvSpPr>
            <a:spLocks noGrp="1"/>
          </p:cNvSpPr>
          <p:nvPr>
            <p:ph type="ftr" sz="quarter" idx="11"/>
          </p:nvPr>
        </p:nvSpPr>
        <p:spPr/>
        <p:txBody>
          <a:bodyPr/>
          <a:lstStyle/>
          <a:p>
            <a:endParaRPr lang="en-US" dirty="0">
              <a:solidFill>
                <a:srgbClr val="DEDEE0"/>
              </a:solidFill>
            </a:endParaRPr>
          </a:p>
        </p:txBody>
      </p:sp>
      <p:sp>
        <p:nvSpPr>
          <p:cNvPr id="9" name="Slide Number Placeholder 8"/>
          <p:cNvSpPr>
            <a:spLocks noGrp="1"/>
          </p:cNvSpPr>
          <p:nvPr>
            <p:ph type="sldNum" sz="quarter" idx="12"/>
          </p:nvPr>
        </p:nvSpPr>
        <p:spPr/>
        <p:txBody>
          <a:bodyPr/>
          <a:lstStyle/>
          <a:p>
            <a:fld id="{A35D949F-4EAC-4CFC-BF32-244174813A07}" type="slidenum">
              <a:rPr lang="en-US" smtClean="0">
                <a:solidFill>
                  <a:srgbClr val="DEDEE0"/>
                </a:solidFill>
              </a:rPr>
              <a:pPr/>
              <a:t>‹#›</a:t>
            </a:fld>
            <a:endParaRPr lang="en-US" dirty="0">
              <a:solidFill>
                <a:srgbClr val="DEDEE0"/>
              </a:solidFill>
            </a:endParaRPr>
          </a:p>
        </p:txBody>
      </p:sp>
    </p:spTree>
    <p:extLst>
      <p:ext uri="{BB962C8B-B14F-4D97-AF65-F5344CB8AC3E}">
        <p14:creationId xmlns:p14="http://schemas.microsoft.com/office/powerpoint/2010/main" val="1191461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BEAA3D5-560A-4FEF-B7EB-86B065605F1B}" type="datetime1">
              <a:rPr lang="en-US" smtClean="0">
                <a:solidFill>
                  <a:srgbClr val="DEDEE0"/>
                </a:solidFill>
              </a:rPr>
              <a:pPr/>
              <a:t>3/14/2024</a:t>
            </a:fld>
            <a:endParaRPr lang="en-US" dirty="0">
              <a:solidFill>
                <a:srgbClr val="DEDEE0"/>
              </a:solidFill>
            </a:endParaRPr>
          </a:p>
        </p:txBody>
      </p:sp>
      <p:sp>
        <p:nvSpPr>
          <p:cNvPr id="5" name="Footer Placeholder 3"/>
          <p:cNvSpPr>
            <a:spLocks noGrp="1"/>
          </p:cNvSpPr>
          <p:nvPr>
            <p:ph type="ftr" sz="quarter" idx="11"/>
          </p:nvPr>
        </p:nvSpPr>
        <p:spPr/>
        <p:txBody>
          <a:bodyPr/>
          <a:lstStyle/>
          <a:p>
            <a:endParaRPr lang="en-US" dirty="0">
              <a:solidFill>
                <a:srgbClr val="DEDEE0"/>
              </a:solidFill>
            </a:endParaRPr>
          </a:p>
        </p:txBody>
      </p:sp>
      <p:sp>
        <p:nvSpPr>
          <p:cNvPr id="6" name="Slide Number Placeholder 4"/>
          <p:cNvSpPr>
            <a:spLocks noGrp="1"/>
          </p:cNvSpPr>
          <p:nvPr>
            <p:ph type="sldNum" sz="quarter" idx="12"/>
          </p:nvPr>
        </p:nvSpPr>
        <p:spPr/>
        <p:txBody>
          <a:bodyPr/>
          <a:lstStyle/>
          <a:p>
            <a:fld id="{A35D949F-4EAC-4CFC-BF32-244174813A07}" type="slidenum">
              <a:rPr lang="en-US" smtClean="0">
                <a:solidFill>
                  <a:srgbClr val="DEDEE0"/>
                </a:solidFill>
              </a:rPr>
              <a:pPr/>
              <a:t>‹#›</a:t>
            </a:fld>
            <a:endParaRPr lang="en-US" dirty="0">
              <a:solidFill>
                <a:srgbClr val="DEDEE0"/>
              </a:solidFill>
            </a:endParaRPr>
          </a:p>
        </p:txBody>
      </p:sp>
    </p:spTree>
    <p:extLst>
      <p:ext uri="{BB962C8B-B14F-4D97-AF65-F5344CB8AC3E}">
        <p14:creationId xmlns:p14="http://schemas.microsoft.com/office/powerpoint/2010/main" val="171335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ABF4701-B99A-496E-A5D6-88177D5DE0E5}" type="datetime1">
              <a:rPr lang="en-US" smtClean="0">
                <a:solidFill>
                  <a:srgbClr val="DEDEE0"/>
                </a:solidFill>
              </a:rPr>
              <a:pPr/>
              <a:t>3/14/2024</a:t>
            </a:fld>
            <a:endParaRPr lang="en-US" dirty="0">
              <a:solidFill>
                <a:srgbClr val="DEDEE0"/>
              </a:solidFill>
            </a:endParaRPr>
          </a:p>
        </p:txBody>
      </p:sp>
      <p:sp>
        <p:nvSpPr>
          <p:cNvPr id="5" name="Footer Placeholder 2"/>
          <p:cNvSpPr>
            <a:spLocks noGrp="1"/>
          </p:cNvSpPr>
          <p:nvPr>
            <p:ph type="ftr" sz="quarter" idx="11"/>
          </p:nvPr>
        </p:nvSpPr>
        <p:spPr/>
        <p:txBody>
          <a:bodyPr/>
          <a:lstStyle/>
          <a:p>
            <a:endParaRPr lang="en-US" dirty="0">
              <a:solidFill>
                <a:srgbClr val="DEDEE0"/>
              </a:solidFill>
            </a:endParaRPr>
          </a:p>
        </p:txBody>
      </p:sp>
      <p:sp>
        <p:nvSpPr>
          <p:cNvPr id="6" name="Slide Number Placeholder 3"/>
          <p:cNvSpPr>
            <a:spLocks noGrp="1"/>
          </p:cNvSpPr>
          <p:nvPr>
            <p:ph type="sldNum" sz="quarter" idx="12"/>
          </p:nvPr>
        </p:nvSpPr>
        <p:spPr/>
        <p:txBody>
          <a:bodyPr/>
          <a:lstStyle/>
          <a:p>
            <a:fld id="{A35D949F-4EAC-4CFC-BF32-244174813A07}" type="slidenum">
              <a:rPr lang="en-US" smtClean="0">
                <a:solidFill>
                  <a:srgbClr val="DEDEE0"/>
                </a:solidFill>
              </a:rPr>
              <a:pPr/>
              <a:t>‹#›</a:t>
            </a:fld>
            <a:endParaRPr lang="en-US" dirty="0">
              <a:solidFill>
                <a:srgbClr val="DEDEE0"/>
              </a:solidFill>
            </a:endParaRPr>
          </a:p>
        </p:txBody>
      </p:sp>
    </p:spTree>
    <p:extLst>
      <p:ext uri="{BB962C8B-B14F-4D97-AF65-F5344CB8AC3E}">
        <p14:creationId xmlns:p14="http://schemas.microsoft.com/office/powerpoint/2010/main" val="2664966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C6352798-55CB-4577-B674-309CAE582D1D}" type="datetime1">
              <a:rPr lang="en-US" smtClean="0">
                <a:solidFill>
                  <a:srgbClr val="DEDEE0"/>
                </a:solidFill>
              </a:rPr>
              <a:pPr/>
              <a:t>3/14/2024</a:t>
            </a:fld>
            <a:endParaRPr lang="en-US" dirty="0">
              <a:solidFill>
                <a:srgbClr val="DEDEE0"/>
              </a:solidFill>
            </a:endParaRPr>
          </a:p>
        </p:txBody>
      </p:sp>
      <p:sp>
        <p:nvSpPr>
          <p:cNvPr id="5" name="Footer Placeholder 5"/>
          <p:cNvSpPr>
            <a:spLocks noGrp="1"/>
          </p:cNvSpPr>
          <p:nvPr>
            <p:ph type="ftr" sz="quarter" idx="11"/>
          </p:nvPr>
        </p:nvSpPr>
        <p:spPr/>
        <p:txBody>
          <a:bodyPr/>
          <a:lstStyle/>
          <a:p>
            <a:endParaRPr lang="en-US" dirty="0">
              <a:solidFill>
                <a:srgbClr val="DEDEE0"/>
              </a:solidFill>
            </a:endParaRPr>
          </a:p>
        </p:txBody>
      </p:sp>
      <p:sp>
        <p:nvSpPr>
          <p:cNvPr id="6" name="Slide Number Placeholder 6"/>
          <p:cNvSpPr>
            <a:spLocks noGrp="1"/>
          </p:cNvSpPr>
          <p:nvPr>
            <p:ph type="sldNum" sz="quarter" idx="12"/>
          </p:nvPr>
        </p:nvSpPr>
        <p:spPr/>
        <p:txBody>
          <a:bodyPr/>
          <a:lstStyle/>
          <a:p>
            <a:fld id="{A35D949F-4EAC-4CFC-BF32-244174813A07}" type="slidenum">
              <a:rPr lang="en-US" smtClean="0">
                <a:solidFill>
                  <a:srgbClr val="DEDEE0"/>
                </a:solidFill>
              </a:rPr>
              <a:pPr/>
              <a:t>‹#›</a:t>
            </a:fld>
            <a:endParaRPr lang="en-US" dirty="0">
              <a:solidFill>
                <a:srgbClr val="DEDEE0"/>
              </a:solidFill>
            </a:endParaRPr>
          </a:p>
        </p:txBody>
      </p:sp>
    </p:spTree>
    <p:extLst>
      <p:ext uri="{BB962C8B-B14F-4D97-AF65-F5344CB8AC3E}">
        <p14:creationId xmlns:p14="http://schemas.microsoft.com/office/powerpoint/2010/main" val="42081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C4C1120-B34D-4E8F-BB4B-1D68D320DBE2}" type="datetime1">
              <a:rPr lang="en-US" smtClean="0">
                <a:solidFill>
                  <a:srgbClr val="DEDEE0"/>
                </a:solidFill>
              </a:rPr>
              <a:pPr/>
              <a:t>3/14/2024</a:t>
            </a:fld>
            <a:endParaRPr lang="en-US" dirty="0">
              <a:solidFill>
                <a:srgbClr val="DEDEE0"/>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5D949F-4EAC-4CFC-BF32-244174813A07}" type="slidenum">
              <a:rPr lang="en-US" smtClean="0">
                <a:solidFill>
                  <a:srgbClr val="DEDEE0"/>
                </a:solidFill>
              </a:rPr>
              <a:pPr/>
              <a:t>‹#›</a:t>
            </a:fld>
            <a:endParaRPr lang="en-US" dirty="0">
              <a:solidFill>
                <a:srgbClr val="DEDEE0"/>
              </a:solidFill>
            </a:endParaRPr>
          </a:p>
        </p:txBody>
      </p:sp>
    </p:spTree>
    <p:extLst>
      <p:ext uri="{BB962C8B-B14F-4D97-AF65-F5344CB8AC3E}">
        <p14:creationId xmlns:p14="http://schemas.microsoft.com/office/powerpoint/2010/main" val="75988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AE0BEB2-5239-49B5-ABBB-6BFFCE75EF36}" type="datetime1">
              <a:rPr lang="en-US" smtClean="0">
                <a:solidFill>
                  <a:srgbClr val="DEDEE0"/>
                </a:solidFill>
              </a:rPr>
              <a:pPr/>
              <a:t>3/14/2024</a:t>
            </a:fld>
            <a:endParaRPr lang="en-US" dirty="0">
              <a:solidFill>
                <a:srgbClr val="DEDEE0"/>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solidFill>
                <a:srgbClr val="DEDEE0"/>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35D949F-4EAC-4CFC-BF32-244174813A07}" type="slidenum">
              <a:rPr lang="en-US" smtClean="0">
                <a:solidFill>
                  <a:srgbClr val="DEDEE0"/>
                </a:solidFill>
              </a:rPr>
              <a:pPr/>
              <a:t>‹#›</a:t>
            </a:fld>
            <a:endParaRPr lang="en-US" dirty="0">
              <a:solidFill>
                <a:srgbClr val="DEDEE0"/>
              </a:solidFill>
            </a:endParaRPr>
          </a:p>
        </p:txBody>
      </p:sp>
    </p:spTree>
    <p:extLst>
      <p:ext uri="{BB962C8B-B14F-4D97-AF65-F5344CB8AC3E}">
        <p14:creationId xmlns:p14="http://schemas.microsoft.com/office/powerpoint/2010/main" val="2255829810"/>
      </p:ext>
    </p:extLst>
  </p:cSld>
  <p:clrMap bg1="dk1" tx1="lt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9563" y="1066800"/>
            <a:ext cx="7543800" cy="3032760"/>
          </a:xfrm>
        </p:spPr>
        <p:txBody>
          <a:bodyPr>
            <a:normAutofit/>
          </a:bodyPr>
          <a:lstStyle/>
          <a:p>
            <a:pPr algn="ctr"/>
            <a:r>
              <a:rPr lang="en-US" sz="6500" dirty="0"/>
              <a:t>Town Meeting</a:t>
            </a:r>
            <a:br>
              <a:rPr lang="en-US" sz="6500" dirty="0"/>
            </a:br>
            <a:r>
              <a:rPr lang="en-US" sz="6500" dirty="0"/>
              <a:t>March </a:t>
            </a:r>
            <a:r>
              <a:rPr lang="en-US" sz="6500" dirty="0" smtClean="0"/>
              <a:t>16, 2024</a:t>
            </a:r>
            <a:endParaRPr lang="en-US" sz="6500" dirty="0"/>
          </a:p>
        </p:txBody>
      </p:sp>
      <p:sp>
        <p:nvSpPr>
          <p:cNvPr id="4" name="Slide Number Placeholder 3"/>
          <p:cNvSpPr>
            <a:spLocks noGrp="1"/>
          </p:cNvSpPr>
          <p:nvPr>
            <p:ph type="sldNum" sz="quarter" idx="12"/>
          </p:nvPr>
        </p:nvSpPr>
        <p:spPr/>
        <p:txBody>
          <a:bodyPr/>
          <a:lstStyle/>
          <a:p>
            <a:fld id="{A35D949F-4EAC-4CFC-BF32-244174813A07}" type="slidenum">
              <a:rPr lang="en-US" smtClean="0">
                <a:solidFill>
                  <a:srgbClr val="DEDEE0"/>
                </a:solidFill>
              </a:rPr>
              <a:pPr/>
              <a:t>1</a:t>
            </a:fld>
            <a:endParaRPr lang="en-US" dirty="0">
              <a:solidFill>
                <a:srgbClr val="DEDEE0"/>
              </a:solidFill>
            </a:endParaRPr>
          </a:p>
        </p:txBody>
      </p:sp>
      <p:pic>
        <p:nvPicPr>
          <p:cNvPr id="5" name="Picture 4" descr="Y:\COMMON-Read-Write\DRAFT CIP Materials\Photos\Stratham Town Logo.jpg"/>
          <p:cNvPicPr/>
          <p:nvPr/>
        </p:nvPicPr>
        <p:blipFill>
          <a:blip r:embed="rId3" cstate="print">
            <a:extLst>
              <a:ext uri="{BEBA8EAE-BF5A-486C-A8C5-ECC9F3942E4B}">
                <a14:imgProps xmlns:a14="http://schemas.microsoft.com/office/drawing/2010/main">
                  <a14:imgLayer r:embed="rId4">
                    <a14:imgEffect>
                      <a14:backgroundRemoval t="1675" b="100000" l="0" r="98832">
                        <a14:foregroundMark x1="23832" y1="53110" x2="23832" y2="53110"/>
                        <a14:foregroundMark x1="56308" y1="35167" x2="56308" y2="35167"/>
                        <a14:foregroundMark x1="74299" y1="33971" x2="74299" y2="33971"/>
                        <a14:foregroundMark x1="34112" y1="29426" x2="34112" y2="29426"/>
                        <a14:foregroundMark x1="19393" y1="51435" x2="19393" y2="51435"/>
                        <a14:foregroundMark x1="41589" y1="71531" x2="41589" y2="71531"/>
                        <a14:foregroundMark x1="46262" y1="70574" x2="46262" y2="70574"/>
                        <a14:foregroundMark x1="59813" y1="72010" x2="59813" y2="72010"/>
                        <a14:foregroundMark x1="57477" y1="63636" x2="32710" y2="61005"/>
                        <a14:foregroundMark x1="35514" y1="53349" x2="31776" y2="69856"/>
                        <a14:foregroundMark x1="35514" y1="68421" x2="49533" y2="69856"/>
                        <a14:foregroundMark x1="62850" y1="63636" x2="62850" y2="63636"/>
                        <a14:foregroundMark x1="94393" y1="57895" x2="63318" y2="94976"/>
                        <a14:foregroundMark x1="75234" y1="88038" x2="75234" y2="88038"/>
                        <a14:foregroundMark x1="80374" y1="83971" x2="80374" y2="83971"/>
                        <a14:foregroundMark x1="85047" y1="79426" x2="85047" y2="79426"/>
                        <a14:foregroundMark x1="89019" y1="72727" x2="89019" y2="72727"/>
                        <a14:foregroundMark x1="93458" y1="65072" x2="93458" y2="65072"/>
                        <a14:foregroundMark x1="36215" y1="93780" x2="36215" y2="93780"/>
                        <a14:foregroundMark x1="31075" y1="93062" x2="31075" y2="93062"/>
                        <a14:foregroundMark x1="24766" y1="89474" x2="24766" y2="89474"/>
                        <a14:foregroundMark x1="19860" y1="85167" x2="19860" y2="85167"/>
                        <a14:foregroundMark x1="15421" y1="80861" x2="15421" y2="80861"/>
                        <a14:foregroundMark x1="10280" y1="74641" x2="10280" y2="74641"/>
                        <a14:foregroundMark x1="7477" y1="67225" x2="7477" y2="67225"/>
                        <a14:foregroundMark x1="4673" y1="60287" x2="4673" y2="60287"/>
                      </a14:backgroundRemoval>
                    </a14:imgEffect>
                  </a14:imgLayer>
                </a14:imgProps>
              </a:ext>
              <a:ext uri="{28A0092B-C50C-407E-A947-70E740481C1C}">
                <a14:useLocalDpi xmlns:a14="http://schemas.microsoft.com/office/drawing/2010/main" val="0"/>
              </a:ext>
            </a:extLst>
          </a:blip>
          <a:srcRect/>
          <a:stretch>
            <a:fillRect/>
          </a:stretch>
        </p:blipFill>
        <p:spPr bwMode="auto">
          <a:xfrm>
            <a:off x="5181601" y="4419600"/>
            <a:ext cx="1782705" cy="1744980"/>
          </a:xfrm>
          <a:prstGeom prst="rect">
            <a:avLst/>
          </a:prstGeom>
          <a:noFill/>
          <a:ln>
            <a:noFill/>
          </a:ln>
        </p:spPr>
      </p:pic>
    </p:spTree>
    <p:extLst>
      <p:ext uri="{BB962C8B-B14F-4D97-AF65-F5344CB8AC3E}">
        <p14:creationId xmlns:p14="http://schemas.microsoft.com/office/powerpoint/2010/main" val="1713265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Leveraging Volunteerism -2023</a:t>
            </a:r>
            <a:endParaRPr lang="en-US" dirty="0"/>
          </a:p>
        </p:txBody>
      </p:sp>
      <p:sp>
        <p:nvSpPr>
          <p:cNvPr id="3" name="Content Placeholder 2"/>
          <p:cNvSpPr>
            <a:spLocks noGrp="1"/>
          </p:cNvSpPr>
          <p:nvPr>
            <p:ph idx="1"/>
          </p:nvPr>
        </p:nvSpPr>
        <p:spPr>
          <a:xfrm>
            <a:off x="802689" y="1439480"/>
            <a:ext cx="10515600" cy="4351338"/>
          </a:xfrm>
        </p:spPr>
        <p:txBody>
          <a:bodyPr>
            <a:normAutofit/>
          </a:bodyPr>
          <a:lstStyle/>
          <a:p>
            <a:r>
              <a:rPr lang="en-US" dirty="0" smtClean="0"/>
              <a:t>Stratham Volunteer Fire Department</a:t>
            </a:r>
          </a:p>
          <a:p>
            <a:pPr lvl="1"/>
            <a:r>
              <a:rPr lang="en-US" dirty="0" smtClean="0"/>
              <a:t>787 calls; Officer Leadership Training; even more community building</a:t>
            </a:r>
          </a:p>
          <a:p>
            <a:r>
              <a:rPr lang="en-US" dirty="0" smtClean="0"/>
              <a:t>Heritage Commission</a:t>
            </a:r>
          </a:p>
          <a:p>
            <a:pPr lvl="1"/>
            <a:r>
              <a:rPr lang="en-US" dirty="0" smtClean="0"/>
              <a:t>Town-wide inventory of historic resources</a:t>
            </a:r>
          </a:p>
          <a:p>
            <a:r>
              <a:rPr lang="en-US" dirty="0" smtClean="0"/>
              <a:t>Conservation Commission</a:t>
            </a:r>
          </a:p>
          <a:p>
            <a:pPr lvl="1"/>
            <a:r>
              <a:rPr lang="en-US" dirty="0" smtClean="0"/>
              <a:t>Two properties conserved and another to close 2024</a:t>
            </a:r>
          </a:p>
          <a:p>
            <a:r>
              <a:rPr lang="en-US" dirty="0" smtClean="0"/>
              <a:t>Energy Commission</a:t>
            </a:r>
          </a:p>
          <a:p>
            <a:pPr lvl="1"/>
            <a:r>
              <a:rPr lang="en-US" dirty="0" smtClean="0"/>
              <a:t>Community Power!</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359" t="13570" r="5036" b="11035"/>
          <a:stretch/>
        </p:blipFill>
        <p:spPr>
          <a:xfrm>
            <a:off x="6308003" y="4771280"/>
            <a:ext cx="3001793" cy="20063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3699" y="4771280"/>
            <a:ext cx="2675067" cy="200630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6274" t="21648" r="17490" b="77"/>
          <a:stretch/>
        </p:blipFill>
        <p:spPr>
          <a:xfrm>
            <a:off x="4292300" y="4792229"/>
            <a:ext cx="1901799" cy="1985351"/>
          </a:xfrm>
          <a:prstGeom prst="rect">
            <a:avLst/>
          </a:prstGeom>
        </p:spPr>
      </p:pic>
    </p:spTree>
    <p:extLst>
      <p:ext uri="{BB962C8B-B14F-4D97-AF65-F5344CB8AC3E}">
        <p14:creationId xmlns:p14="http://schemas.microsoft.com/office/powerpoint/2010/main" val="3228812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496191604"/>
              </p:ext>
            </p:extLst>
          </p:nvPr>
        </p:nvGraphicFramePr>
        <p:xfrm>
          <a:off x="3124200" y="914400"/>
          <a:ext cx="7621388" cy="560938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4"/>
          <p:cNvSpPr>
            <a:spLocks noGrp="1"/>
          </p:cNvSpPr>
          <p:nvPr>
            <p:ph type="title"/>
          </p:nvPr>
        </p:nvSpPr>
        <p:spPr>
          <a:xfrm>
            <a:off x="646111" y="452718"/>
            <a:ext cx="9404723" cy="1400530"/>
          </a:xfrm>
        </p:spPr>
        <p:txBody>
          <a:bodyPr/>
          <a:lstStyle/>
          <a:p>
            <a:r>
              <a:rPr lang="en-US" dirty="0" smtClean="0"/>
              <a:t>Operating Budget 2024</a:t>
            </a:r>
            <a:endParaRPr lang="en-US" dirty="0"/>
          </a:p>
        </p:txBody>
      </p:sp>
    </p:spTree>
    <p:extLst>
      <p:ext uri="{BB962C8B-B14F-4D97-AF65-F5344CB8AC3E}">
        <p14:creationId xmlns:p14="http://schemas.microsoft.com/office/powerpoint/2010/main" val="1609554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p:txBody>
          <a:bodyPr/>
          <a:lstStyle/>
          <a:p>
            <a:r>
              <a:rPr lang="en-US" dirty="0" smtClean="0"/>
              <a:t>Payroll and Benefits</a:t>
            </a:r>
            <a:br>
              <a:rPr lang="en-US" dirty="0" smtClean="0"/>
            </a:br>
            <a:r>
              <a:rPr lang="en-US" sz="3200" dirty="0" smtClean="0"/>
              <a:t>57% of Operating Budget</a:t>
            </a:r>
            <a:endParaRPr lang="en-US" sz="3200" dirty="0"/>
          </a:p>
        </p:txBody>
      </p:sp>
      <p:sp>
        <p:nvSpPr>
          <p:cNvPr id="6" name="Slide Number Placeholder 5"/>
          <p:cNvSpPr>
            <a:spLocks noGrp="1"/>
          </p:cNvSpPr>
          <p:nvPr>
            <p:ph type="sldNum" sz="quarter" idx="12"/>
          </p:nvPr>
        </p:nvSpPr>
        <p:spPr/>
        <p:txBody>
          <a:bodyPr/>
          <a:lstStyle/>
          <a:p>
            <a:fld id="{70A0EF62-9637-4581-AB2E-37017C6486CB}" type="slidenum">
              <a:rPr lang="en-US" smtClean="0"/>
              <a:t>12</a:t>
            </a:fld>
            <a:endParaRPr lang="en-US" dirty="0"/>
          </a:p>
        </p:txBody>
      </p:sp>
      <p:graphicFrame>
        <p:nvGraphicFramePr>
          <p:cNvPr id="7" name="Chart 6"/>
          <p:cNvGraphicFramePr/>
          <p:nvPr>
            <p:extLst>
              <p:ext uri="{D42A27DB-BD31-4B8C-83A1-F6EECF244321}">
                <p14:modId xmlns:p14="http://schemas.microsoft.com/office/powerpoint/2010/main" val="168299447"/>
              </p:ext>
            </p:extLst>
          </p:nvPr>
        </p:nvGraphicFramePr>
        <p:xfrm>
          <a:off x="2667000" y="1981200"/>
          <a:ext cx="79248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2613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232804" y="4678335"/>
            <a:ext cx="2331667" cy="1098899"/>
            <a:chOff x="10247672" y="-1863084"/>
            <a:chExt cx="1678998" cy="700409"/>
          </a:xfrm>
        </p:grpSpPr>
        <p:sp>
          <p:nvSpPr>
            <p:cNvPr id="6" name="TextBox 5"/>
            <p:cNvSpPr txBox="1"/>
            <p:nvPr/>
          </p:nvSpPr>
          <p:spPr>
            <a:xfrm>
              <a:off x="10247672" y="-1863084"/>
              <a:ext cx="1678998" cy="500230"/>
            </a:xfrm>
            <a:prstGeom prst="rect">
              <a:avLst/>
            </a:prstGeom>
            <a:noFill/>
          </p:spPr>
          <p:txBody>
            <a:bodyPr wrap="square" rtlCol="0">
              <a:spAutoFit/>
            </a:bodyPr>
            <a:lstStyle/>
            <a:p>
              <a:r>
                <a:rPr lang="en-US" sz="1500" b="1" dirty="0"/>
                <a:t>Annual growth has </a:t>
              </a:r>
              <a:r>
                <a:rPr lang="en-US" sz="1500" b="1" dirty="0" smtClean="0"/>
                <a:t>averaged: 2.74%</a:t>
              </a:r>
              <a:endParaRPr lang="en-US" sz="1500" b="1" dirty="0"/>
            </a:p>
          </p:txBody>
        </p:sp>
        <p:sp>
          <p:nvSpPr>
            <p:cNvPr id="7" name="TextBox 6"/>
            <p:cNvSpPr txBox="1"/>
            <p:nvPr/>
          </p:nvSpPr>
          <p:spPr>
            <a:xfrm>
              <a:off x="10247672" y="-1515778"/>
              <a:ext cx="1678998" cy="353103"/>
            </a:xfrm>
            <a:prstGeom prst="rect">
              <a:avLst/>
            </a:prstGeom>
            <a:noFill/>
          </p:spPr>
          <p:txBody>
            <a:bodyPr wrap="square" rtlCol="0">
              <a:spAutoFit/>
            </a:bodyPr>
            <a:lstStyle/>
            <a:p>
              <a:r>
                <a:rPr lang="en-US" sz="1500" b="1" dirty="0" smtClean="0"/>
                <a:t>Change from 2023 to 2024: 3.3%</a:t>
              </a:r>
              <a:endParaRPr lang="en-US" sz="1500" b="1" dirty="0"/>
            </a:p>
          </p:txBody>
        </p:sp>
      </p:grpSp>
      <p:graphicFrame>
        <p:nvGraphicFramePr>
          <p:cNvPr id="8" name="Chart 7"/>
          <p:cNvGraphicFramePr>
            <a:graphicFrameLocks/>
          </p:cNvGraphicFramePr>
          <p:nvPr>
            <p:extLst>
              <p:ext uri="{D42A27DB-BD31-4B8C-83A1-F6EECF244321}">
                <p14:modId xmlns:p14="http://schemas.microsoft.com/office/powerpoint/2010/main" val="334218929"/>
              </p:ext>
            </p:extLst>
          </p:nvPr>
        </p:nvGraphicFramePr>
        <p:xfrm>
          <a:off x="685800" y="1905000"/>
          <a:ext cx="8316045" cy="45495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92332684"/>
              </p:ext>
            </p:extLst>
          </p:nvPr>
        </p:nvGraphicFramePr>
        <p:xfrm>
          <a:off x="9448800" y="1927654"/>
          <a:ext cx="1715512" cy="2649239"/>
        </p:xfrm>
        <a:graphic>
          <a:graphicData uri="http://schemas.openxmlformats.org/drawingml/2006/table">
            <a:tbl>
              <a:tblPr>
                <a:tableStyleId>{5C22544A-7EE6-4342-B048-85BDC9FD1C3A}</a:tableStyleId>
              </a:tblPr>
              <a:tblGrid>
                <a:gridCol w="882263">
                  <a:extLst>
                    <a:ext uri="{9D8B030D-6E8A-4147-A177-3AD203B41FA5}">
                      <a16:colId xmlns:a16="http://schemas.microsoft.com/office/drawing/2014/main" xmlns="" val="2298222442"/>
                    </a:ext>
                  </a:extLst>
                </a:gridCol>
                <a:gridCol w="833249">
                  <a:extLst>
                    <a:ext uri="{9D8B030D-6E8A-4147-A177-3AD203B41FA5}">
                      <a16:colId xmlns:a16="http://schemas.microsoft.com/office/drawing/2014/main" xmlns="" val="119498729"/>
                    </a:ext>
                  </a:extLst>
                </a:gridCol>
              </a:tblGrid>
              <a:tr h="443582">
                <a:tc>
                  <a:txBody>
                    <a:bodyPr/>
                    <a:lstStyle/>
                    <a:p>
                      <a:pPr algn="ctr" fontAlgn="b"/>
                      <a:r>
                        <a:rPr lang="en-US" sz="1400" u="none" strike="noStrike" dirty="0">
                          <a:effectLst/>
                        </a:rPr>
                        <a:t>Year</a:t>
                      </a:r>
                      <a:endParaRPr lang="en-US" sz="1400" b="1" i="0" u="none" strike="noStrike" dirty="0">
                        <a:effectLst/>
                        <a:latin typeface="Calibri" panose="020F0502020204030204" pitchFamily="34" charset="0"/>
                      </a:endParaRPr>
                    </a:p>
                  </a:txBody>
                  <a:tcPr marL="12254" marR="12254" marT="12254" marB="0" anchor="b"/>
                </a:tc>
                <a:tc>
                  <a:txBody>
                    <a:bodyPr/>
                    <a:lstStyle/>
                    <a:p>
                      <a:pPr algn="ctr" fontAlgn="b"/>
                      <a:r>
                        <a:rPr lang="en-US" sz="1400" u="none" strike="noStrike" dirty="0">
                          <a:effectLst/>
                        </a:rPr>
                        <a:t>% Increase</a:t>
                      </a:r>
                      <a:endParaRPr lang="en-US" sz="1400" b="1" i="0" u="none" strike="noStrike" dirty="0">
                        <a:effectLst/>
                        <a:latin typeface="Calibri" panose="020F0502020204030204" pitchFamily="34" charset="0"/>
                      </a:endParaRPr>
                    </a:p>
                  </a:txBody>
                  <a:tcPr marL="12254" marR="12254" marT="12254" marB="0" anchor="b"/>
                </a:tc>
                <a:extLst>
                  <a:ext uri="{0D108BD9-81ED-4DB2-BD59-A6C34878D82A}">
                    <a16:rowId xmlns:a16="http://schemas.microsoft.com/office/drawing/2014/main" xmlns="" val="1225181634"/>
                  </a:ext>
                </a:extLst>
              </a:tr>
              <a:tr h="245073">
                <a:tc>
                  <a:txBody>
                    <a:bodyPr/>
                    <a:lstStyle/>
                    <a:p>
                      <a:pPr algn="ctr" fontAlgn="b"/>
                      <a:r>
                        <a:rPr lang="en-US" sz="1400" u="none" strike="noStrike" dirty="0">
                          <a:effectLst/>
                        </a:rPr>
                        <a:t>2016</a:t>
                      </a:r>
                      <a:endParaRPr lang="en-US" sz="1400" b="0" i="0" u="none" strike="noStrike" dirty="0">
                        <a:effectLst/>
                        <a:latin typeface="Calibri" panose="020F0502020204030204" pitchFamily="34" charset="0"/>
                      </a:endParaRPr>
                    </a:p>
                  </a:txBody>
                  <a:tcPr marL="12254" marR="12254" marT="12254" marB="0" anchor="b"/>
                </a:tc>
                <a:tc>
                  <a:txBody>
                    <a:bodyPr/>
                    <a:lstStyle/>
                    <a:p>
                      <a:pPr algn="ctr" fontAlgn="b"/>
                      <a:r>
                        <a:rPr lang="en-US" sz="1400" u="none" strike="noStrike" dirty="0">
                          <a:effectLst/>
                        </a:rPr>
                        <a:t>2.75%</a:t>
                      </a:r>
                      <a:endParaRPr lang="en-US" sz="1400" b="0" i="0" u="none" strike="noStrike" dirty="0">
                        <a:effectLst/>
                        <a:latin typeface="Calibri" panose="020F0502020204030204" pitchFamily="34" charset="0"/>
                      </a:endParaRPr>
                    </a:p>
                  </a:txBody>
                  <a:tcPr marL="12254" marR="12254" marT="12254" marB="0" anchor="b"/>
                </a:tc>
                <a:extLst>
                  <a:ext uri="{0D108BD9-81ED-4DB2-BD59-A6C34878D82A}">
                    <a16:rowId xmlns:a16="http://schemas.microsoft.com/office/drawing/2014/main" xmlns="" val="2868316162"/>
                  </a:ext>
                </a:extLst>
              </a:tr>
              <a:tr h="245073">
                <a:tc>
                  <a:txBody>
                    <a:bodyPr/>
                    <a:lstStyle/>
                    <a:p>
                      <a:pPr algn="ctr" fontAlgn="b"/>
                      <a:r>
                        <a:rPr lang="en-US" sz="1400" u="none" strike="noStrike" dirty="0">
                          <a:effectLst/>
                        </a:rPr>
                        <a:t>2017</a:t>
                      </a:r>
                      <a:endParaRPr lang="en-US" sz="1400" b="0" i="0" u="none" strike="noStrike" dirty="0">
                        <a:effectLst/>
                        <a:latin typeface="Calibri" panose="020F0502020204030204" pitchFamily="34" charset="0"/>
                      </a:endParaRPr>
                    </a:p>
                  </a:txBody>
                  <a:tcPr marL="12254" marR="12254" marT="12254" marB="0" anchor="b"/>
                </a:tc>
                <a:tc>
                  <a:txBody>
                    <a:bodyPr/>
                    <a:lstStyle/>
                    <a:p>
                      <a:pPr algn="ctr" fontAlgn="b"/>
                      <a:r>
                        <a:rPr lang="en-US" sz="1400" u="none" strike="noStrike" dirty="0">
                          <a:effectLst/>
                        </a:rPr>
                        <a:t>3.83%</a:t>
                      </a:r>
                      <a:endParaRPr lang="en-US" sz="1400" b="0" i="0" u="none" strike="noStrike" dirty="0">
                        <a:effectLst/>
                        <a:latin typeface="Calibri" panose="020F0502020204030204" pitchFamily="34" charset="0"/>
                      </a:endParaRPr>
                    </a:p>
                  </a:txBody>
                  <a:tcPr marL="12254" marR="12254" marT="12254" marB="0" anchor="b"/>
                </a:tc>
                <a:extLst>
                  <a:ext uri="{0D108BD9-81ED-4DB2-BD59-A6C34878D82A}">
                    <a16:rowId xmlns:a16="http://schemas.microsoft.com/office/drawing/2014/main" xmlns="" val="1767309546"/>
                  </a:ext>
                </a:extLst>
              </a:tr>
              <a:tr h="245073">
                <a:tc>
                  <a:txBody>
                    <a:bodyPr/>
                    <a:lstStyle/>
                    <a:p>
                      <a:pPr algn="ctr" fontAlgn="b"/>
                      <a:r>
                        <a:rPr lang="en-US" sz="1400" u="none" strike="noStrike" dirty="0">
                          <a:effectLst/>
                        </a:rPr>
                        <a:t>2018</a:t>
                      </a:r>
                      <a:endParaRPr lang="en-US" sz="1400" b="0" i="0" u="none" strike="noStrike" dirty="0">
                        <a:effectLst/>
                        <a:latin typeface="Calibri" panose="020F0502020204030204" pitchFamily="34" charset="0"/>
                      </a:endParaRPr>
                    </a:p>
                  </a:txBody>
                  <a:tcPr marL="12254" marR="12254" marT="12254" marB="0" anchor="b"/>
                </a:tc>
                <a:tc>
                  <a:txBody>
                    <a:bodyPr/>
                    <a:lstStyle/>
                    <a:p>
                      <a:pPr algn="ctr" fontAlgn="b"/>
                      <a:r>
                        <a:rPr lang="en-US" sz="1400" u="none" strike="noStrike" dirty="0">
                          <a:effectLst/>
                        </a:rPr>
                        <a:t>6.05%</a:t>
                      </a:r>
                      <a:endParaRPr lang="en-US" sz="1400" b="0" i="0" u="none" strike="noStrike" dirty="0">
                        <a:effectLst/>
                        <a:latin typeface="Calibri" panose="020F0502020204030204" pitchFamily="34" charset="0"/>
                      </a:endParaRPr>
                    </a:p>
                  </a:txBody>
                  <a:tcPr marL="12254" marR="12254" marT="12254" marB="0" anchor="b"/>
                </a:tc>
                <a:extLst>
                  <a:ext uri="{0D108BD9-81ED-4DB2-BD59-A6C34878D82A}">
                    <a16:rowId xmlns:a16="http://schemas.microsoft.com/office/drawing/2014/main" xmlns="" val="2008031396"/>
                  </a:ext>
                </a:extLst>
              </a:tr>
              <a:tr h="245073">
                <a:tc>
                  <a:txBody>
                    <a:bodyPr/>
                    <a:lstStyle/>
                    <a:p>
                      <a:pPr algn="ctr" fontAlgn="b"/>
                      <a:r>
                        <a:rPr lang="en-US" sz="1400" u="none" strike="noStrike" dirty="0">
                          <a:effectLst/>
                        </a:rPr>
                        <a:t>2019</a:t>
                      </a:r>
                      <a:endParaRPr lang="en-US" sz="1400" b="0" i="0" u="none" strike="noStrike" dirty="0">
                        <a:effectLst/>
                        <a:latin typeface="Calibri" panose="020F0502020204030204" pitchFamily="34" charset="0"/>
                      </a:endParaRPr>
                    </a:p>
                  </a:txBody>
                  <a:tcPr marL="12254" marR="12254" marT="12254" marB="0" anchor="b"/>
                </a:tc>
                <a:tc>
                  <a:txBody>
                    <a:bodyPr/>
                    <a:lstStyle/>
                    <a:p>
                      <a:pPr algn="ctr" fontAlgn="b"/>
                      <a:r>
                        <a:rPr lang="en-US" sz="1400" u="none" strike="noStrike" dirty="0">
                          <a:effectLst/>
                        </a:rPr>
                        <a:t>-1.42%</a:t>
                      </a:r>
                      <a:endParaRPr lang="en-US" sz="1400" b="0" i="0" u="none" strike="noStrike" dirty="0">
                        <a:effectLst/>
                        <a:latin typeface="Calibri" panose="020F0502020204030204" pitchFamily="34" charset="0"/>
                      </a:endParaRPr>
                    </a:p>
                  </a:txBody>
                  <a:tcPr marL="12254" marR="12254" marT="12254" marB="0" anchor="b"/>
                </a:tc>
                <a:extLst>
                  <a:ext uri="{0D108BD9-81ED-4DB2-BD59-A6C34878D82A}">
                    <a16:rowId xmlns:a16="http://schemas.microsoft.com/office/drawing/2014/main" xmlns="" val="2021061685"/>
                  </a:ext>
                </a:extLst>
              </a:tr>
              <a:tr h="245073">
                <a:tc>
                  <a:txBody>
                    <a:bodyPr/>
                    <a:lstStyle/>
                    <a:p>
                      <a:pPr algn="ctr" fontAlgn="b"/>
                      <a:r>
                        <a:rPr lang="en-US" sz="1400" u="none" strike="noStrike" dirty="0">
                          <a:effectLst/>
                        </a:rPr>
                        <a:t>2020</a:t>
                      </a:r>
                      <a:endParaRPr lang="en-US" sz="1400" b="0" i="0" u="none" strike="noStrike" dirty="0">
                        <a:effectLst/>
                        <a:latin typeface="Calibri" panose="020F0502020204030204" pitchFamily="34" charset="0"/>
                      </a:endParaRPr>
                    </a:p>
                  </a:txBody>
                  <a:tcPr marL="12254" marR="12254" marT="12254" marB="0" anchor="b"/>
                </a:tc>
                <a:tc>
                  <a:txBody>
                    <a:bodyPr/>
                    <a:lstStyle/>
                    <a:p>
                      <a:pPr algn="ctr" fontAlgn="b"/>
                      <a:r>
                        <a:rPr lang="en-US" sz="1400" u="none" strike="noStrike" dirty="0">
                          <a:effectLst/>
                        </a:rPr>
                        <a:t>0.15%</a:t>
                      </a:r>
                      <a:endParaRPr lang="en-US" sz="1400" b="0" i="0" u="none" strike="noStrike" dirty="0">
                        <a:effectLst/>
                        <a:latin typeface="Calibri" panose="020F0502020204030204" pitchFamily="34" charset="0"/>
                      </a:endParaRPr>
                    </a:p>
                  </a:txBody>
                  <a:tcPr marL="12254" marR="12254" marT="12254" marB="0" anchor="b"/>
                </a:tc>
                <a:extLst>
                  <a:ext uri="{0D108BD9-81ED-4DB2-BD59-A6C34878D82A}">
                    <a16:rowId xmlns:a16="http://schemas.microsoft.com/office/drawing/2014/main" xmlns="" val="3131771182"/>
                  </a:ext>
                </a:extLst>
              </a:tr>
              <a:tr h="245073">
                <a:tc>
                  <a:txBody>
                    <a:bodyPr/>
                    <a:lstStyle/>
                    <a:p>
                      <a:pPr algn="ctr" fontAlgn="b"/>
                      <a:r>
                        <a:rPr lang="en-US" sz="1400" u="none" strike="noStrike" dirty="0">
                          <a:effectLst/>
                        </a:rPr>
                        <a:t>2021</a:t>
                      </a:r>
                      <a:endParaRPr lang="en-US" sz="1400" b="0" i="0" u="none" strike="noStrike" dirty="0">
                        <a:effectLst/>
                        <a:latin typeface="Calibri" panose="020F0502020204030204" pitchFamily="34" charset="0"/>
                      </a:endParaRPr>
                    </a:p>
                  </a:txBody>
                  <a:tcPr marL="12254" marR="12254" marT="12254" marB="0" anchor="b"/>
                </a:tc>
                <a:tc>
                  <a:txBody>
                    <a:bodyPr/>
                    <a:lstStyle/>
                    <a:p>
                      <a:pPr algn="ctr" fontAlgn="b"/>
                      <a:r>
                        <a:rPr lang="en-US" sz="1400" u="none" strike="noStrike" dirty="0">
                          <a:effectLst/>
                        </a:rPr>
                        <a:t>5.13%</a:t>
                      </a:r>
                      <a:endParaRPr lang="en-US" sz="1400" b="0" i="0" u="none" strike="noStrike" dirty="0">
                        <a:effectLst/>
                        <a:latin typeface="Calibri" panose="020F0502020204030204" pitchFamily="34" charset="0"/>
                      </a:endParaRPr>
                    </a:p>
                  </a:txBody>
                  <a:tcPr marL="12254" marR="12254" marT="12254" marB="0" anchor="b"/>
                </a:tc>
                <a:extLst>
                  <a:ext uri="{0D108BD9-81ED-4DB2-BD59-A6C34878D82A}">
                    <a16:rowId xmlns:a16="http://schemas.microsoft.com/office/drawing/2014/main" xmlns="" val="2097634749"/>
                  </a:ext>
                </a:extLst>
              </a:tr>
              <a:tr h="245073">
                <a:tc>
                  <a:txBody>
                    <a:bodyPr/>
                    <a:lstStyle/>
                    <a:p>
                      <a:pPr algn="ctr" fontAlgn="b"/>
                      <a:r>
                        <a:rPr lang="en-US" sz="1400" u="none" strike="noStrike" dirty="0">
                          <a:effectLst/>
                        </a:rPr>
                        <a:t>2022</a:t>
                      </a:r>
                      <a:endParaRPr lang="en-US" sz="1400" b="0" i="0" u="none" strike="noStrike" dirty="0">
                        <a:effectLst/>
                        <a:latin typeface="Calibri" panose="020F0502020204030204" pitchFamily="34" charset="0"/>
                      </a:endParaRPr>
                    </a:p>
                  </a:txBody>
                  <a:tcPr marL="12254" marR="12254" marT="12254" marB="0" anchor="b"/>
                </a:tc>
                <a:tc>
                  <a:txBody>
                    <a:bodyPr/>
                    <a:lstStyle/>
                    <a:p>
                      <a:pPr algn="ctr" fontAlgn="b"/>
                      <a:r>
                        <a:rPr lang="en-US" sz="1400" u="none" strike="noStrike" dirty="0">
                          <a:effectLst/>
                        </a:rPr>
                        <a:t>2.63%</a:t>
                      </a:r>
                      <a:endParaRPr lang="en-US" sz="1400" b="0" i="0" u="none" strike="noStrike" dirty="0">
                        <a:effectLst/>
                        <a:latin typeface="Calibri" panose="020F0502020204030204" pitchFamily="34" charset="0"/>
                      </a:endParaRPr>
                    </a:p>
                  </a:txBody>
                  <a:tcPr marL="12254" marR="12254" marT="12254" marB="0" anchor="b"/>
                </a:tc>
                <a:extLst>
                  <a:ext uri="{0D108BD9-81ED-4DB2-BD59-A6C34878D82A}">
                    <a16:rowId xmlns:a16="http://schemas.microsoft.com/office/drawing/2014/main" xmlns="" val="2870170680"/>
                  </a:ext>
                </a:extLst>
              </a:tr>
              <a:tr h="245073">
                <a:tc>
                  <a:txBody>
                    <a:bodyPr/>
                    <a:lstStyle/>
                    <a:p>
                      <a:pPr algn="ctr" fontAlgn="b"/>
                      <a:r>
                        <a:rPr lang="en-US" sz="1400" u="none" strike="noStrike" dirty="0">
                          <a:effectLst/>
                        </a:rPr>
                        <a:t>2023</a:t>
                      </a:r>
                      <a:endParaRPr lang="en-US" sz="1400" b="0" i="0" u="none" strike="noStrike" dirty="0">
                        <a:effectLst/>
                        <a:latin typeface="Calibri" panose="020F0502020204030204" pitchFamily="34" charset="0"/>
                      </a:endParaRPr>
                    </a:p>
                  </a:txBody>
                  <a:tcPr marL="12254" marR="12254" marT="12254" marB="0" anchor="b"/>
                </a:tc>
                <a:tc>
                  <a:txBody>
                    <a:bodyPr/>
                    <a:lstStyle/>
                    <a:p>
                      <a:pPr algn="ctr" fontAlgn="b"/>
                      <a:r>
                        <a:rPr lang="en-US" sz="1400" u="none" strike="noStrike" dirty="0">
                          <a:effectLst/>
                        </a:rPr>
                        <a:t>2.00%</a:t>
                      </a:r>
                      <a:endParaRPr lang="en-US" sz="1400" b="0" i="0" u="none" strike="noStrike" dirty="0">
                        <a:effectLst/>
                        <a:latin typeface="Calibri" panose="020F0502020204030204" pitchFamily="34" charset="0"/>
                      </a:endParaRPr>
                    </a:p>
                  </a:txBody>
                  <a:tcPr marL="12254" marR="12254" marT="12254" marB="0" anchor="b"/>
                </a:tc>
                <a:extLst>
                  <a:ext uri="{0D108BD9-81ED-4DB2-BD59-A6C34878D82A}">
                    <a16:rowId xmlns:a16="http://schemas.microsoft.com/office/drawing/2014/main" xmlns="" val="1364003886"/>
                  </a:ext>
                </a:extLst>
              </a:tr>
              <a:tr h="245073">
                <a:tc>
                  <a:txBody>
                    <a:bodyPr/>
                    <a:lstStyle/>
                    <a:p>
                      <a:pPr algn="ctr" fontAlgn="b"/>
                      <a:r>
                        <a:rPr lang="en-US" sz="1400" u="none" strike="noStrike" dirty="0">
                          <a:effectLst/>
                        </a:rPr>
                        <a:t>2024</a:t>
                      </a:r>
                      <a:endParaRPr lang="en-US" sz="1400" b="0" i="0" u="none" strike="noStrike" dirty="0">
                        <a:effectLst/>
                        <a:latin typeface="Calibri" panose="020F0502020204030204" pitchFamily="34" charset="0"/>
                      </a:endParaRPr>
                    </a:p>
                  </a:txBody>
                  <a:tcPr marL="12254" marR="12254" marT="12254" marB="0" anchor="b"/>
                </a:tc>
                <a:tc>
                  <a:txBody>
                    <a:bodyPr/>
                    <a:lstStyle/>
                    <a:p>
                      <a:pPr algn="ctr" fontAlgn="b"/>
                      <a:r>
                        <a:rPr lang="en-US" sz="1400" u="none" strike="noStrike" dirty="0" smtClean="0">
                          <a:effectLst/>
                        </a:rPr>
                        <a:t>3.3%</a:t>
                      </a:r>
                      <a:endParaRPr lang="en-US" sz="1400" b="1" u="none" strike="noStrike" dirty="0" smtClean="0">
                        <a:effectLst/>
                      </a:endParaRPr>
                    </a:p>
                  </a:txBody>
                  <a:tcPr marL="12254" marR="12254" marT="12254" marB="0" anchor="b"/>
                </a:tc>
                <a:extLst>
                  <a:ext uri="{0D108BD9-81ED-4DB2-BD59-A6C34878D82A}">
                    <a16:rowId xmlns:a16="http://schemas.microsoft.com/office/drawing/2014/main" xmlns="" val="47427835"/>
                  </a:ext>
                </a:extLst>
              </a:tr>
            </a:tbl>
          </a:graphicData>
        </a:graphic>
      </p:graphicFrame>
      <p:sp>
        <p:nvSpPr>
          <p:cNvPr id="10" name="Title 4"/>
          <p:cNvSpPr txBox="1">
            <a:spLocks/>
          </p:cNvSpPr>
          <p:nvPr/>
        </p:nvSpPr>
        <p:spPr>
          <a:xfrm>
            <a:off x="646111" y="452718"/>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Average Annual Growth 2.74%</a:t>
            </a:r>
            <a:endParaRPr lang="en-US" sz="3200" dirty="0"/>
          </a:p>
        </p:txBody>
      </p:sp>
    </p:spTree>
    <p:extLst>
      <p:ext uri="{BB962C8B-B14F-4D97-AF65-F5344CB8AC3E}">
        <p14:creationId xmlns:p14="http://schemas.microsoft.com/office/powerpoint/2010/main" val="536869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No Projected Tax Rate Increase</a:t>
            </a:r>
            <a:endParaRPr lang="en-US" dirty="0"/>
          </a:p>
        </p:txBody>
      </p:sp>
      <p:graphicFrame>
        <p:nvGraphicFramePr>
          <p:cNvPr id="14" name="Table 13"/>
          <p:cNvGraphicFramePr>
            <a:graphicFrameLocks noGrp="1"/>
          </p:cNvGraphicFramePr>
          <p:nvPr>
            <p:extLst/>
          </p:nvPr>
        </p:nvGraphicFramePr>
        <p:xfrm>
          <a:off x="1244755" y="2055815"/>
          <a:ext cx="6098965" cy="2974974"/>
        </p:xfrm>
        <a:graphic>
          <a:graphicData uri="http://schemas.openxmlformats.org/drawingml/2006/table">
            <a:tbl>
              <a:tblPr firstRow="1" firstCol="1" bandRow="1">
                <a:tableStyleId>{5C22544A-7EE6-4342-B048-85BDC9FD1C3A}</a:tableStyleId>
              </a:tblPr>
              <a:tblGrid>
                <a:gridCol w="1814090">
                  <a:extLst>
                    <a:ext uri="{9D8B030D-6E8A-4147-A177-3AD203B41FA5}">
                      <a16:colId xmlns:a16="http://schemas.microsoft.com/office/drawing/2014/main" xmlns="" val="986733853"/>
                    </a:ext>
                  </a:extLst>
                </a:gridCol>
                <a:gridCol w="1126202">
                  <a:extLst>
                    <a:ext uri="{9D8B030D-6E8A-4147-A177-3AD203B41FA5}">
                      <a16:colId xmlns:a16="http://schemas.microsoft.com/office/drawing/2014/main" xmlns="" val="1053481581"/>
                    </a:ext>
                  </a:extLst>
                </a:gridCol>
                <a:gridCol w="1052891">
                  <a:extLst>
                    <a:ext uri="{9D8B030D-6E8A-4147-A177-3AD203B41FA5}">
                      <a16:colId xmlns:a16="http://schemas.microsoft.com/office/drawing/2014/main" xmlns="" val="200478628"/>
                    </a:ext>
                  </a:extLst>
                </a:gridCol>
                <a:gridCol w="1052891">
                  <a:extLst>
                    <a:ext uri="{9D8B030D-6E8A-4147-A177-3AD203B41FA5}">
                      <a16:colId xmlns:a16="http://schemas.microsoft.com/office/drawing/2014/main" xmlns="" val="285081287"/>
                    </a:ext>
                  </a:extLst>
                </a:gridCol>
                <a:gridCol w="1052891">
                  <a:extLst>
                    <a:ext uri="{9D8B030D-6E8A-4147-A177-3AD203B41FA5}">
                      <a16:colId xmlns:a16="http://schemas.microsoft.com/office/drawing/2014/main" xmlns="" val="2160622528"/>
                    </a:ext>
                  </a:extLst>
                </a:gridCol>
              </a:tblGrid>
              <a:tr h="1388737">
                <a:tc>
                  <a:txBody>
                    <a:bodyPr/>
                    <a:lstStyle/>
                    <a:p>
                      <a:pPr marL="0" marR="0">
                        <a:lnSpc>
                          <a:spcPct val="115000"/>
                        </a:lnSpc>
                        <a:spcBef>
                          <a:spcPts val="0"/>
                        </a:spcBef>
                        <a:spcAft>
                          <a:spcPts val="0"/>
                        </a:spcAft>
                      </a:pPr>
                      <a:endParaRPr lang="en-US" sz="32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marL="0" marR="0" algn="ctr">
                        <a:lnSpc>
                          <a:spcPct val="115000"/>
                        </a:lnSpc>
                        <a:spcBef>
                          <a:spcPts val="0"/>
                        </a:spcBef>
                        <a:spcAft>
                          <a:spcPts val="0"/>
                        </a:spcAft>
                      </a:pPr>
                      <a:r>
                        <a:rPr lang="en-US" sz="3200" dirty="0" smtClean="0">
                          <a:effectLst/>
                          <a:latin typeface="+mn-lt"/>
                        </a:rPr>
                        <a:t>2019</a:t>
                      </a:r>
                      <a:endParaRPr lang="en-US" sz="32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marL="0" marR="0" algn="ctr">
                        <a:lnSpc>
                          <a:spcPct val="115000"/>
                        </a:lnSpc>
                        <a:spcBef>
                          <a:spcPts val="0"/>
                        </a:spcBef>
                        <a:spcAft>
                          <a:spcPts val="0"/>
                        </a:spcAft>
                      </a:pPr>
                      <a:r>
                        <a:rPr lang="en-US" sz="3200" dirty="0">
                          <a:effectLst/>
                          <a:latin typeface="+mn-lt"/>
                        </a:rPr>
                        <a:t>2020</a:t>
                      </a:r>
                      <a:endParaRPr lang="en-US" sz="32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marL="0" marR="0" algn="ctr">
                        <a:lnSpc>
                          <a:spcPct val="115000"/>
                        </a:lnSpc>
                        <a:spcBef>
                          <a:spcPts val="0"/>
                        </a:spcBef>
                        <a:spcAft>
                          <a:spcPts val="0"/>
                        </a:spcAft>
                      </a:pPr>
                      <a:r>
                        <a:rPr lang="en-US" sz="3200" dirty="0">
                          <a:effectLst/>
                          <a:latin typeface="+mn-lt"/>
                        </a:rPr>
                        <a:t>2021</a:t>
                      </a:r>
                      <a:endParaRPr lang="en-US" sz="32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marL="0" marR="0" algn="ctr">
                        <a:lnSpc>
                          <a:spcPct val="115000"/>
                        </a:lnSpc>
                        <a:spcBef>
                          <a:spcPts val="0"/>
                        </a:spcBef>
                        <a:spcAft>
                          <a:spcPts val="0"/>
                        </a:spcAft>
                      </a:pPr>
                      <a:r>
                        <a:rPr lang="en-US" sz="3200" dirty="0" smtClean="0">
                          <a:effectLst/>
                          <a:latin typeface="+mn-lt"/>
                          <a:ea typeface="Calibri" panose="020F0502020204030204" pitchFamily="34" charset="0"/>
                          <a:cs typeface="Times New Roman" panose="02020603050405020304" pitchFamily="18" charset="0"/>
                        </a:rPr>
                        <a:t>2022</a:t>
                      </a:r>
                      <a:endParaRPr lang="en-US" sz="32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extLst>
                  <a:ext uri="{0D108BD9-81ED-4DB2-BD59-A6C34878D82A}">
                    <a16:rowId xmlns:a16="http://schemas.microsoft.com/office/drawing/2014/main" xmlns="" val="2888059878"/>
                  </a:ext>
                </a:extLst>
              </a:tr>
              <a:tr h="1586237">
                <a:tc>
                  <a:txBody>
                    <a:bodyPr/>
                    <a:lstStyle/>
                    <a:p>
                      <a:pPr marL="0" marR="0" algn="ctr">
                        <a:lnSpc>
                          <a:spcPct val="115000"/>
                        </a:lnSpc>
                        <a:spcBef>
                          <a:spcPts val="0"/>
                        </a:spcBef>
                        <a:spcAft>
                          <a:spcPts val="0"/>
                        </a:spcAft>
                      </a:pPr>
                      <a:r>
                        <a:rPr lang="en-US" sz="3200" dirty="0">
                          <a:effectLst/>
                          <a:latin typeface="+mn-lt"/>
                        </a:rPr>
                        <a:t>Town</a:t>
                      </a:r>
                      <a:endParaRPr lang="en-US" sz="32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marL="0" marR="0" algn="ctr">
                        <a:lnSpc>
                          <a:spcPct val="115000"/>
                        </a:lnSpc>
                        <a:spcBef>
                          <a:spcPts val="0"/>
                        </a:spcBef>
                        <a:spcAft>
                          <a:spcPts val="0"/>
                        </a:spcAft>
                      </a:pPr>
                      <a:r>
                        <a:rPr lang="en-US" sz="3200" dirty="0">
                          <a:effectLst/>
                          <a:latin typeface="+mn-lt"/>
                        </a:rPr>
                        <a:t>3.30</a:t>
                      </a:r>
                      <a:endParaRPr lang="en-US" sz="32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marL="0" marR="0" algn="ctr">
                        <a:lnSpc>
                          <a:spcPct val="115000"/>
                        </a:lnSpc>
                        <a:spcBef>
                          <a:spcPts val="0"/>
                        </a:spcBef>
                        <a:spcAft>
                          <a:spcPts val="0"/>
                        </a:spcAft>
                      </a:pPr>
                      <a:r>
                        <a:rPr lang="en-US" sz="3200" dirty="0">
                          <a:effectLst/>
                          <a:latin typeface="+mn-lt"/>
                        </a:rPr>
                        <a:t>3.09</a:t>
                      </a:r>
                      <a:endParaRPr lang="en-US" sz="32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marL="0" marR="0" algn="ctr">
                        <a:lnSpc>
                          <a:spcPct val="115000"/>
                        </a:lnSpc>
                        <a:spcBef>
                          <a:spcPts val="0"/>
                        </a:spcBef>
                        <a:spcAft>
                          <a:spcPts val="0"/>
                        </a:spcAft>
                      </a:pPr>
                      <a:r>
                        <a:rPr lang="en-US" sz="3200" dirty="0">
                          <a:effectLst/>
                          <a:latin typeface="+mn-lt"/>
                        </a:rPr>
                        <a:t>3.15</a:t>
                      </a:r>
                      <a:endParaRPr lang="en-US" sz="32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marL="0" marR="0" algn="ctr">
                        <a:lnSpc>
                          <a:spcPct val="115000"/>
                        </a:lnSpc>
                        <a:spcBef>
                          <a:spcPts val="0"/>
                        </a:spcBef>
                        <a:spcAft>
                          <a:spcPts val="0"/>
                        </a:spcAft>
                      </a:pPr>
                      <a:r>
                        <a:rPr lang="en-US" sz="3200" dirty="0" smtClean="0">
                          <a:effectLst/>
                          <a:latin typeface="+mn-lt"/>
                          <a:ea typeface="Calibri" panose="020F0502020204030204" pitchFamily="34" charset="0"/>
                          <a:cs typeface="Times New Roman" panose="02020603050405020304" pitchFamily="18" charset="0"/>
                        </a:rPr>
                        <a:t>3.07</a:t>
                      </a:r>
                      <a:endParaRPr lang="en-US" sz="32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tx2"/>
                    </a:solidFill>
                  </a:tcPr>
                </a:tc>
                <a:extLst>
                  <a:ext uri="{0D108BD9-81ED-4DB2-BD59-A6C34878D82A}">
                    <a16:rowId xmlns:a16="http://schemas.microsoft.com/office/drawing/2014/main" xmlns="" val="3322982773"/>
                  </a:ext>
                </a:extLst>
              </a:tr>
            </a:tbl>
          </a:graphicData>
        </a:graphic>
      </p:graphicFrame>
      <p:sp>
        <p:nvSpPr>
          <p:cNvPr id="15" name="Title 11"/>
          <p:cNvSpPr txBox="1">
            <a:spLocks/>
          </p:cNvSpPr>
          <p:nvPr/>
        </p:nvSpPr>
        <p:spPr>
          <a:xfrm>
            <a:off x="838200" y="50307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600" dirty="0"/>
          </a:p>
        </p:txBody>
      </p:sp>
      <p:graphicFrame>
        <p:nvGraphicFramePr>
          <p:cNvPr id="8" name="Table 7"/>
          <p:cNvGraphicFramePr>
            <a:graphicFrameLocks noGrp="1"/>
          </p:cNvGraphicFramePr>
          <p:nvPr>
            <p:extLst/>
          </p:nvPr>
        </p:nvGraphicFramePr>
        <p:xfrm>
          <a:off x="7343720" y="2055815"/>
          <a:ext cx="1262398" cy="2974974"/>
        </p:xfrm>
        <a:graphic>
          <a:graphicData uri="http://schemas.openxmlformats.org/drawingml/2006/table">
            <a:tbl>
              <a:tblPr firstRow="1" firstCol="1" bandRow="1">
                <a:tableStyleId>{5C22544A-7EE6-4342-B048-85BDC9FD1C3A}</a:tableStyleId>
              </a:tblPr>
              <a:tblGrid>
                <a:gridCol w="1262398">
                  <a:extLst>
                    <a:ext uri="{9D8B030D-6E8A-4147-A177-3AD203B41FA5}">
                      <a16:colId xmlns:a16="http://schemas.microsoft.com/office/drawing/2014/main" xmlns="" val="679952665"/>
                    </a:ext>
                  </a:extLst>
                </a:gridCol>
              </a:tblGrid>
              <a:tr h="1388737">
                <a:tc>
                  <a:txBody>
                    <a:bodyPr/>
                    <a:lstStyle/>
                    <a:p>
                      <a:pPr marL="0" marR="0" algn="ctr">
                        <a:lnSpc>
                          <a:spcPct val="115000"/>
                        </a:lnSpc>
                        <a:spcBef>
                          <a:spcPts val="0"/>
                        </a:spcBef>
                        <a:spcAft>
                          <a:spcPts val="0"/>
                        </a:spcAft>
                      </a:pPr>
                      <a:r>
                        <a:rPr lang="en-US" sz="3200" dirty="0" smtClean="0">
                          <a:effectLst/>
                          <a:latin typeface="Century Gothic" panose="020B0502020202020204" pitchFamily="34" charset="0"/>
                          <a:ea typeface="Calibri" panose="020F0502020204030204" pitchFamily="34" charset="0"/>
                          <a:cs typeface="Times New Roman" panose="02020603050405020304" pitchFamily="18" charset="0"/>
                        </a:rPr>
                        <a:t>2023</a:t>
                      </a:r>
                      <a:endParaRPr lang="en-US" sz="3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extLst>
                  <a:ext uri="{0D108BD9-81ED-4DB2-BD59-A6C34878D82A}">
                    <a16:rowId xmlns:a16="http://schemas.microsoft.com/office/drawing/2014/main" xmlns="" val="214855901"/>
                  </a:ext>
                </a:extLst>
              </a:tr>
              <a:tr h="1586237">
                <a:tc>
                  <a:txBody>
                    <a:bodyPr/>
                    <a:lstStyle/>
                    <a:p>
                      <a:pPr marL="0" marR="0" algn="ctr">
                        <a:lnSpc>
                          <a:spcPct val="115000"/>
                        </a:lnSpc>
                        <a:spcBef>
                          <a:spcPts val="0"/>
                        </a:spcBef>
                        <a:spcAft>
                          <a:spcPts val="0"/>
                        </a:spcAft>
                      </a:pPr>
                      <a:r>
                        <a:rPr lang="en-US" sz="3200" b="0" dirty="0" smtClean="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3.15</a:t>
                      </a:r>
                    </a:p>
                  </a:txBody>
                  <a:tcPr marL="68580" marR="68580" marT="0" marB="0" anchor="ctr">
                    <a:solidFill>
                      <a:schemeClr val="tx2"/>
                    </a:solidFill>
                  </a:tcPr>
                </a:tc>
                <a:extLst>
                  <a:ext uri="{0D108BD9-81ED-4DB2-BD59-A6C34878D82A}">
                    <a16:rowId xmlns:a16="http://schemas.microsoft.com/office/drawing/2014/main" xmlns="" val="2798388188"/>
                  </a:ext>
                </a:extLst>
              </a:tr>
            </a:tbl>
          </a:graphicData>
        </a:graphic>
      </p:graphicFrame>
      <p:graphicFrame>
        <p:nvGraphicFramePr>
          <p:cNvPr id="9" name="Table 8"/>
          <p:cNvGraphicFramePr>
            <a:graphicFrameLocks noGrp="1"/>
          </p:cNvGraphicFramePr>
          <p:nvPr>
            <p:extLst/>
          </p:nvPr>
        </p:nvGraphicFramePr>
        <p:xfrm>
          <a:off x="8788436" y="2055815"/>
          <a:ext cx="1262398" cy="2974974"/>
        </p:xfrm>
        <a:graphic>
          <a:graphicData uri="http://schemas.openxmlformats.org/drawingml/2006/table">
            <a:tbl>
              <a:tblPr firstRow="1" firstCol="1" bandRow="1">
                <a:tableStyleId>{5C22544A-7EE6-4342-B048-85BDC9FD1C3A}</a:tableStyleId>
              </a:tblPr>
              <a:tblGrid>
                <a:gridCol w="1262398">
                  <a:extLst>
                    <a:ext uri="{9D8B030D-6E8A-4147-A177-3AD203B41FA5}">
                      <a16:colId xmlns:a16="http://schemas.microsoft.com/office/drawing/2014/main" xmlns="" val="679952665"/>
                    </a:ext>
                  </a:extLst>
                </a:gridCol>
              </a:tblGrid>
              <a:tr h="1388737">
                <a:tc>
                  <a:txBody>
                    <a:bodyPr/>
                    <a:lstStyle/>
                    <a:p>
                      <a:pPr marL="0" marR="0" algn="ctr">
                        <a:lnSpc>
                          <a:spcPct val="115000"/>
                        </a:lnSpc>
                        <a:spcBef>
                          <a:spcPts val="0"/>
                        </a:spcBef>
                        <a:spcAft>
                          <a:spcPts val="0"/>
                        </a:spcAft>
                      </a:pPr>
                      <a:r>
                        <a:rPr lang="en-US" sz="3200" dirty="0" smtClean="0">
                          <a:effectLst/>
                          <a:latin typeface="Century Gothic" panose="020B0502020202020204" pitchFamily="34" charset="0"/>
                          <a:ea typeface="Calibri" panose="020F0502020204030204" pitchFamily="34" charset="0"/>
                          <a:cs typeface="Times New Roman" panose="02020603050405020304" pitchFamily="18" charset="0"/>
                        </a:rPr>
                        <a:t>2024</a:t>
                      </a:r>
                      <a:endParaRPr lang="en-US" sz="3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extLst>
                  <a:ext uri="{0D108BD9-81ED-4DB2-BD59-A6C34878D82A}">
                    <a16:rowId xmlns:a16="http://schemas.microsoft.com/office/drawing/2014/main" xmlns="" val="214855901"/>
                  </a:ext>
                </a:extLst>
              </a:tr>
              <a:tr h="1586237">
                <a:tc>
                  <a:txBody>
                    <a:bodyPr/>
                    <a:lstStyle/>
                    <a:p>
                      <a:pPr marL="0" marR="0" algn="ctr">
                        <a:lnSpc>
                          <a:spcPct val="115000"/>
                        </a:lnSpc>
                        <a:spcBef>
                          <a:spcPts val="0"/>
                        </a:spcBef>
                        <a:spcAft>
                          <a:spcPts val="0"/>
                        </a:spcAft>
                      </a:pPr>
                      <a:r>
                        <a:rPr lang="en-US" sz="3200" b="0" dirty="0" smtClean="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3.15*</a:t>
                      </a:r>
                    </a:p>
                  </a:txBody>
                  <a:tcPr marL="68580" marR="68580" marT="0" marB="0" anchor="ctr">
                    <a:solidFill>
                      <a:schemeClr val="tx2"/>
                    </a:solidFill>
                  </a:tcPr>
                </a:tc>
                <a:extLst>
                  <a:ext uri="{0D108BD9-81ED-4DB2-BD59-A6C34878D82A}">
                    <a16:rowId xmlns:a16="http://schemas.microsoft.com/office/drawing/2014/main" xmlns="" val="2798388188"/>
                  </a:ext>
                </a:extLst>
              </a:tr>
            </a:tbl>
          </a:graphicData>
        </a:graphic>
      </p:graphicFrame>
      <p:sp>
        <p:nvSpPr>
          <p:cNvPr id="10" name="TextBox 9"/>
          <p:cNvSpPr txBox="1"/>
          <p:nvPr/>
        </p:nvSpPr>
        <p:spPr>
          <a:xfrm>
            <a:off x="4518212" y="5370404"/>
            <a:ext cx="6580094" cy="923330"/>
          </a:xfrm>
          <a:prstGeom prst="rect">
            <a:avLst/>
          </a:prstGeom>
          <a:noFill/>
        </p:spPr>
        <p:txBody>
          <a:bodyPr wrap="square" rtlCol="0">
            <a:spAutoFit/>
          </a:bodyPr>
          <a:lstStyle/>
          <a:p>
            <a:r>
              <a:rPr lang="en-US" b="1" dirty="0" smtClean="0"/>
              <a:t>*This prelim 2024 tax projection is provided for comparison purposes only; 2024 revaluation will change town’s base valuation</a:t>
            </a:r>
            <a:r>
              <a:rPr lang="en-US" dirty="0" smtClean="0"/>
              <a:t>.</a:t>
            </a:r>
            <a:endParaRPr lang="en-US" dirty="0"/>
          </a:p>
        </p:txBody>
      </p:sp>
    </p:spTree>
    <p:extLst>
      <p:ext uri="{BB962C8B-B14F-4D97-AF65-F5344CB8AC3E}">
        <p14:creationId xmlns:p14="http://schemas.microsoft.com/office/powerpoint/2010/main" val="1394545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Article 11</a:t>
            </a:r>
            <a:endParaRPr lang="en-US" b="1" dirty="0"/>
          </a:p>
        </p:txBody>
      </p:sp>
      <p:sp>
        <p:nvSpPr>
          <p:cNvPr id="6" name="Content Placeholder 5"/>
          <p:cNvSpPr>
            <a:spLocks noGrp="1"/>
          </p:cNvSpPr>
          <p:nvPr>
            <p:ph idx="1"/>
          </p:nvPr>
        </p:nvSpPr>
        <p:spPr>
          <a:xfrm>
            <a:off x="4291280" y="1055178"/>
            <a:ext cx="6088033" cy="5577841"/>
          </a:xfrm>
        </p:spPr>
        <p:txBody>
          <a:bodyPr anchor="ctr">
            <a:noAutofit/>
          </a:bodyPr>
          <a:lstStyle/>
          <a:p>
            <a:r>
              <a:rPr lang="en-US" sz="2800" dirty="0"/>
              <a:t>To see if the Town will vote to raise and appropriate the sum of Eight million four hundred eighty two thousand one hundred sixty dollars ($8,482,160) for general municipal operations.  This article does not include appropriations contained in special or individual articles addressed separately.</a:t>
            </a:r>
          </a:p>
        </p:txBody>
      </p:sp>
      <p:sp>
        <p:nvSpPr>
          <p:cNvPr id="7" name="Text Placeholder 6"/>
          <p:cNvSpPr>
            <a:spLocks noGrp="1"/>
          </p:cNvSpPr>
          <p:nvPr>
            <p:ph type="body" sz="half" idx="2"/>
          </p:nvPr>
        </p:nvSpPr>
        <p:spPr/>
        <p:txBody>
          <a:bodyPr>
            <a:normAutofit/>
          </a:bodyPr>
          <a:lstStyle/>
          <a:p>
            <a:r>
              <a:rPr lang="en-US" sz="2400" dirty="0" smtClean="0"/>
              <a:t>2024 Operating </a:t>
            </a:r>
            <a:r>
              <a:rPr lang="en-US" sz="2400" dirty="0"/>
              <a:t>Budget</a:t>
            </a:r>
          </a:p>
        </p:txBody>
      </p:sp>
      <p:sp>
        <p:nvSpPr>
          <p:cNvPr id="4" name="Slide Number Placeholder 3"/>
          <p:cNvSpPr>
            <a:spLocks noGrp="1"/>
          </p:cNvSpPr>
          <p:nvPr>
            <p:ph type="sldNum" sz="quarter" idx="12"/>
          </p:nvPr>
        </p:nvSpPr>
        <p:spPr/>
        <p:txBody>
          <a:bodyPr/>
          <a:lstStyle/>
          <a:p>
            <a:fld id="{A35D949F-4EAC-4CFC-BF32-244174813A07}" type="slidenum">
              <a:rPr lang="en-US" smtClean="0">
                <a:solidFill>
                  <a:srgbClr val="DEDEE0"/>
                </a:solidFill>
              </a:rPr>
              <a:pPr/>
              <a:t>15</a:t>
            </a:fld>
            <a:endParaRPr lang="en-US" dirty="0">
              <a:solidFill>
                <a:srgbClr val="DEDEE0"/>
              </a:solidFill>
            </a:endParaRPr>
          </a:p>
        </p:txBody>
      </p:sp>
    </p:spTree>
    <p:extLst>
      <p:ext uri="{BB962C8B-B14F-4D97-AF65-F5344CB8AC3E}">
        <p14:creationId xmlns:p14="http://schemas.microsoft.com/office/powerpoint/2010/main" val="1647806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Article 12</a:t>
            </a:r>
            <a:endParaRPr lang="en-US" b="1" dirty="0"/>
          </a:p>
        </p:txBody>
      </p:sp>
      <p:sp>
        <p:nvSpPr>
          <p:cNvPr id="6" name="Content Placeholder 5"/>
          <p:cNvSpPr>
            <a:spLocks noGrp="1"/>
          </p:cNvSpPr>
          <p:nvPr>
            <p:ph idx="1"/>
          </p:nvPr>
        </p:nvSpPr>
        <p:spPr>
          <a:xfrm>
            <a:off x="4191000" y="1063416"/>
            <a:ext cx="7315200" cy="5562600"/>
          </a:xfrm>
        </p:spPr>
        <p:txBody>
          <a:bodyPr anchor="ctr">
            <a:noAutofit/>
          </a:bodyPr>
          <a:lstStyle/>
          <a:p>
            <a:pPr>
              <a:lnSpc>
                <a:spcPct val="100000"/>
              </a:lnSpc>
            </a:pPr>
            <a:r>
              <a:rPr lang="en-US" sz="2800" dirty="0"/>
              <a:t>To see if the Town will vote to raise and appropriate the sum of Six hundred seventy eight  thousand dollars ($678,000) to implement the Capital Improvements Program for 2024 as presented in the Town Report and recommended by the Planning Board.  This is a special warrant article which will be non-lapsing until the specific items are completed or obtained but shall in no case be later than December 31, </a:t>
            </a:r>
            <a:r>
              <a:rPr lang="en-US" sz="2800" dirty="0" smtClean="0"/>
              <a:t>2029 </a:t>
            </a:r>
            <a:r>
              <a:rPr lang="en-US" sz="2800" dirty="0"/>
              <a:t>per NH RSA 32:7 (VI).</a:t>
            </a:r>
            <a:endParaRPr lang="en-US" sz="3200" dirty="0"/>
          </a:p>
        </p:txBody>
      </p:sp>
      <p:sp>
        <p:nvSpPr>
          <p:cNvPr id="7" name="Text Placeholder 6"/>
          <p:cNvSpPr>
            <a:spLocks noGrp="1"/>
          </p:cNvSpPr>
          <p:nvPr>
            <p:ph type="body" sz="half" idx="2"/>
          </p:nvPr>
        </p:nvSpPr>
        <p:spPr/>
        <p:txBody>
          <a:bodyPr>
            <a:normAutofit/>
          </a:bodyPr>
          <a:lstStyle/>
          <a:p>
            <a:r>
              <a:rPr lang="en-US" sz="2400" dirty="0"/>
              <a:t>Capital Improvements Program</a:t>
            </a:r>
          </a:p>
        </p:txBody>
      </p:sp>
    </p:spTree>
    <p:extLst>
      <p:ext uri="{BB962C8B-B14F-4D97-AF65-F5344CB8AC3E}">
        <p14:creationId xmlns:p14="http://schemas.microsoft.com/office/powerpoint/2010/main" val="4063354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066800"/>
            <a:ext cx="9404723" cy="1400530"/>
          </a:xfrm>
        </p:spPr>
        <p:txBody>
          <a:bodyPr>
            <a:normAutofit/>
          </a:bodyPr>
          <a:lstStyle/>
          <a:p>
            <a:r>
              <a:rPr lang="en-US" b="1" dirty="0" smtClean="0">
                <a:latin typeface="Franklin Gothic Demi" panose="020B0703020102020204" pitchFamily="34" charset="0"/>
              </a:rPr>
              <a:t/>
            </a:r>
            <a:br>
              <a:rPr lang="en-US" b="1" dirty="0" smtClean="0">
                <a:latin typeface="Franklin Gothic Demi" panose="020B0703020102020204" pitchFamily="34" charset="0"/>
              </a:rPr>
            </a:br>
            <a:r>
              <a:rPr lang="en-US" b="1" dirty="0" smtClean="0">
                <a:latin typeface="Franklin Gothic Demi" panose="020B0703020102020204" pitchFamily="34" charset="0"/>
              </a:rPr>
              <a:t>Capital Improvements Program (CIP)</a:t>
            </a:r>
            <a:endParaRPr lang="en-US" b="1" dirty="0">
              <a:latin typeface="Franklin Gothic Demi" panose="020B0703020102020204" pitchFamily="34" charset="0"/>
            </a:endParaRPr>
          </a:p>
        </p:txBody>
      </p:sp>
      <p:graphicFrame>
        <p:nvGraphicFramePr>
          <p:cNvPr id="7" name="Content Placeholder 6"/>
          <p:cNvGraphicFramePr>
            <a:graphicFrameLocks noGrp="1"/>
          </p:cNvGraphicFramePr>
          <p:nvPr>
            <p:ph idx="1"/>
            <p:extLst/>
          </p:nvPr>
        </p:nvGraphicFramePr>
        <p:xfrm>
          <a:off x="978646" y="3339917"/>
          <a:ext cx="9642987" cy="914400"/>
        </p:xfrm>
        <a:graphic>
          <a:graphicData uri="http://schemas.openxmlformats.org/drawingml/2006/table">
            <a:tbl>
              <a:tblPr firstRow="1" lastRow="1" bandRow="1">
                <a:tableStyleId>{7E9639D4-E3E2-4D34-9284-5A2195B3D0D7}</a:tableStyleId>
              </a:tblPr>
              <a:tblGrid>
                <a:gridCol w="4520382">
                  <a:extLst>
                    <a:ext uri="{9D8B030D-6E8A-4147-A177-3AD203B41FA5}">
                      <a16:colId xmlns:a16="http://schemas.microsoft.com/office/drawing/2014/main" xmlns="" val="20000"/>
                    </a:ext>
                  </a:extLst>
                </a:gridCol>
                <a:gridCol w="1707535">
                  <a:extLst>
                    <a:ext uri="{9D8B030D-6E8A-4147-A177-3AD203B41FA5}">
                      <a16:colId xmlns:a16="http://schemas.microsoft.com/office/drawing/2014/main" xmlns="" val="20001"/>
                    </a:ext>
                  </a:extLst>
                </a:gridCol>
                <a:gridCol w="1707535">
                  <a:extLst>
                    <a:ext uri="{9D8B030D-6E8A-4147-A177-3AD203B41FA5}">
                      <a16:colId xmlns:a16="http://schemas.microsoft.com/office/drawing/2014/main" xmlns="" val="20002"/>
                    </a:ext>
                  </a:extLst>
                </a:gridCol>
                <a:gridCol w="1707535">
                  <a:extLst>
                    <a:ext uri="{9D8B030D-6E8A-4147-A177-3AD203B41FA5}">
                      <a16:colId xmlns:a16="http://schemas.microsoft.com/office/drawing/2014/main" xmlns="" val="20003"/>
                    </a:ext>
                  </a:extLst>
                </a:gridCol>
              </a:tblGrid>
              <a:tr h="437286">
                <a:tc>
                  <a:txBody>
                    <a:bodyPr/>
                    <a:lstStyle/>
                    <a:p>
                      <a:r>
                        <a:rPr lang="en-US" sz="2400" dirty="0" smtClean="0"/>
                        <a:t>Description</a:t>
                      </a:r>
                      <a:endParaRPr lang="en-US" sz="2400" dirty="0"/>
                    </a:p>
                  </a:txBody>
                  <a:tcPr/>
                </a:tc>
                <a:tc>
                  <a:txBody>
                    <a:bodyPr/>
                    <a:lstStyle/>
                    <a:p>
                      <a:pPr algn="r"/>
                      <a:r>
                        <a:rPr lang="en-US" sz="2400" dirty="0" smtClean="0"/>
                        <a:t>2023 </a:t>
                      </a:r>
                      <a:endParaRPr lang="en-US" sz="2400" dirty="0"/>
                    </a:p>
                  </a:txBody>
                  <a:tcPr anchor="b"/>
                </a:tc>
                <a:tc>
                  <a:txBody>
                    <a:bodyPr/>
                    <a:lstStyle/>
                    <a:p>
                      <a:pPr algn="r"/>
                      <a:r>
                        <a:rPr lang="en-US" sz="2400" dirty="0" smtClean="0"/>
                        <a:t>2024</a:t>
                      </a:r>
                      <a:endParaRPr lang="en-US" sz="2400" dirty="0"/>
                    </a:p>
                  </a:txBody>
                  <a:tcPr anchor="b"/>
                </a:tc>
                <a:tc>
                  <a:txBody>
                    <a:bodyPr/>
                    <a:lstStyle/>
                    <a:p>
                      <a:pPr algn="r"/>
                      <a:r>
                        <a:rPr lang="en-US" sz="2400" dirty="0" smtClean="0"/>
                        <a:t>Change</a:t>
                      </a:r>
                      <a:endParaRPr lang="en-US" sz="2400" dirty="0"/>
                    </a:p>
                  </a:txBody>
                  <a:tcPr anchor="b"/>
                </a:tc>
                <a:extLst>
                  <a:ext uri="{0D108BD9-81ED-4DB2-BD59-A6C34878D82A}">
                    <a16:rowId xmlns:a16="http://schemas.microsoft.com/office/drawing/2014/main" xmlns="" val="10000"/>
                  </a:ext>
                </a:extLst>
              </a:tr>
              <a:tr h="437286">
                <a:tc>
                  <a:txBody>
                    <a:bodyPr/>
                    <a:lstStyle/>
                    <a:p>
                      <a:r>
                        <a:rPr lang="en-US" sz="2400" dirty="0" smtClean="0"/>
                        <a:t>Total</a:t>
                      </a:r>
                      <a:endParaRPr lang="en-US" sz="2400" dirty="0"/>
                    </a:p>
                  </a:txBody>
                  <a:tcPr/>
                </a:tc>
                <a:tc>
                  <a:txBody>
                    <a:bodyPr/>
                    <a:lstStyle/>
                    <a:p>
                      <a:pPr algn="r"/>
                      <a:r>
                        <a:rPr lang="en-US" sz="2400" dirty="0" smtClean="0"/>
                        <a:t>663,000</a:t>
                      </a:r>
                      <a:endParaRPr lang="en-US" sz="2400" dirty="0"/>
                    </a:p>
                  </a:txBody>
                  <a:tcPr anchor="b"/>
                </a:tc>
                <a:tc>
                  <a:txBody>
                    <a:bodyPr/>
                    <a:lstStyle/>
                    <a:p>
                      <a:pPr algn="r"/>
                      <a:r>
                        <a:rPr lang="en-US" sz="2400" dirty="0" smtClean="0"/>
                        <a:t>678,000</a:t>
                      </a:r>
                      <a:endParaRPr lang="en-US" sz="2400" dirty="0"/>
                    </a:p>
                  </a:txBody>
                  <a:tcPr anchor="b"/>
                </a:tc>
                <a:tc>
                  <a:txBody>
                    <a:bodyPr/>
                    <a:lstStyle/>
                    <a:p>
                      <a:pPr algn="r"/>
                      <a:r>
                        <a:rPr lang="en-US" sz="2400" dirty="0" smtClean="0"/>
                        <a:t>15,000</a:t>
                      </a:r>
                      <a:endParaRPr lang="en-US" sz="2400" dirty="0"/>
                    </a:p>
                  </a:txBody>
                  <a:tcPr anchor="b"/>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592609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6" y="0"/>
            <a:ext cx="8875059" cy="6858000"/>
          </a:xfrm>
          <a:prstGeom prst="rect">
            <a:avLst/>
          </a:prstGeom>
        </p:spPr>
      </p:pic>
    </p:spTree>
    <p:extLst>
      <p:ext uri="{BB962C8B-B14F-4D97-AF65-F5344CB8AC3E}">
        <p14:creationId xmlns:p14="http://schemas.microsoft.com/office/powerpoint/2010/main" val="608898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5D949F-4EAC-4CFC-BF32-244174813A07}" type="slidenum">
              <a:rPr lang="en-US" smtClean="0">
                <a:solidFill>
                  <a:srgbClr val="DEDEE0"/>
                </a:solidFill>
              </a:rPr>
              <a:pPr/>
              <a:t>19</a:t>
            </a:fld>
            <a:endParaRPr lang="en-US" dirty="0">
              <a:solidFill>
                <a:srgbClr val="DEDEE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6941" y="-8238"/>
            <a:ext cx="8875059" cy="6858000"/>
          </a:xfrm>
          <a:prstGeom prst="rect">
            <a:avLst/>
          </a:prstGeom>
        </p:spPr>
      </p:pic>
    </p:spTree>
    <p:extLst>
      <p:ext uri="{BB962C8B-B14F-4D97-AF65-F5344CB8AC3E}">
        <p14:creationId xmlns:p14="http://schemas.microsoft.com/office/powerpoint/2010/main" val="3372043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Dedication:</a:t>
            </a:r>
            <a:br>
              <a:rPr lang="en-US" dirty="0" smtClean="0"/>
            </a:br>
            <a:r>
              <a:rPr lang="en-US" dirty="0" smtClean="0"/>
              <a:t>Rebecca Mitchell</a:t>
            </a:r>
            <a:endParaRPr lang="en-US" dirty="0"/>
          </a:p>
        </p:txBody>
      </p:sp>
      <p:sp>
        <p:nvSpPr>
          <p:cNvPr id="4" name="Slide Number Placeholder 3"/>
          <p:cNvSpPr>
            <a:spLocks noGrp="1"/>
          </p:cNvSpPr>
          <p:nvPr>
            <p:ph type="sldNum" sz="quarter" idx="12"/>
          </p:nvPr>
        </p:nvSpPr>
        <p:spPr/>
        <p:txBody>
          <a:bodyPr/>
          <a:lstStyle/>
          <a:p>
            <a:fld id="{A35D949F-4EAC-4CFC-BF32-244174813A07}" type="slidenum">
              <a:rPr lang="en-US" smtClean="0">
                <a:solidFill>
                  <a:srgbClr val="DEDEE0"/>
                </a:solidFill>
              </a:rPr>
              <a:pPr/>
              <a:t>2</a:t>
            </a:fld>
            <a:endParaRPr lang="en-US" dirty="0">
              <a:solidFill>
                <a:srgbClr val="DEDEE0"/>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76600" y="1848955"/>
            <a:ext cx="6443680" cy="4827250"/>
          </a:xfrm>
        </p:spPr>
      </p:pic>
    </p:spTree>
    <p:extLst>
      <p:ext uri="{BB962C8B-B14F-4D97-AF65-F5344CB8AC3E}">
        <p14:creationId xmlns:p14="http://schemas.microsoft.com/office/powerpoint/2010/main" val="698065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2024 CIP Request</a:t>
            </a:r>
            <a:endParaRPr lang="en-US" dirty="0"/>
          </a:p>
        </p:txBody>
      </p:sp>
      <p:sp>
        <p:nvSpPr>
          <p:cNvPr id="3" name="Text Placeholder 2"/>
          <p:cNvSpPr>
            <a:spLocks noGrp="1"/>
          </p:cNvSpPr>
          <p:nvPr>
            <p:ph type="body" idx="1"/>
          </p:nvPr>
        </p:nvSpPr>
        <p:spPr/>
        <p:txBody>
          <a:bodyPr/>
          <a:lstStyle/>
          <a:p>
            <a:r>
              <a:rPr lang="en-US" dirty="0" smtClean="0"/>
              <a:t>Equipment &amp; Vehicles</a:t>
            </a:r>
            <a:endParaRPr lang="en-US" dirty="0"/>
          </a:p>
        </p:txBody>
      </p:sp>
      <p:sp>
        <p:nvSpPr>
          <p:cNvPr id="4" name="Text Placeholder 3"/>
          <p:cNvSpPr>
            <a:spLocks noGrp="1"/>
          </p:cNvSpPr>
          <p:nvPr>
            <p:ph type="body" sz="quarter" idx="3"/>
          </p:nvPr>
        </p:nvSpPr>
        <p:spPr/>
        <p:txBody>
          <a:bodyPr/>
          <a:lstStyle/>
          <a:p>
            <a:r>
              <a:rPr lang="en-US" dirty="0"/>
              <a:t>Environmental &amp; </a:t>
            </a:r>
            <a:r>
              <a:rPr lang="en-US" dirty="0" smtClean="0"/>
              <a:t>Permitting</a:t>
            </a:r>
            <a:endParaRPr lang="en-US" dirty="0"/>
          </a:p>
        </p:txBody>
      </p:sp>
      <p:sp>
        <p:nvSpPr>
          <p:cNvPr id="5" name="Text Placeholder 4"/>
          <p:cNvSpPr>
            <a:spLocks noGrp="1"/>
          </p:cNvSpPr>
          <p:nvPr>
            <p:ph type="body" sz="quarter" idx="13"/>
          </p:nvPr>
        </p:nvSpPr>
        <p:spPr/>
        <p:txBody>
          <a:bodyPr/>
          <a:lstStyle/>
          <a:p>
            <a:r>
              <a:rPr lang="en-US" dirty="0" smtClean="0"/>
              <a:t>Other Highlights</a:t>
            </a:r>
          </a:p>
        </p:txBody>
      </p:sp>
      <p:sp>
        <p:nvSpPr>
          <p:cNvPr id="6" name="Text Placeholder 5"/>
          <p:cNvSpPr>
            <a:spLocks noGrp="1"/>
          </p:cNvSpPr>
          <p:nvPr>
            <p:ph type="body" sz="half" idx="15"/>
          </p:nvPr>
        </p:nvSpPr>
        <p:spPr>
          <a:xfrm>
            <a:off x="652463" y="3134497"/>
            <a:ext cx="2927350" cy="3589338"/>
          </a:xfrm>
        </p:spPr>
        <p:txBody>
          <a:bodyPr/>
          <a:lstStyle/>
          <a:p>
            <a:r>
              <a:rPr lang="en-US" sz="2000" dirty="0" smtClean="0"/>
              <a:t>Town-wide technology improvements</a:t>
            </a:r>
          </a:p>
          <a:p>
            <a:endParaRPr lang="en-US" sz="2000" dirty="0" smtClean="0"/>
          </a:p>
          <a:p>
            <a:r>
              <a:rPr lang="en-US" sz="2000" dirty="0" smtClean="0"/>
              <a:t>Cruiser Replacement</a:t>
            </a:r>
          </a:p>
          <a:p>
            <a:endParaRPr lang="en-US" sz="2000" dirty="0" smtClean="0"/>
          </a:p>
          <a:p>
            <a:r>
              <a:rPr lang="en-US" sz="2000" dirty="0" smtClean="0"/>
              <a:t>Ballot Machine replacement</a:t>
            </a:r>
          </a:p>
          <a:p>
            <a:endParaRPr lang="en-US" sz="2000" dirty="0" smtClean="0"/>
          </a:p>
          <a:p>
            <a:endParaRPr lang="en-US" dirty="0"/>
          </a:p>
        </p:txBody>
      </p:sp>
      <p:sp>
        <p:nvSpPr>
          <p:cNvPr id="7" name="Text Placeholder 6"/>
          <p:cNvSpPr>
            <a:spLocks noGrp="1"/>
          </p:cNvSpPr>
          <p:nvPr>
            <p:ph type="body" sz="half" idx="16"/>
          </p:nvPr>
        </p:nvSpPr>
        <p:spPr>
          <a:xfrm>
            <a:off x="3873106" y="3124200"/>
            <a:ext cx="2946794" cy="3589338"/>
          </a:xfrm>
        </p:spPr>
        <p:txBody>
          <a:bodyPr/>
          <a:lstStyle/>
          <a:p>
            <a:r>
              <a:rPr lang="en-US" sz="2000" dirty="0" smtClean="0"/>
              <a:t>PFAS Site Management</a:t>
            </a:r>
          </a:p>
          <a:p>
            <a:endParaRPr lang="en-US" sz="2000" dirty="0" smtClean="0"/>
          </a:p>
          <a:p>
            <a:r>
              <a:rPr lang="en-US" sz="2000" dirty="0" smtClean="0"/>
              <a:t>Stormwater Planning and Compliance</a:t>
            </a:r>
          </a:p>
          <a:p>
            <a:endParaRPr lang="en-US" sz="2000" dirty="0" smtClean="0"/>
          </a:p>
          <a:p>
            <a:r>
              <a:rPr lang="en-US" sz="2000" dirty="0" smtClean="0"/>
              <a:t>Property Revaluation</a:t>
            </a:r>
            <a:endParaRPr lang="en-US" sz="2000" dirty="0"/>
          </a:p>
        </p:txBody>
      </p:sp>
      <p:sp>
        <p:nvSpPr>
          <p:cNvPr id="8" name="Text Placeholder 7"/>
          <p:cNvSpPr>
            <a:spLocks noGrp="1"/>
          </p:cNvSpPr>
          <p:nvPr>
            <p:ph type="body" sz="half" idx="17"/>
          </p:nvPr>
        </p:nvSpPr>
        <p:spPr>
          <a:xfrm>
            <a:off x="7113193" y="2971800"/>
            <a:ext cx="2932113" cy="3589338"/>
          </a:xfrm>
        </p:spPr>
        <p:txBody>
          <a:bodyPr/>
          <a:lstStyle/>
          <a:p>
            <a:r>
              <a:rPr lang="en-US" sz="2000" dirty="0" smtClean="0"/>
              <a:t>Library Website</a:t>
            </a:r>
          </a:p>
          <a:p>
            <a:endParaRPr lang="en-US" sz="2000" dirty="0"/>
          </a:p>
          <a:p>
            <a:r>
              <a:rPr lang="en-US" sz="2000" dirty="0" smtClean="0"/>
              <a:t>HVAC Improvements Municipal Center and Police Department</a:t>
            </a:r>
          </a:p>
          <a:p>
            <a:endParaRPr lang="en-US" sz="2000" dirty="0"/>
          </a:p>
          <a:p>
            <a:r>
              <a:rPr lang="en-US" sz="2000" dirty="0" smtClean="0"/>
              <a:t>Stevens Park Multi-use Recreation Facility Improvements</a:t>
            </a:r>
          </a:p>
          <a:p>
            <a:endParaRPr lang="en-US" sz="2000" dirty="0"/>
          </a:p>
          <a:p>
            <a:endParaRPr lang="en-US" dirty="0"/>
          </a:p>
        </p:txBody>
      </p:sp>
    </p:spTree>
    <p:extLst>
      <p:ext uri="{BB962C8B-B14F-4D97-AF65-F5344CB8AC3E}">
        <p14:creationId xmlns:p14="http://schemas.microsoft.com/office/powerpoint/2010/main" val="19009086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Article 12</a:t>
            </a:r>
            <a:endParaRPr lang="en-US" b="1" dirty="0"/>
          </a:p>
        </p:txBody>
      </p:sp>
      <p:sp>
        <p:nvSpPr>
          <p:cNvPr id="6" name="Content Placeholder 5"/>
          <p:cNvSpPr>
            <a:spLocks noGrp="1"/>
          </p:cNvSpPr>
          <p:nvPr>
            <p:ph idx="1"/>
          </p:nvPr>
        </p:nvSpPr>
        <p:spPr>
          <a:xfrm>
            <a:off x="4191000" y="1063416"/>
            <a:ext cx="7315200" cy="5562600"/>
          </a:xfrm>
        </p:spPr>
        <p:txBody>
          <a:bodyPr anchor="ctr">
            <a:noAutofit/>
          </a:bodyPr>
          <a:lstStyle/>
          <a:p>
            <a:pPr>
              <a:lnSpc>
                <a:spcPct val="100000"/>
              </a:lnSpc>
            </a:pPr>
            <a:r>
              <a:rPr lang="en-US" sz="2800" dirty="0"/>
              <a:t>To see if the Town will vote to raise and appropriate the sum of Six hundred seventy eight  thousand dollars ($678,000) to implement the Capital Improvements Program for 2024 as presented in the Town Report and recommended by the Planning Board.  This is a special warrant article which will be non-lapsing until the specific items are completed or obtained but shall in no case be later than December 31, </a:t>
            </a:r>
            <a:r>
              <a:rPr lang="en-US" sz="2800" dirty="0" smtClean="0"/>
              <a:t>2029 </a:t>
            </a:r>
            <a:r>
              <a:rPr lang="en-US" sz="2800" dirty="0"/>
              <a:t>per NH RSA 32:7 (VI).</a:t>
            </a:r>
            <a:endParaRPr lang="en-US" sz="3200" dirty="0"/>
          </a:p>
        </p:txBody>
      </p:sp>
      <p:sp>
        <p:nvSpPr>
          <p:cNvPr id="7" name="Text Placeholder 6"/>
          <p:cNvSpPr>
            <a:spLocks noGrp="1"/>
          </p:cNvSpPr>
          <p:nvPr>
            <p:ph type="body" sz="half" idx="2"/>
          </p:nvPr>
        </p:nvSpPr>
        <p:spPr/>
        <p:txBody>
          <a:bodyPr>
            <a:normAutofit/>
          </a:bodyPr>
          <a:lstStyle/>
          <a:p>
            <a:r>
              <a:rPr lang="en-US" sz="2400" dirty="0"/>
              <a:t>Capital Improvements Program</a:t>
            </a:r>
          </a:p>
        </p:txBody>
      </p:sp>
    </p:spTree>
    <p:extLst>
      <p:ext uri="{BB962C8B-B14F-4D97-AF65-F5344CB8AC3E}">
        <p14:creationId xmlns:p14="http://schemas.microsoft.com/office/powerpoint/2010/main" val="2041378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Article 13</a:t>
            </a:r>
            <a:endParaRPr lang="en-US" b="1" dirty="0"/>
          </a:p>
        </p:txBody>
      </p:sp>
      <p:sp>
        <p:nvSpPr>
          <p:cNvPr id="6" name="Content Placeholder 5"/>
          <p:cNvSpPr>
            <a:spLocks noGrp="1"/>
          </p:cNvSpPr>
          <p:nvPr>
            <p:ph idx="1"/>
          </p:nvPr>
        </p:nvSpPr>
        <p:spPr>
          <a:xfrm>
            <a:off x="4267200" y="914400"/>
            <a:ext cx="7239000" cy="5303520"/>
          </a:xfrm>
        </p:spPr>
        <p:txBody>
          <a:bodyPr anchor="ctr">
            <a:normAutofit/>
          </a:bodyPr>
          <a:lstStyle/>
          <a:p>
            <a:endParaRPr lang="en-US" sz="2400" dirty="0" smtClean="0"/>
          </a:p>
          <a:p>
            <a:r>
              <a:rPr lang="en-US" dirty="0"/>
              <a:t>To see if the Town will vote to raise and appropriate the sum of Two hundred and fifty thousand dollars ($250,000) to be added to the following capital reserve funds previously established with One hundred fifty thousand dollars ($150,000) to come from the unassigned fund balance and One hundred thousand dollars ($100,000) to be raised through general taxation. </a:t>
            </a:r>
            <a:br>
              <a:rPr lang="en-US" dirty="0"/>
            </a:br>
            <a:r>
              <a:rPr lang="en-US" dirty="0"/>
              <a:t/>
            </a:r>
            <a:br>
              <a:rPr lang="en-US" dirty="0"/>
            </a:br>
            <a:r>
              <a:rPr lang="en-US" dirty="0" smtClean="0"/>
              <a:t>Fire </a:t>
            </a:r>
            <a:r>
              <a:rPr lang="en-US" dirty="0"/>
              <a:t>Department Capital Reserve </a:t>
            </a:r>
            <a:r>
              <a:rPr lang="en-US" dirty="0" smtClean="0"/>
              <a:t>Fund - </a:t>
            </a:r>
            <a:r>
              <a:rPr lang="en-US" dirty="0"/>
              <a:t>$</a:t>
            </a:r>
            <a:r>
              <a:rPr lang="en-US" dirty="0" smtClean="0"/>
              <a:t>125,000</a:t>
            </a:r>
          </a:p>
          <a:p>
            <a:pPr marL="0" indent="0">
              <a:buNone/>
            </a:pPr>
            <a:r>
              <a:rPr lang="en-US" dirty="0" smtClean="0"/>
              <a:t>     Highway Capital </a:t>
            </a:r>
            <a:r>
              <a:rPr lang="en-US" dirty="0"/>
              <a:t>Reserve Fund           </a:t>
            </a:r>
            <a:r>
              <a:rPr lang="en-US" dirty="0" smtClean="0"/>
              <a:t>   - $</a:t>
            </a:r>
            <a:r>
              <a:rPr lang="en-US" dirty="0"/>
              <a:t>125,000</a:t>
            </a:r>
            <a:br>
              <a:rPr lang="en-US" dirty="0"/>
            </a:br>
            <a:r>
              <a:rPr lang="en-US" dirty="0"/>
              <a:t>                                                                                            </a:t>
            </a:r>
            <a:r>
              <a:rPr lang="en-US" dirty="0" smtClean="0"/>
              <a:t>   									Total        </a:t>
            </a:r>
            <a:r>
              <a:rPr lang="en-US" dirty="0"/>
              <a:t>$250,000</a:t>
            </a:r>
            <a:endParaRPr lang="en-US" sz="2400" dirty="0"/>
          </a:p>
        </p:txBody>
      </p:sp>
      <p:sp>
        <p:nvSpPr>
          <p:cNvPr id="7" name="Text Placeholder 6"/>
          <p:cNvSpPr>
            <a:spLocks noGrp="1"/>
          </p:cNvSpPr>
          <p:nvPr>
            <p:ph type="body" sz="half" idx="2"/>
          </p:nvPr>
        </p:nvSpPr>
        <p:spPr/>
        <p:txBody>
          <a:bodyPr>
            <a:normAutofit/>
          </a:bodyPr>
          <a:lstStyle/>
          <a:p>
            <a:r>
              <a:rPr lang="en-US" sz="2400" dirty="0"/>
              <a:t>Capital Reserve Funds</a:t>
            </a:r>
          </a:p>
        </p:txBody>
      </p:sp>
      <p:sp>
        <p:nvSpPr>
          <p:cNvPr id="4" name="Slide Number Placeholder 3"/>
          <p:cNvSpPr>
            <a:spLocks noGrp="1"/>
          </p:cNvSpPr>
          <p:nvPr>
            <p:ph type="sldNum" sz="quarter" idx="12"/>
          </p:nvPr>
        </p:nvSpPr>
        <p:spPr/>
        <p:txBody>
          <a:bodyPr/>
          <a:lstStyle/>
          <a:p>
            <a:fld id="{A35D949F-4EAC-4CFC-BF32-244174813A07}" type="slidenum">
              <a:rPr lang="en-US" smtClean="0">
                <a:solidFill>
                  <a:srgbClr val="DEDEE0"/>
                </a:solidFill>
              </a:rPr>
              <a:pPr/>
              <a:t>22</a:t>
            </a:fld>
            <a:endParaRPr lang="en-US" dirty="0">
              <a:solidFill>
                <a:srgbClr val="DEDEE0"/>
              </a:solidFill>
            </a:endParaRPr>
          </a:p>
        </p:txBody>
      </p:sp>
    </p:spTree>
    <p:extLst>
      <p:ext uri="{BB962C8B-B14F-4D97-AF65-F5344CB8AC3E}">
        <p14:creationId xmlns:p14="http://schemas.microsoft.com/office/powerpoint/2010/main" val="376433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Franklin Gothic Demi" panose="020B0703020102020204" pitchFamily="34" charset="0"/>
              </a:rPr>
              <a:t/>
            </a:r>
            <a:br>
              <a:rPr lang="en-US" b="1" dirty="0" smtClean="0">
                <a:latin typeface="Franklin Gothic Demi" panose="020B0703020102020204" pitchFamily="34" charset="0"/>
              </a:rPr>
            </a:br>
            <a:r>
              <a:rPr lang="en-US" b="1" dirty="0" smtClean="0">
                <a:latin typeface="Franklin Gothic Demi" panose="020B0703020102020204" pitchFamily="34" charset="0"/>
              </a:rPr>
              <a:t>Capital Reserve Funds (CRF)</a:t>
            </a:r>
            <a:endParaRPr lang="en-US" b="1" dirty="0">
              <a:latin typeface="Franklin Gothic Demi" panose="020B07030201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46843744"/>
              </p:ext>
            </p:extLst>
          </p:nvPr>
        </p:nvGraphicFramePr>
        <p:xfrm>
          <a:off x="1016000" y="2143127"/>
          <a:ext cx="9947789" cy="3322320"/>
        </p:xfrm>
        <a:graphic>
          <a:graphicData uri="http://schemas.openxmlformats.org/drawingml/2006/table">
            <a:tbl>
              <a:tblPr firstRow="1" lastRow="1" bandRow="1">
                <a:tableStyleId>{7E9639D4-E3E2-4D34-9284-5A2195B3D0D7}</a:tableStyleId>
              </a:tblPr>
              <a:tblGrid>
                <a:gridCol w="4756355">
                  <a:extLst>
                    <a:ext uri="{9D8B030D-6E8A-4147-A177-3AD203B41FA5}">
                      <a16:colId xmlns:a16="http://schemas.microsoft.com/office/drawing/2014/main" xmlns="" val="20000"/>
                    </a:ext>
                  </a:extLst>
                </a:gridCol>
                <a:gridCol w="1730478">
                  <a:extLst>
                    <a:ext uri="{9D8B030D-6E8A-4147-A177-3AD203B41FA5}">
                      <a16:colId xmlns:a16="http://schemas.microsoft.com/office/drawing/2014/main" xmlns="" val="20001"/>
                    </a:ext>
                  </a:extLst>
                </a:gridCol>
                <a:gridCol w="1730478">
                  <a:extLst>
                    <a:ext uri="{9D8B030D-6E8A-4147-A177-3AD203B41FA5}">
                      <a16:colId xmlns:a16="http://schemas.microsoft.com/office/drawing/2014/main" xmlns="" val="20002"/>
                    </a:ext>
                  </a:extLst>
                </a:gridCol>
                <a:gridCol w="1730478">
                  <a:extLst>
                    <a:ext uri="{9D8B030D-6E8A-4147-A177-3AD203B41FA5}">
                      <a16:colId xmlns:a16="http://schemas.microsoft.com/office/drawing/2014/main" xmlns="" val="20003"/>
                    </a:ext>
                  </a:extLst>
                </a:gridCol>
              </a:tblGrid>
              <a:tr h="413352">
                <a:tc>
                  <a:txBody>
                    <a:bodyPr/>
                    <a:lstStyle/>
                    <a:p>
                      <a:r>
                        <a:rPr lang="en-US" sz="2200" dirty="0" smtClean="0"/>
                        <a:t>Description</a:t>
                      </a:r>
                      <a:endParaRPr lang="en-US" sz="2200" dirty="0"/>
                    </a:p>
                  </a:txBody>
                  <a:tcPr/>
                </a:tc>
                <a:tc>
                  <a:txBody>
                    <a:bodyPr/>
                    <a:lstStyle/>
                    <a:p>
                      <a:pPr algn="r"/>
                      <a:r>
                        <a:rPr lang="en-US" sz="2200" dirty="0" smtClean="0"/>
                        <a:t>2023 </a:t>
                      </a:r>
                      <a:endParaRPr lang="en-US" sz="2200" dirty="0"/>
                    </a:p>
                  </a:txBody>
                  <a:tcPr anchor="b"/>
                </a:tc>
                <a:tc>
                  <a:txBody>
                    <a:bodyPr/>
                    <a:lstStyle/>
                    <a:p>
                      <a:pPr algn="r"/>
                      <a:r>
                        <a:rPr lang="en-US" sz="2200" dirty="0" smtClean="0"/>
                        <a:t>2024</a:t>
                      </a:r>
                      <a:endParaRPr lang="en-US" sz="2200" dirty="0"/>
                    </a:p>
                  </a:txBody>
                  <a:tcPr anchor="b"/>
                </a:tc>
                <a:tc>
                  <a:txBody>
                    <a:bodyPr/>
                    <a:lstStyle/>
                    <a:p>
                      <a:pPr algn="r"/>
                      <a:r>
                        <a:rPr lang="en-US" sz="2200" dirty="0" smtClean="0"/>
                        <a:t>Change</a:t>
                      </a:r>
                      <a:endParaRPr lang="en-US" sz="2200" dirty="0"/>
                    </a:p>
                  </a:txBody>
                  <a:tcPr anchor="b"/>
                </a:tc>
                <a:extLst>
                  <a:ext uri="{0D108BD9-81ED-4DB2-BD59-A6C34878D82A}">
                    <a16:rowId xmlns:a16="http://schemas.microsoft.com/office/drawing/2014/main" xmlns="" val="10000"/>
                  </a:ext>
                </a:extLst>
              </a:tr>
              <a:tr h="413352">
                <a:tc>
                  <a:txBody>
                    <a:bodyPr/>
                    <a:lstStyle/>
                    <a:p>
                      <a:r>
                        <a:rPr lang="en-US" sz="2200" dirty="0" smtClean="0"/>
                        <a:t>Land</a:t>
                      </a:r>
                      <a:r>
                        <a:rPr lang="en-US" sz="2200" baseline="0" dirty="0" smtClean="0"/>
                        <a:t> Conservation</a:t>
                      </a:r>
                      <a:endParaRPr lang="en-US" sz="2200" dirty="0"/>
                    </a:p>
                  </a:txBody>
                  <a:tcPr/>
                </a:tc>
                <a:tc>
                  <a:txBody>
                    <a:bodyPr/>
                    <a:lstStyle/>
                    <a:p>
                      <a:pPr algn="r"/>
                      <a:r>
                        <a:rPr lang="en-US" sz="2200" dirty="0" smtClean="0"/>
                        <a:t>0</a:t>
                      </a:r>
                      <a:endParaRPr lang="en-US" sz="2200" dirty="0"/>
                    </a:p>
                  </a:txBody>
                  <a:tcPr anchor="b"/>
                </a:tc>
                <a:tc>
                  <a:txBody>
                    <a:bodyPr/>
                    <a:lstStyle/>
                    <a:p>
                      <a:pPr algn="r"/>
                      <a:r>
                        <a:rPr lang="en-US" sz="2200" dirty="0" smtClean="0"/>
                        <a:t>0</a:t>
                      </a:r>
                      <a:endParaRPr lang="en-US" sz="2200" dirty="0"/>
                    </a:p>
                  </a:txBody>
                  <a:tcPr anchor="b"/>
                </a:tc>
                <a:tc>
                  <a:txBody>
                    <a:bodyPr/>
                    <a:lstStyle/>
                    <a:p>
                      <a:pPr algn="r"/>
                      <a:r>
                        <a:rPr lang="en-US" sz="2200" dirty="0" smtClean="0"/>
                        <a:t>0</a:t>
                      </a:r>
                      <a:endParaRPr lang="en-US" sz="2200" dirty="0"/>
                    </a:p>
                  </a:txBody>
                  <a:tcPr anchor="b"/>
                </a:tc>
                <a:extLst>
                  <a:ext uri="{0D108BD9-81ED-4DB2-BD59-A6C34878D82A}">
                    <a16:rowId xmlns:a16="http://schemas.microsoft.com/office/drawing/2014/main" xmlns="" val="10001"/>
                  </a:ext>
                </a:extLst>
              </a:tr>
              <a:tr h="413352">
                <a:tc>
                  <a:txBody>
                    <a:bodyPr/>
                    <a:lstStyle/>
                    <a:p>
                      <a:r>
                        <a:rPr lang="en-US" sz="2200" dirty="0" smtClean="0"/>
                        <a:t>Heritage Preservation Fund</a:t>
                      </a:r>
                      <a:endParaRPr lang="en-US" sz="2200" dirty="0"/>
                    </a:p>
                  </a:txBody>
                  <a:tcPr/>
                </a:tc>
                <a:tc>
                  <a:txBody>
                    <a:bodyPr/>
                    <a:lstStyle/>
                    <a:p>
                      <a:pPr algn="r"/>
                      <a:r>
                        <a:rPr lang="en-US" sz="2200" dirty="0" smtClean="0"/>
                        <a:t>50,000</a:t>
                      </a:r>
                      <a:endParaRPr lang="en-US" sz="2200" dirty="0"/>
                    </a:p>
                  </a:txBody>
                  <a:tcPr anchor="b"/>
                </a:tc>
                <a:tc>
                  <a:txBody>
                    <a:bodyPr/>
                    <a:lstStyle/>
                    <a:p>
                      <a:pPr algn="r"/>
                      <a:r>
                        <a:rPr lang="en-US" sz="2200" dirty="0" smtClean="0"/>
                        <a:t>0</a:t>
                      </a:r>
                      <a:endParaRPr lang="en-US" sz="2200" dirty="0"/>
                    </a:p>
                  </a:txBody>
                  <a:tcPr anchor="b"/>
                </a:tc>
                <a:tc>
                  <a:txBody>
                    <a:bodyPr/>
                    <a:lstStyle/>
                    <a:p>
                      <a:pPr algn="r"/>
                      <a:r>
                        <a:rPr lang="en-US" sz="2200" dirty="0" smtClean="0"/>
                        <a:t>(50,000)</a:t>
                      </a:r>
                      <a:endParaRPr lang="en-US" sz="2200" dirty="0"/>
                    </a:p>
                  </a:txBody>
                  <a:tcPr anchor="b"/>
                </a:tc>
                <a:extLst>
                  <a:ext uri="{0D108BD9-81ED-4DB2-BD59-A6C34878D82A}">
                    <a16:rowId xmlns:a16="http://schemas.microsoft.com/office/drawing/2014/main" xmlns="" val="10002"/>
                  </a:ext>
                </a:extLst>
              </a:tr>
              <a:tr h="413352">
                <a:tc>
                  <a:txBody>
                    <a:bodyPr/>
                    <a:lstStyle/>
                    <a:p>
                      <a:r>
                        <a:rPr lang="en-US" sz="2200" dirty="0" smtClean="0"/>
                        <a:t>Fire Department</a:t>
                      </a:r>
                      <a:endParaRPr lang="en-US" sz="2200" dirty="0"/>
                    </a:p>
                  </a:txBody>
                  <a:tcPr/>
                </a:tc>
                <a:tc>
                  <a:txBody>
                    <a:bodyPr/>
                    <a:lstStyle/>
                    <a:p>
                      <a:pPr algn="r"/>
                      <a:r>
                        <a:rPr lang="en-US" sz="2200" dirty="0" smtClean="0"/>
                        <a:t>110,000</a:t>
                      </a:r>
                      <a:endParaRPr lang="en-US" sz="2200" dirty="0"/>
                    </a:p>
                  </a:txBody>
                  <a:tcPr anchor="b"/>
                </a:tc>
                <a:tc>
                  <a:txBody>
                    <a:bodyPr/>
                    <a:lstStyle/>
                    <a:p>
                      <a:pPr algn="r"/>
                      <a:r>
                        <a:rPr lang="en-US" sz="2200" dirty="0" smtClean="0"/>
                        <a:t>125,000</a:t>
                      </a:r>
                      <a:endParaRPr lang="en-US" sz="2200" dirty="0"/>
                    </a:p>
                  </a:txBody>
                  <a:tcPr anchor="b"/>
                </a:tc>
                <a:tc>
                  <a:txBody>
                    <a:bodyPr/>
                    <a:lstStyle/>
                    <a:p>
                      <a:pPr algn="r"/>
                      <a:r>
                        <a:rPr lang="en-US" sz="2200" dirty="0" smtClean="0"/>
                        <a:t>15,000</a:t>
                      </a:r>
                      <a:endParaRPr lang="en-US" sz="2200" dirty="0"/>
                    </a:p>
                  </a:txBody>
                  <a:tcPr anchor="b"/>
                </a:tc>
                <a:extLst>
                  <a:ext uri="{0D108BD9-81ED-4DB2-BD59-A6C34878D82A}">
                    <a16:rowId xmlns:a16="http://schemas.microsoft.com/office/drawing/2014/main" xmlns="" val="10003"/>
                  </a:ext>
                </a:extLst>
              </a:tr>
              <a:tr h="413352">
                <a:tc>
                  <a:txBody>
                    <a:bodyPr/>
                    <a:lstStyle/>
                    <a:p>
                      <a:r>
                        <a:rPr lang="en-US" sz="2200" dirty="0" smtClean="0"/>
                        <a:t>Highway Department</a:t>
                      </a:r>
                      <a:endParaRPr lang="en-US" sz="2200" dirty="0"/>
                    </a:p>
                  </a:txBody>
                  <a:tcPr/>
                </a:tc>
                <a:tc>
                  <a:txBody>
                    <a:bodyPr/>
                    <a:lstStyle/>
                    <a:p>
                      <a:pPr algn="r"/>
                      <a:r>
                        <a:rPr lang="en-US" sz="2200" dirty="0" smtClean="0"/>
                        <a:t>125,000</a:t>
                      </a:r>
                      <a:endParaRPr lang="en-US" sz="2200" dirty="0"/>
                    </a:p>
                  </a:txBody>
                  <a:tcPr anchor="b"/>
                </a:tc>
                <a:tc>
                  <a:txBody>
                    <a:bodyPr/>
                    <a:lstStyle/>
                    <a:p>
                      <a:pPr algn="r"/>
                      <a:r>
                        <a:rPr lang="en-US" sz="2200" dirty="0" smtClean="0"/>
                        <a:t>125,000</a:t>
                      </a:r>
                      <a:endParaRPr lang="en-US" sz="2200" dirty="0"/>
                    </a:p>
                  </a:txBody>
                  <a:tcPr anchor="b"/>
                </a:tc>
                <a:tc>
                  <a:txBody>
                    <a:bodyPr/>
                    <a:lstStyle/>
                    <a:p>
                      <a:pPr algn="r"/>
                      <a:r>
                        <a:rPr lang="en-US" sz="2200" dirty="0" smtClean="0"/>
                        <a:t>0</a:t>
                      </a:r>
                      <a:endParaRPr lang="en-US" sz="2200" dirty="0"/>
                    </a:p>
                  </a:txBody>
                  <a:tcPr anchor="b"/>
                </a:tc>
                <a:extLst>
                  <a:ext uri="{0D108BD9-81ED-4DB2-BD59-A6C34878D82A}">
                    <a16:rowId xmlns:a16="http://schemas.microsoft.com/office/drawing/2014/main" xmlns="" val="10005"/>
                  </a:ext>
                </a:extLst>
              </a:tr>
              <a:tr h="413352">
                <a:tc>
                  <a:txBody>
                    <a:bodyPr/>
                    <a:lstStyle/>
                    <a:p>
                      <a:r>
                        <a:rPr lang="en-US" sz="2200" dirty="0" smtClean="0"/>
                        <a:t>Town</a:t>
                      </a:r>
                      <a:r>
                        <a:rPr lang="en-US" sz="2200" baseline="0" dirty="0" smtClean="0"/>
                        <a:t> Buildings &amp; Grounds Maintenance</a:t>
                      </a:r>
                      <a:endParaRPr lang="en-US" sz="2200" dirty="0"/>
                    </a:p>
                  </a:txBody>
                  <a:tcPr/>
                </a:tc>
                <a:tc>
                  <a:txBody>
                    <a:bodyPr/>
                    <a:lstStyle/>
                    <a:p>
                      <a:pPr algn="r"/>
                      <a:r>
                        <a:rPr lang="en-US" sz="2200" dirty="0" smtClean="0"/>
                        <a:t>0</a:t>
                      </a:r>
                      <a:endParaRPr lang="en-US" sz="2200" dirty="0"/>
                    </a:p>
                  </a:txBody>
                  <a:tcPr anchor="b"/>
                </a:tc>
                <a:tc>
                  <a:txBody>
                    <a:bodyPr/>
                    <a:lstStyle/>
                    <a:p>
                      <a:pPr algn="r"/>
                      <a:r>
                        <a:rPr lang="en-US" sz="2200" dirty="0" smtClean="0"/>
                        <a:t>0</a:t>
                      </a:r>
                      <a:endParaRPr lang="en-US" sz="2200" dirty="0"/>
                    </a:p>
                  </a:txBody>
                  <a:tcPr anchor="b"/>
                </a:tc>
                <a:tc>
                  <a:txBody>
                    <a:bodyPr/>
                    <a:lstStyle/>
                    <a:p>
                      <a:pPr algn="r"/>
                      <a:r>
                        <a:rPr lang="en-US" sz="2200" dirty="0" smtClean="0"/>
                        <a:t>0</a:t>
                      </a:r>
                      <a:endParaRPr lang="en-US" sz="2200" dirty="0"/>
                    </a:p>
                  </a:txBody>
                  <a:tcPr anchor="b"/>
                </a:tc>
                <a:extLst>
                  <a:ext uri="{0D108BD9-81ED-4DB2-BD59-A6C34878D82A}">
                    <a16:rowId xmlns:a16="http://schemas.microsoft.com/office/drawing/2014/main" xmlns="" val="10006"/>
                  </a:ext>
                </a:extLst>
              </a:tr>
              <a:tr h="413352">
                <a:tc>
                  <a:txBody>
                    <a:bodyPr/>
                    <a:lstStyle/>
                    <a:p>
                      <a:r>
                        <a:rPr lang="en-US" sz="2200" dirty="0" smtClean="0"/>
                        <a:t>Total</a:t>
                      </a:r>
                      <a:endParaRPr lang="en-US" sz="2200" dirty="0"/>
                    </a:p>
                  </a:txBody>
                  <a:tcPr/>
                </a:tc>
                <a:tc>
                  <a:txBody>
                    <a:bodyPr/>
                    <a:lstStyle/>
                    <a:p>
                      <a:pPr algn="r"/>
                      <a:r>
                        <a:rPr lang="en-US" sz="2200" dirty="0" smtClean="0"/>
                        <a:t>285,000</a:t>
                      </a:r>
                      <a:endParaRPr lang="en-US" sz="2200" dirty="0"/>
                    </a:p>
                  </a:txBody>
                  <a:tcPr anchor="b"/>
                </a:tc>
                <a:tc>
                  <a:txBody>
                    <a:bodyPr/>
                    <a:lstStyle/>
                    <a:p>
                      <a:pPr algn="r"/>
                      <a:r>
                        <a:rPr lang="en-US" sz="2200" dirty="0" smtClean="0"/>
                        <a:t>250,000</a:t>
                      </a:r>
                      <a:endParaRPr lang="en-US" sz="2200" dirty="0"/>
                    </a:p>
                  </a:txBody>
                  <a:tcPr anchor="b"/>
                </a:tc>
                <a:tc>
                  <a:txBody>
                    <a:bodyPr/>
                    <a:lstStyle/>
                    <a:p>
                      <a:pPr algn="r"/>
                      <a:r>
                        <a:rPr lang="en-US" sz="2200" dirty="0" smtClean="0"/>
                        <a:t>(35,000)</a:t>
                      </a:r>
                      <a:endParaRPr lang="en-US" sz="2200" dirty="0"/>
                    </a:p>
                  </a:txBody>
                  <a:tcPr anchor="b"/>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92761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CRF – Fire	</a:t>
            </a:r>
            <a:endParaRPr lang="en-US" dirty="0"/>
          </a:p>
        </p:txBody>
      </p:sp>
      <p:sp>
        <p:nvSpPr>
          <p:cNvPr id="3" name="Content Placeholder 2"/>
          <p:cNvSpPr>
            <a:spLocks noGrp="1"/>
          </p:cNvSpPr>
          <p:nvPr>
            <p:ph idx="1"/>
          </p:nvPr>
        </p:nvSpPr>
        <p:spPr>
          <a:xfrm>
            <a:off x="1006493" y="1289125"/>
            <a:ext cx="9737707" cy="4195481"/>
          </a:xfrm>
        </p:spPr>
        <p:txBody>
          <a:bodyPr>
            <a:normAutofit/>
          </a:bodyPr>
          <a:lstStyle/>
          <a:p>
            <a:r>
              <a:rPr lang="en-US" sz="2400" dirty="0" smtClean="0"/>
              <a:t>Ambulance purchase authorized 2022 – delivery 2024</a:t>
            </a:r>
          </a:p>
          <a:p>
            <a:r>
              <a:rPr lang="en-US" sz="2400" dirty="0" smtClean="0"/>
              <a:t>Fire Engine purchase authorized 2023 – delivery 2025</a:t>
            </a:r>
          </a:p>
          <a:p>
            <a:r>
              <a:rPr lang="en-US" sz="2400" dirty="0" smtClean="0"/>
              <a:t>No purchases planned for 2024</a:t>
            </a:r>
          </a:p>
          <a:p>
            <a:r>
              <a:rPr lang="en-US" sz="2400" dirty="0" smtClean="0"/>
              <a:t>Next purchases scheduled Forestry Squad 2025, Engine 2028</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3886200"/>
            <a:ext cx="3581399" cy="2686050"/>
          </a:xfrm>
          <a:prstGeom prst="rect">
            <a:avLst/>
          </a:prstGeom>
        </p:spPr>
      </p:pic>
    </p:spTree>
    <p:extLst>
      <p:ext uri="{BB962C8B-B14F-4D97-AF65-F5344CB8AC3E}">
        <p14:creationId xmlns:p14="http://schemas.microsoft.com/office/powerpoint/2010/main" val="276477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CRF – Public Works	</a:t>
            </a:r>
            <a:endParaRPr lang="en-US" dirty="0"/>
          </a:p>
        </p:txBody>
      </p:sp>
      <p:sp>
        <p:nvSpPr>
          <p:cNvPr id="3" name="Content Placeholder 2"/>
          <p:cNvSpPr>
            <a:spLocks noGrp="1"/>
          </p:cNvSpPr>
          <p:nvPr>
            <p:ph idx="1"/>
          </p:nvPr>
        </p:nvSpPr>
        <p:spPr>
          <a:xfrm>
            <a:off x="1143000" y="1524000"/>
            <a:ext cx="9742880" cy="4195481"/>
          </a:xfrm>
        </p:spPr>
        <p:txBody>
          <a:bodyPr>
            <a:normAutofit/>
          </a:bodyPr>
          <a:lstStyle/>
          <a:p>
            <a:r>
              <a:rPr lang="en-US" sz="2800" dirty="0" smtClean="0"/>
              <a:t>Current balance $386,000</a:t>
            </a:r>
          </a:p>
          <a:p>
            <a:r>
              <a:rPr lang="en-US" sz="2800" dirty="0" smtClean="0"/>
              <a:t>Same annual allocation of $125,000 for several years</a:t>
            </a:r>
          </a:p>
          <a:p>
            <a:r>
              <a:rPr lang="en-US" sz="2800" dirty="0" smtClean="0"/>
              <a:t>Purchased Heavy Duty truck 2023</a:t>
            </a:r>
          </a:p>
          <a:p>
            <a:r>
              <a:rPr lang="en-US" sz="2800" dirty="0" smtClean="0"/>
              <a:t>2024 complete a review of vehicle strategy</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355" y="3733800"/>
            <a:ext cx="7300245" cy="2958811"/>
          </a:xfrm>
          <a:prstGeom prst="rect">
            <a:avLst/>
          </a:prstGeom>
        </p:spPr>
      </p:pic>
    </p:spTree>
    <p:extLst>
      <p:ext uri="{BB962C8B-B14F-4D97-AF65-F5344CB8AC3E}">
        <p14:creationId xmlns:p14="http://schemas.microsoft.com/office/powerpoint/2010/main" val="8406972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Article 13</a:t>
            </a:r>
            <a:endParaRPr lang="en-US" b="1" dirty="0"/>
          </a:p>
        </p:txBody>
      </p:sp>
      <p:sp>
        <p:nvSpPr>
          <p:cNvPr id="6" name="Content Placeholder 5"/>
          <p:cNvSpPr>
            <a:spLocks noGrp="1"/>
          </p:cNvSpPr>
          <p:nvPr>
            <p:ph idx="1"/>
          </p:nvPr>
        </p:nvSpPr>
        <p:spPr>
          <a:xfrm>
            <a:off x="3733800" y="914400"/>
            <a:ext cx="7239000" cy="5303520"/>
          </a:xfrm>
        </p:spPr>
        <p:txBody>
          <a:bodyPr anchor="ctr">
            <a:normAutofit/>
          </a:bodyPr>
          <a:lstStyle/>
          <a:p>
            <a:endParaRPr lang="en-US" sz="2400" dirty="0" smtClean="0"/>
          </a:p>
          <a:p>
            <a:r>
              <a:rPr lang="en-US" dirty="0"/>
              <a:t>To see if the Town will vote to raise and appropriate the sum of Two hundred and fifty thousand dollars ($250,000) to be added to the following capital reserve funds previously established with One hundred fifty thousand dollars ($150,000) to come from the unassigned fund balance and One hundred thousand dollars ($100,000) to be raised through general taxation. </a:t>
            </a:r>
            <a:br>
              <a:rPr lang="en-US" dirty="0"/>
            </a:br>
            <a:r>
              <a:rPr lang="en-US" dirty="0"/>
              <a:t/>
            </a:r>
            <a:br>
              <a:rPr lang="en-US" dirty="0"/>
            </a:br>
            <a:r>
              <a:rPr lang="en-US" dirty="0" smtClean="0"/>
              <a:t>Fire </a:t>
            </a:r>
            <a:r>
              <a:rPr lang="en-US" dirty="0"/>
              <a:t>Department Capital Reserve </a:t>
            </a:r>
            <a:r>
              <a:rPr lang="en-US" dirty="0" smtClean="0"/>
              <a:t>Fund - </a:t>
            </a:r>
            <a:r>
              <a:rPr lang="en-US" dirty="0"/>
              <a:t>$</a:t>
            </a:r>
            <a:r>
              <a:rPr lang="en-US" dirty="0" smtClean="0"/>
              <a:t>125,000</a:t>
            </a:r>
          </a:p>
          <a:p>
            <a:pPr marL="0" indent="0">
              <a:buNone/>
            </a:pPr>
            <a:r>
              <a:rPr lang="en-US" dirty="0" smtClean="0"/>
              <a:t>     Highway Capital </a:t>
            </a:r>
            <a:r>
              <a:rPr lang="en-US" dirty="0"/>
              <a:t>Reserve Fund           </a:t>
            </a:r>
            <a:r>
              <a:rPr lang="en-US" dirty="0" smtClean="0"/>
              <a:t>   - $</a:t>
            </a:r>
            <a:r>
              <a:rPr lang="en-US" dirty="0"/>
              <a:t>125,000</a:t>
            </a:r>
            <a:br>
              <a:rPr lang="en-US" dirty="0"/>
            </a:br>
            <a:r>
              <a:rPr lang="en-US" dirty="0"/>
              <a:t>                                                                                            </a:t>
            </a:r>
            <a:r>
              <a:rPr lang="en-US" dirty="0" smtClean="0"/>
              <a:t>   									       Total        </a:t>
            </a:r>
            <a:r>
              <a:rPr lang="en-US" dirty="0"/>
              <a:t>$250,000</a:t>
            </a:r>
            <a:endParaRPr lang="en-US" sz="2400" dirty="0"/>
          </a:p>
        </p:txBody>
      </p:sp>
      <p:sp>
        <p:nvSpPr>
          <p:cNvPr id="7" name="Text Placeholder 6"/>
          <p:cNvSpPr>
            <a:spLocks noGrp="1"/>
          </p:cNvSpPr>
          <p:nvPr>
            <p:ph type="body" sz="half" idx="2"/>
          </p:nvPr>
        </p:nvSpPr>
        <p:spPr/>
        <p:txBody>
          <a:bodyPr>
            <a:normAutofit/>
          </a:bodyPr>
          <a:lstStyle/>
          <a:p>
            <a:r>
              <a:rPr lang="en-US" sz="2400" dirty="0"/>
              <a:t>Capital Reserve Funds</a:t>
            </a:r>
          </a:p>
        </p:txBody>
      </p:sp>
      <p:sp>
        <p:nvSpPr>
          <p:cNvPr id="4" name="Slide Number Placeholder 3"/>
          <p:cNvSpPr>
            <a:spLocks noGrp="1"/>
          </p:cNvSpPr>
          <p:nvPr>
            <p:ph type="sldNum" sz="quarter" idx="12"/>
          </p:nvPr>
        </p:nvSpPr>
        <p:spPr/>
        <p:txBody>
          <a:bodyPr/>
          <a:lstStyle/>
          <a:p>
            <a:fld id="{A35D949F-4EAC-4CFC-BF32-244174813A07}" type="slidenum">
              <a:rPr lang="en-US" smtClean="0">
                <a:solidFill>
                  <a:srgbClr val="DEDEE0"/>
                </a:solidFill>
              </a:rPr>
              <a:pPr/>
              <a:t>26</a:t>
            </a:fld>
            <a:endParaRPr lang="en-US" dirty="0">
              <a:solidFill>
                <a:srgbClr val="DEDEE0"/>
              </a:solidFill>
            </a:endParaRPr>
          </a:p>
        </p:txBody>
      </p:sp>
    </p:spTree>
    <p:extLst>
      <p:ext uri="{BB962C8B-B14F-4D97-AF65-F5344CB8AC3E}">
        <p14:creationId xmlns:p14="http://schemas.microsoft.com/office/powerpoint/2010/main" val="8892677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70936" y="765388"/>
            <a:ext cx="3401064" cy="1447800"/>
          </a:xfrm>
        </p:spPr>
        <p:txBody>
          <a:bodyPr/>
          <a:lstStyle/>
          <a:p>
            <a:r>
              <a:rPr lang="en-US" b="1" dirty="0" smtClean="0"/>
              <a:t>Article 14</a:t>
            </a:r>
            <a:endParaRPr lang="en-US" b="1" dirty="0"/>
          </a:p>
        </p:txBody>
      </p:sp>
      <p:sp>
        <p:nvSpPr>
          <p:cNvPr id="6" name="Content Placeholder 5"/>
          <p:cNvSpPr>
            <a:spLocks noGrp="1"/>
          </p:cNvSpPr>
          <p:nvPr>
            <p:ph idx="1"/>
          </p:nvPr>
        </p:nvSpPr>
        <p:spPr>
          <a:xfrm>
            <a:off x="4572000" y="1143000"/>
            <a:ext cx="7086600" cy="6018001"/>
          </a:xfrm>
        </p:spPr>
        <p:txBody>
          <a:bodyPr anchor="ctr">
            <a:normAutofit/>
          </a:bodyPr>
          <a:lstStyle/>
          <a:p>
            <a:r>
              <a:rPr lang="en-US" dirty="0"/>
              <a:t>To see if the Town will vote to raise and appropriate the sum of Thirty six thousand five hundred dollars ($36,500) for the following purposes: </a:t>
            </a:r>
            <a:br>
              <a:rPr lang="en-US" dirty="0"/>
            </a:br>
            <a:endParaRPr lang="en-US" sz="1200" dirty="0" smtClean="0"/>
          </a:p>
          <a:p>
            <a:pPr marL="0" indent="0">
              <a:buNone/>
            </a:pPr>
            <a:r>
              <a:rPr lang="en-US" dirty="0" smtClean="0"/>
              <a:t>	2024 </a:t>
            </a:r>
            <a:r>
              <a:rPr lang="en-US" dirty="0"/>
              <a:t>EMS Supplies	</a:t>
            </a:r>
            <a:r>
              <a:rPr lang="en-US" dirty="0" smtClean="0"/>
              <a:t>                                   </a:t>
            </a:r>
            <a:r>
              <a:rPr lang="en-US" dirty="0" smtClean="0"/>
              <a:t>  </a:t>
            </a:r>
            <a:r>
              <a:rPr lang="en-US" dirty="0" smtClean="0"/>
              <a:t>$16,500</a:t>
            </a:r>
          </a:p>
          <a:p>
            <a:pPr marL="0" indent="0">
              <a:buNone/>
            </a:pPr>
            <a:r>
              <a:rPr lang="en-US" dirty="0" smtClean="0"/>
              <a:t>	2024 </a:t>
            </a:r>
            <a:r>
              <a:rPr lang="en-US" dirty="0"/>
              <a:t>EMS/EMT/First Responder Training  </a:t>
            </a:r>
            <a:r>
              <a:rPr lang="en-US" dirty="0" smtClean="0"/>
              <a:t> $10,000</a:t>
            </a:r>
          </a:p>
          <a:p>
            <a:pPr marL="0" indent="0">
              <a:buNone/>
            </a:pPr>
            <a:r>
              <a:rPr lang="en-US" dirty="0" smtClean="0"/>
              <a:t>	2024 </a:t>
            </a:r>
            <a:r>
              <a:rPr lang="en-US" dirty="0"/>
              <a:t>ALS Services Contract       </a:t>
            </a:r>
            <a:r>
              <a:rPr lang="en-US" dirty="0" smtClean="0"/>
              <a:t>                $</a:t>
            </a:r>
            <a:r>
              <a:rPr lang="en-US" dirty="0"/>
              <a:t>10,000  </a:t>
            </a:r>
            <a:br>
              <a:rPr lang="en-US" dirty="0"/>
            </a:br>
            <a:r>
              <a:rPr lang="en-US" dirty="0"/>
              <a:t/>
            </a:r>
            <a:br>
              <a:rPr lang="en-US" dirty="0"/>
            </a:br>
            <a:r>
              <a:rPr lang="en-US" dirty="0"/>
              <a:t>and to further authorize the withdrawal of Thirty six thousand five hundred dollars ($36,500) from the Stratham Fire Department EMS Special Revenue Fund created for these purposes during the March 17, 2000 Annual Town Meeting and as amended during the March 11, 2005 Town Meeting.  No additional funds from general taxation are to be used. </a:t>
            </a:r>
          </a:p>
          <a:p>
            <a:endParaRPr lang="en-US" dirty="0"/>
          </a:p>
        </p:txBody>
      </p:sp>
      <p:sp>
        <p:nvSpPr>
          <p:cNvPr id="7" name="Text Placeholder 6"/>
          <p:cNvSpPr>
            <a:spLocks noGrp="1"/>
          </p:cNvSpPr>
          <p:nvPr>
            <p:ph type="body" sz="half" idx="2"/>
          </p:nvPr>
        </p:nvSpPr>
        <p:spPr>
          <a:xfrm>
            <a:off x="1170937" y="2619952"/>
            <a:ext cx="3401063" cy="2895599"/>
          </a:xfrm>
        </p:spPr>
        <p:txBody>
          <a:bodyPr>
            <a:normAutofit/>
          </a:bodyPr>
          <a:lstStyle/>
          <a:p>
            <a:r>
              <a:rPr lang="en-US" sz="2800" dirty="0"/>
              <a:t>Raise and Appropriate from EMS Special Revenue Fund</a:t>
            </a:r>
            <a:endParaRPr lang="en-US" sz="4400" dirty="0"/>
          </a:p>
        </p:txBody>
      </p:sp>
      <p:sp>
        <p:nvSpPr>
          <p:cNvPr id="4" name="Slide Number Placeholder 3"/>
          <p:cNvSpPr>
            <a:spLocks noGrp="1"/>
          </p:cNvSpPr>
          <p:nvPr>
            <p:ph type="sldNum" sz="quarter" idx="12"/>
          </p:nvPr>
        </p:nvSpPr>
        <p:spPr/>
        <p:txBody>
          <a:bodyPr/>
          <a:lstStyle/>
          <a:p>
            <a:fld id="{A35D949F-4EAC-4CFC-BF32-244174813A07}" type="slidenum">
              <a:rPr lang="en-US" smtClean="0">
                <a:solidFill>
                  <a:srgbClr val="DEDEE0"/>
                </a:solidFill>
              </a:rPr>
              <a:pPr/>
              <a:t>27</a:t>
            </a:fld>
            <a:endParaRPr lang="en-US" dirty="0">
              <a:solidFill>
                <a:srgbClr val="DEDEE0"/>
              </a:solidFill>
            </a:endParaRPr>
          </a:p>
        </p:txBody>
      </p:sp>
    </p:spTree>
    <p:extLst>
      <p:ext uri="{BB962C8B-B14F-4D97-AF65-F5344CB8AC3E}">
        <p14:creationId xmlns:p14="http://schemas.microsoft.com/office/powerpoint/2010/main" val="3488495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099"/>
            <a:ext cx="11140441" cy="1325563"/>
          </a:xfrm>
        </p:spPr>
        <p:txBody>
          <a:bodyPr>
            <a:normAutofit fontScale="90000"/>
          </a:bodyPr>
          <a:lstStyle/>
          <a:p>
            <a:r>
              <a:rPr lang="en-US" b="1" dirty="0" smtClean="0">
                <a:latin typeface="Franklin Gothic Demi" panose="020B0703020102020204" pitchFamily="34" charset="0"/>
              </a:rPr>
              <a:t/>
            </a:r>
            <a:br>
              <a:rPr lang="en-US" b="1" dirty="0" smtClean="0">
                <a:latin typeface="Franklin Gothic Demi" panose="020B0703020102020204" pitchFamily="34" charset="0"/>
              </a:rPr>
            </a:br>
            <a:r>
              <a:rPr lang="en-US" dirty="0" smtClean="0">
                <a:latin typeface="Franklin Gothic Demi" panose="020B0703020102020204" pitchFamily="34" charset="0"/>
              </a:rPr>
              <a:t>Appropriate </a:t>
            </a:r>
            <a:r>
              <a:rPr lang="en-US" dirty="0">
                <a:latin typeface="Franklin Gothic Demi" panose="020B0703020102020204" pitchFamily="34" charset="0"/>
              </a:rPr>
              <a:t>from the EMS Special Revenue </a:t>
            </a:r>
            <a:r>
              <a:rPr lang="en-US" dirty="0" smtClean="0">
                <a:latin typeface="Franklin Gothic Demi" panose="020B0703020102020204" pitchFamily="34" charset="0"/>
              </a:rPr>
              <a:t>Fund</a:t>
            </a:r>
            <a:endParaRPr lang="en-US" sz="4000" dirty="0">
              <a:latin typeface="Franklin Gothic Demi" panose="020B0703020102020204" pitchFamily="34" charset="0"/>
            </a:endParaRPr>
          </a:p>
        </p:txBody>
      </p:sp>
      <p:sp>
        <p:nvSpPr>
          <p:cNvPr id="3" name="Content Placeholder 2"/>
          <p:cNvSpPr>
            <a:spLocks noGrp="1"/>
          </p:cNvSpPr>
          <p:nvPr>
            <p:ph idx="1"/>
          </p:nvPr>
        </p:nvSpPr>
        <p:spPr>
          <a:xfrm>
            <a:off x="762000" y="2506662"/>
            <a:ext cx="10515600" cy="4351338"/>
          </a:xfrm>
        </p:spPr>
        <p:txBody>
          <a:bodyPr/>
          <a:lstStyle/>
          <a:p>
            <a:endParaRPr lang="en-US" dirty="0"/>
          </a:p>
          <a:p>
            <a:pPr>
              <a:tabLst>
                <a:tab pos="6342063" algn="l"/>
              </a:tabLst>
            </a:pPr>
            <a:r>
              <a:rPr lang="en-US" sz="3200" dirty="0"/>
              <a:t>2024 </a:t>
            </a:r>
            <a:r>
              <a:rPr lang="en-US" sz="3200" dirty="0" smtClean="0"/>
              <a:t>EMS Supplies		$16,500 </a:t>
            </a:r>
            <a:endParaRPr lang="en-US" sz="3200" dirty="0"/>
          </a:p>
          <a:p>
            <a:pPr>
              <a:tabLst>
                <a:tab pos="6342063" algn="l"/>
              </a:tabLst>
            </a:pPr>
            <a:r>
              <a:rPr lang="en-US" sz="3200" dirty="0" smtClean="0"/>
              <a:t>2024 </a:t>
            </a:r>
            <a:r>
              <a:rPr lang="en-US" sz="3200" dirty="0"/>
              <a:t>EMS/EMT</a:t>
            </a:r>
            <a:r>
              <a:rPr lang="en-US" sz="3200" dirty="0" smtClean="0"/>
              <a:t>/</a:t>
            </a:r>
          </a:p>
          <a:p>
            <a:pPr marL="0" indent="0">
              <a:buNone/>
              <a:tabLst>
                <a:tab pos="6342063" algn="l"/>
              </a:tabLst>
            </a:pPr>
            <a:r>
              <a:rPr lang="en-US" sz="3200" dirty="0" smtClean="0"/>
              <a:t>    First </a:t>
            </a:r>
            <a:r>
              <a:rPr lang="en-US" sz="3200" dirty="0"/>
              <a:t>Responder Training 	</a:t>
            </a:r>
            <a:r>
              <a:rPr lang="en-US" sz="3200" dirty="0" smtClean="0"/>
              <a:t>$10,000 </a:t>
            </a:r>
            <a:endParaRPr lang="en-US" sz="3200" dirty="0"/>
          </a:p>
          <a:p>
            <a:pPr>
              <a:tabLst>
                <a:tab pos="6342063" algn="l"/>
              </a:tabLst>
            </a:pPr>
            <a:r>
              <a:rPr lang="en-US" sz="3200" dirty="0" smtClean="0"/>
              <a:t>2024 </a:t>
            </a:r>
            <a:r>
              <a:rPr lang="en-US" sz="3200" dirty="0"/>
              <a:t>ALS Services Contract     	</a:t>
            </a:r>
            <a:r>
              <a:rPr lang="en-US" sz="3200" dirty="0" smtClean="0"/>
              <a:t>$10,000</a:t>
            </a:r>
            <a:endParaRPr lang="en-US" sz="3200" dirty="0"/>
          </a:p>
          <a:p>
            <a:endParaRPr lang="en-US" dirty="0" smtClean="0"/>
          </a:p>
        </p:txBody>
      </p:sp>
    </p:spTree>
    <p:extLst>
      <p:ext uri="{BB962C8B-B14F-4D97-AF65-F5344CB8AC3E}">
        <p14:creationId xmlns:p14="http://schemas.microsoft.com/office/powerpoint/2010/main" val="4124651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70936" y="765388"/>
            <a:ext cx="3401064" cy="1447800"/>
          </a:xfrm>
        </p:spPr>
        <p:txBody>
          <a:bodyPr/>
          <a:lstStyle/>
          <a:p>
            <a:r>
              <a:rPr lang="en-US" b="1" dirty="0" smtClean="0"/>
              <a:t>Article 14</a:t>
            </a:r>
            <a:endParaRPr lang="en-US" b="1" dirty="0"/>
          </a:p>
        </p:txBody>
      </p:sp>
      <p:sp>
        <p:nvSpPr>
          <p:cNvPr id="6" name="Content Placeholder 5"/>
          <p:cNvSpPr>
            <a:spLocks noGrp="1"/>
          </p:cNvSpPr>
          <p:nvPr>
            <p:ph idx="1"/>
          </p:nvPr>
        </p:nvSpPr>
        <p:spPr>
          <a:xfrm>
            <a:off x="4572000" y="1219200"/>
            <a:ext cx="7086600" cy="6018001"/>
          </a:xfrm>
        </p:spPr>
        <p:txBody>
          <a:bodyPr anchor="ctr">
            <a:normAutofit/>
          </a:bodyPr>
          <a:lstStyle/>
          <a:p>
            <a:r>
              <a:rPr lang="en-US" dirty="0"/>
              <a:t>To see if the Town will vote to raise and appropriate the sum of Thirty six thousand five hundred dollars ($36,500) for the following purposes: </a:t>
            </a:r>
            <a:br>
              <a:rPr lang="en-US" dirty="0"/>
            </a:br>
            <a:endParaRPr lang="en-US" sz="1200" dirty="0" smtClean="0"/>
          </a:p>
          <a:p>
            <a:pPr marL="0" indent="0">
              <a:buNone/>
            </a:pPr>
            <a:r>
              <a:rPr lang="en-US" dirty="0" smtClean="0"/>
              <a:t>	2024 </a:t>
            </a:r>
            <a:r>
              <a:rPr lang="en-US" dirty="0"/>
              <a:t>EMS Supplies	</a:t>
            </a:r>
            <a:r>
              <a:rPr lang="en-US" dirty="0" smtClean="0"/>
              <a:t>                          </a:t>
            </a:r>
            <a:r>
              <a:rPr lang="en-US" dirty="0" smtClean="0"/>
              <a:t>           </a:t>
            </a:r>
            <a:r>
              <a:rPr lang="en-US" dirty="0" smtClean="0"/>
              <a:t>$16,500</a:t>
            </a:r>
          </a:p>
          <a:p>
            <a:pPr marL="0" indent="0">
              <a:buNone/>
            </a:pPr>
            <a:r>
              <a:rPr lang="en-US" dirty="0" smtClean="0"/>
              <a:t>	2024 </a:t>
            </a:r>
            <a:r>
              <a:rPr lang="en-US" dirty="0"/>
              <a:t>EMS/EMT/First Responder Training  </a:t>
            </a:r>
            <a:r>
              <a:rPr lang="en-US" dirty="0" smtClean="0"/>
              <a:t> $10,000</a:t>
            </a:r>
          </a:p>
          <a:p>
            <a:pPr marL="0" indent="0">
              <a:buNone/>
            </a:pPr>
            <a:r>
              <a:rPr lang="en-US" dirty="0" smtClean="0"/>
              <a:t>	2024 </a:t>
            </a:r>
            <a:r>
              <a:rPr lang="en-US" dirty="0"/>
              <a:t>ALS Services Contract       </a:t>
            </a:r>
            <a:r>
              <a:rPr lang="en-US" dirty="0" smtClean="0"/>
              <a:t>                $</a:t>
            </a:r>
            <a:r>
              <a:rPr lang="en-US" dirty="0"/>
              <a:t>10,000  </a:t>
            </a:r>
            <a:br>
              <a:rPr lang="en-US" dirty="0"/>
            </a:br>
            <a:r>
              <a:rPr lang="en-US" dirty="0"/>
              <a:t/>
            </a:r>
            <a:br>
              <a:rPr lang="en-US" dirty="0"/>
            </a:br>
            <a:r>
              <a:rPr lang="en-US" dirty="0"/>
              <a:t>and to further authorize the withdrawal of Thirty six thousand five hundred dollars ($36,500) from the Stratham Fire Department EMS Special Revenue Fund created for these purposes during the March 17, 2000 Annual Town Meeting and as amended during the March 11, 2005 Town Meeting.  No additional funds from general taxation are to be used. </a:t>
            </a:r>
          </a:p>
          <a:p>
            <a:endParaRPr lang="en-US" dirty="0"/>
          </a:p>
        </p:txBody>
      </p:sp>
      <p:sp>
        <p:nvSpPr>
          <p:cNvPr id="7" name="Text Placeholder 6"/>
          <p:cNvSpPr>
            <a:spLocks noGrp="1"/>
          </p:cNvSpPr>
          <p:nvPr>
            <p:ph type="body" sz="half" idx="2"/>
          </p:nvPr>
        </p:nvSpPr>
        <p:spPr>
          <a:xfrm>
            <a:off x="1170937" y="2619952"/>
            <a:ext cx="3401063" cy="2895599"/>
          </a:xfrm>
        </p:spPr>
        <p:txBody>
          <a:bodyPr>
            <a:normAutofit/>
          </a:bodyPr>
          <a:lstStyle/>
          <a:p>
            <a:r>
              <a:rPr lang="en-US" sz="2800" dirty="0"/>
              <a:t>Raise and Appropriate from EMS Special Revenue Fund</a:t>
            </a:r>
            <a:endParaRPr lang="en-US" sz="4400" dirty="0"/>
          </a:p>
        </p:txBody>
      </p:sp>
    </p:spTree>
    <p:extLst>
      <p:ext uri="{BB962C8B-B14F-4D97-AF65-F5344CB8AC3E}">
        <p14:creationId xmlns:p14="http://schemas.microsoft.com/office/powerpoint/2010/main" val="677748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Memoriam:</a:t>
            </a:r>
            <a:br>
              <a:rPr lang="en-US" dirty="0" smtClean="0"/>
            </a:br>
            <a:r>
              <a:rPr lang="en-US" dirty="0" smtClean="0"/>
              <a:t>Joyce A. Rowe</a:t>
            </a:r>
            <a:endParaRPr lang="en-US" dirty="0"/>
          </a:p>
        </p:txBody>
      </p:sp>
      <p:sp>
        <p:nvSpPr>
          <p:cNvPr id="4" name="Slide Number Placeholder 3"/>
          <p:cNvSpPr>
            <a:spLocks noGrp="1"/>
          </p:cNvSpPr>
          <p:nvPr>
            <p:ph type="sldNum" sz="quarter" idx="12"/>
          </p:nvPr>
        </p:nvSpPr>
        <p:spPr/>
        <p:txBody>
          <a:bodyPr/>
          <a:lstStyle/>
          <a:p>
            <a:fld id="{A35D949F-4EAC-4CFC-BF32-244174813A07}" type="slidenum">
              <a:rPr lang="en-US" smtClean="0">
                <a:solidFill>
                  <a:srgbClr val="DEDEE0"/>
                </a:solidFill>
              </a:rPr>
              <a:pPr/>
              <a:t>3</a:t>
            </a:fld>
            <a:endParaRPr lang="en-US" dirty="0">
              <a:solidFill>
                <a:srgbClr val="DEDEE0"/>
              </a:solidFil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886200" y="2209800"/>
            <a:ext cx="4114800" cy="4089399"/>
          </a:xfrm>
          <a:prstGeom prst="rect">
            <a:avLst/>
          </a:prstGeom>
        </p:spPr>
      </p:pic>
    </p:spTree>
    <p:extLst>
      <p:ext uri="{BB962C8B-B14F-4D97-AF65-F5344CB8AC3E}">
        <p14:creationId xmlns:p14="http://schemas.microsoft.com/office/powerpoint/2010/main" val="8146361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932" y="685800"/>
            <a:ext cx="3200400" cy="2286000"/>
          </a:xfrm>
        </p:spPr>
        <p:txBody>
          <a:bodyPr/>
          <a:lstStyle/>
          <a:p>
            <a:r>
              <a:rPr lang="en-US" b="1" dirty="0" smtClean="0"/>
              <a:t>Article 15</a:t>
            </a:r>
            <a:endParaRPr lang="en-US" b="1" dirty="0"/>
          </a:p>
        </p:txBody>
      </p:sp>
      <p:sp>
        <p:nvSpPr>
          <p:cNvPr id="6" name="Content Placeholder 5"/>
          <p:cNvSpPr>
            <a:spLocks noGrp="1"/>
          </p:cNvSpPr>
          <p:nvPr>
            <p:ph idx="1"/>
          </p:nvPr>
        </p:nvSpPr>
        <p:spPr>
          <a:xfrm>
            <a:off x="4572000" y="681630"/>
            <a:ext cx="7162800" cy="5871569"/>
          </a:xfrm>
        </p:spPr>
        <p:txBody>
          <a:bodyPr anchor="ctr">
            <a:normAutofit fontScale="92500" lnSpcReduction="20000"/>
          </a:bodyPr>
          <a:lstStyle/>
          <a:p>
            <a:endParaRPr lang="en-US" sz="3200" dirty="0"/>
          </a:p>
          <a:p>
            <a:r>
              <a:rPr lang="en-US" sz="3000" dirty="0"/>
              <a:t>Shall the following provisions pertaining to elections be adopted?  All voting shall be by paper ballot and all ballots shall be hand counted only, rather than by use of optical scanning or any other types of programmable electronic counting devices.  This shall constitute a return to hand counting ballots and the immediate discontinuance of all electronic voting machines and electronic devices authorized for use by trial in RSA 656:40.  Should this article be passed, it should be enacted by the Town of Stratham immediately.</a:t>
            </a:r>
          </a:p>
          <a:p>
            <a:pPr>
              <a:lnSpc>
                <a:spcPct val="100000"/>
              </a:lnSpc>
            </a:pPr>
            <a:endParaRPr lang="en-US" sz="3200" dirty="0"/>
          </a:p>
          <a:p>
            <a:pPr marL="0" indent="0">
              <a:buNone/>
            </a:pPr>
            <a:endParaRPr lang="en-US" dirty="0"/>
          </a:p>
        </p:txBody>
      </p:sp>
      <p:sp>
        <p:nvSpPr>
          <p:cNvPr id="7" name="Text Placeholder 6"/>
          <p:cNvSpPr>
            <a:spLocks noGrp="1"/>
          </p:cNvSpPr>
          <p:nvPr>
            <p:ph type="body" sz="half" idx="2"/>
          </p:nvPr>
        </p:nvSpPr>
        <p:spPr>
          <a:xfrm>
            <a:off x="467932" y="3017304"/>
            <a:ext cx="3200400" cy="2484120"/>
          </a:xfrm>
        </p:spPr>
        <p:txBody>
          <a:bodyPr>
            <a:noAutofit/>
          </a:bodyPr>
          <a:lstStyle/>
          <a:p>
            <a:r>
              <a:rPr lang="en-US" sz="2800" dirty="0"/>
              <a:t>Shall votes be </a:t>
            </a:r>
            <a:r>
              <a:rPr lang="en-US" sz="2400" dirty="0"/>
              <a:t>counted</a:t>
            </a:r>
            <a:r>
              <a:rPr lang="en-US" sz="2800" dirty="0"/>
              <a:t> by paper ballot and hand counted only?</a:t>
            </a:r>
            <a:endParaRPr lang="en-US" sz="4400" dirty="0"/>
          </a:p>
        </p:txBody>
      </p:sp>
    </p:spTree>
    <p:extLst>
      <p:ext uri="{BB962C8B-B14F-4D97-AF65-F5344CB8AC3E}">
        <p14:creationId xmlns:p14="http://schemas.microsoft.com/office/powerpoint/2010/main" val="25267919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81600" y="1063416"/>
            <a:ext cx="3200400" cy="2286000"/>
          </a:xfrm>
        </p:spPr>
        <p:txBody>
          <a:bodyPr/>
          <a:lstStyle/>
          <a:p>
            <a:r>
              <a:rPr lang="en-US" b="1" dirty="0" smtClean="0"/>
              <a:t>Article 16</a:t>
            </a:r>
            <a:endParaRPr lang="en-US" b="1" dirty="0"/>
          </a:p>
        </p:txBody>
      </p:sp>
      <p:sp>
        <p:nvSpPr>
          <p:cNvPr id="6" name="Content Placeholder 5"/>
          <p:cNvSpPr>
            <a:spLocks noGrp="1"/>
          </p:cNvSpPr>
          <p:nvPr>
            <p:ph idx="1"/>
          </p:nvPr>
        </p:nvSpPr>
        <p:spPr>
          <a:xfrm>
            <a:off x="4695558" y="2845694"/>
            <a:ext cx="6492240" cy="5257800"/>
          </a:xfrm>
        </p:spPr>
        <p:txBody>
          <a:bodyPr anchor="ctr">
            <a:normAutofit/>
          </a:bodyPr>
          <a:lstStyle/>
          <a:p>
            <a:endParaRPr lang="en-US" sz="3200" dirty="0"/>
          </a:p>
          <a:p>
            <a:pPr marL="0" indent="0">
              <a:buNone/>
            </a:pPr>
            <a:endParaRPr lang="en-US" dirty="0"/>
          </a:p>
        </p:txBody>
      </p:sp>
      <p:sp>
        <p:nvSpPr>
          <p:cNvPr id="7" name="Text Placeholder 6"/>
          <p:cNvSpPr>
            <a:spLocks noGrp="1"/>
          </p:cNvSpPr>
          <p:nvPr>
            <p:ph type="body" sz="half" idx="2"/>
          </p:nvPr>
        </p:nvSpPr>
        <p:spPr>
          <a:xfrm>
            <a:off x="4782046" y="3374864"/>
            <a:ext cx="3200400" cy="2484120"/>
          </a:xfrm>
        </p:spPr>
        <p:txBody>
          <a:bodyPr>
            <a:normAutofit/>
          </a:bodyPr>
          <a:lstStyle/>
          <a:p>
            <a:r>
              <a:rPr lang="en-US" sz="2400" b="1" dirty="0" smtClean="0">
                <a:solidFill>
                  <a:prstClr val="white"/>
                </a:solidFill>
              </a:rPr>
              <a:t>Other Business</a:t>
            </a:r>
            <a:endParaRPr lang="en-US" sz="2400" dirty="0"/>
          </a:p>
        </p:txBody>
      </p:sp>
    </p:spTree>
    <p:extLst>
      <p:ext uri="{BB962C8B-B14F-4D97-AF65-F5344CB8AC3E}">
        <p14:creationId xmlns:p14="http://schemas.microsoft.com/office/powerpoint/2010/main" val="3969529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313771"/>
            <a:ext cx="7543800" cy="1600199"/>
          </a:xfrm>
        </p:spPr>
        <p:txBody>
          <a:bodyPr>
            <a:noAutofit/>
          </a:bodyPr>
          <a:lstStyle/>
          <a:p>
            <a:r>
              <a:rPr lang="en-US" sz="4000" b="1" dirty="0"/>
              <a:t>TOWN MEETING </a:t>
            </a:r>
            <a:r>
              <a:rPr lang="en-US" sz="4000" b="1" dirty="0" smtClean="0"/>
              <a:t>2024</a:t>
            </a:r>
            <a:endParaRPr lang="en-US" sz="4000" b="1" dirty="0"/>
          </a:p>
        </p:txBody>
      </p:sp>
      <p:sp>
        <p:nvSpPr>
          <p:cNvPr id="3" name="Content Placeholder 2"/>
          <p:cNvSpPr>
            <a:spLocks noGrp="1"/>
          </p:cNvSpPr>
          <p:nvPr>
            <p:ph idx="1"/>
          </p:nvPr>
        </p:nvSpPr>
        <p:spPr>
          <a:xfrm>
            <a:off x="2379904" y="2133600"/>
            <a:ext cx="7543801" cy="3488266"/>
          </a:xfrm>
        </p:spPr>
        <p:txBody>
          <a:bodyPr/>
          <a:lstStyle/>
          <a:p>
            <a:endParaRPr lang="en-US" dirty="0" smtClean="0"/>
          </a:p>
          <a:p>
            <a:endParaRPr lang="en-US" sz="3200" dirty="0"/>
          </a:p>
          <a:p>
            <a:pPr algn="ctr"/>
            <a:endParaRPr lang="en-US" sz="3200" dirty="0"/>
          </a:p>
          <a:p>
            <a:pPr algn="ctr"/>
            <a:r>
              <a:rPr lang="en-US" sz="3200" dirty="0"/>
              <a:t>Meeting Close &amp; </a:t>
            </a:r>
          </a:p>
          <a:p>
            <a:pPr algn="ctr"/>
            <a:r>
              <a:rPr lang="en-US" sz="3200" dirty="0"/>
              <a:t>Acknowledgements</a:t>
            </a:r>
          </a:p>
          <a:p>
            <a:pPr algn="ctr"/>
            <a:endParaRPr lang="en-US" sz="3200" dirty="0"/>
          </a:p>
          <a:p>
            <a:pPr marL="0" indent="0">
              <a:buNone/>
            </a:pPr>
            <a:endParaRPr lang="en-US" sz="3200" dirty="0"/>
          </a:p>
        </p:txBody>
      </p:sp>
    </p:spTree>
    <p:extLst>
      <p:ext uri="{BB962C8B-B14F-4D97-AF65-F5344CB8AC3E}">
        <p14:creationId xmlns:p14="http://schemas.microsoft.com/office/powerpoint/2010/main" val="42651964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652388"/>
            <a:ext cx="9404723" cy="1400530"/>
          </a:xfrm>
        </p:spPr>
        <p:txBody>
          <a:bodyPr>
            <a:normAutofit/>
          </a:bodyPr>
          <a:lstStyle/>
          <a:p>
            <a:pPr algn="ctr"/>
            <a:r>
              <a:rPr lang="en-US" sz="6500" dirty="0"/>
              <a:t>Thank you</a:t>
            </a:r>
          </a:p>
        </p:txBody>
      </p:sp>
      <p:sp>
        <p:nvSpPr>
          <p:cNvPr id="3" name="Content Placeholder 2"/>
          <p:cNvSpPr>
            <a:spLocks noGrp="1"/>
          </p:cNvSpPr>
          <p:nvPr>
            <p:ph idx="1"/>
          </p:nvPr>
        </p:nvSpPr>
        <p:spPr/>
        <p:txBody>
          <a:bodyPr>
            <a:normAutofit/>
          </a:bodyPr>
          <a:lstStyle/>
          <a:p>
            <a:pPr algn="ctr"/>
            <a:endParaRPr lang="en-US" dirty="0" smtClean="0"/>
          </a:p>
          <a:p>
            <a:pPr algn="ctr"/>
            <a:r>
              <a:rPr lang="en-US" dirty="0" smtClean="0"/>
              <a:t>Residents of the Town of Stratham</a:t>
            </a:r>
          </a:p>
          <a:p>
            <a:pPr algn="ctr"/>
            <a:r>
              <a:rPr lang="en-US" dirty="0" smtClean="0"/>
              <a:t>Town Meeting Attendees</a:t>
            </a:r>
          </a:p>
          <a:p>
            <a:pPr algn="ctr"/>
            <a:r>
              <a:rPr lang="en-US" dirty="0" smtClean="0"/>
              <a:t>Stratham </a:t>
            </a:r>
            <a:r>
              <a:rPr lang="en-US" dirty="0" smtClean="0"/>
              <a:t>Memorial School</a:t>
            </a:r>
          </a:p>
          <a:p>
            <a:pPr algn="ctr"/>
            <a:r>
              <a:rPr lang="en-US" dirty="0" smtClean="0"/>
              <a:t>Election day Volunteers &amp; Election Officials</a:t>
            </a:r>
          </a:p>
          <a:p>
            <a:pPr algn="ctr"/>
            <a:r>
              <a:rPr lang="en-US" dirty="0" smtClean="0"/>
              <a:t>Town staff</a:t>
            </a:r>
          </a:p>
          <a:p>
            <a:pPr algn="ctr"/>
            <a:r>
              <a:rPr lang="en-US" dirty="0" smtClean="0"/>
              <a:t>Wiggin Memorial Library for Voter Information Night </a:t>
            </a:r>
          </a:p>
          <a:p>
            <a:pPr algn="ctr">
              <a:lnSpc>
                <a:spcPct val="100000"/>
              </a:lnSpc>
            </a:pPr>
            <a:r>
              <a:rPr lang="en-US" dirty="0" smtClean="0"/>
              <a:t>Annual Report Contributors</a:t>
            </a:r>
            <a:endParaRPr lang="en-US" dirty="0"/>
          </a:p>
        </p:txBody>
      </p:sp>
    </p:spTree>
    <p:extLst>
      <p:ext uri="{BB962C8B-B14F-4D97-AF65-F5344CB8AC3E}">
        <p14:creationId xmlns:p14="http://schemas.microsoft.com/office/powerpoint/2010/main" val="31261839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9563" y="1066800"/>
            <a:ext cx="7543800" cy="3032760"/>
          </a:xfrm>
        </p:spPr>
        <p:txBody>
          <a:bodyPr>
            <a:normAutofit/>
          </a:bodyPr>
          <a:lstStyle/>
          <a:p>
            <a:pPr algn="ctr"/>
            <a:r>
              <a:rPr lang="en-US" sz="6500" dirty="0"/>
              <a:t>Town Meeting</a:t>
            </a:r>
            <a:br>
              <a:rPr lang="en-US" sz="6500" dirty="0"/>
            </a:br>
            <a:r>
              <a:rPr lang="en-US" sz="6500" dirty="0"/>
              <a:t>March </a:t>
            </a:r>
            <a:r>
              <a:rPr lang="en-US" sz="6500" dirty="0" smtClean="0"/>
              <a:t>16, 2024</a:t>
            </a:r>
            <a:endParaRPr lang="en-US" sz="6500" dirty="0"/>
          </a:p>
        </p:txBody>
      </p:sp>
      <p:pic>
        <p:nvPicPr>
          <p:cNvPr id="5" name="Picture 4" descr="Y:\COMMON-Read-Write\DRAFT CIP Materials\Photos\Stratham Town Logo.jpg"/>
          <p:cNvPicPr/>
          <p:nvPr/>
        </p:nvPicPr>
        <p:blipFill>
          <a:blip r:embed="rId3" cstate="print">
            <a:extLst>
              <a:ext uri="{BEBA8EAE-BF5A-486C-A8C5-ECC9F3942E4B}">
                <a14:imgProps xmlns:a14="http://schemas.microsoft.com/office/drawing/2010/main">
                  <a14:imgLayer r:embed="rId4">
                    <a14:imgEffect>
                      <a14:backgroundRemoval t="1675" b="100000" l="0" r="98832">
                        <a14:foregroundMark x1="23832" y1="53110" x2="23832" y2="53110"/>
                        <a14:foregroundMark x1="56308" y1="35167" x2="56308" y2="35167"/>
                        <a14:foregroundMark x1="74299" y1="33971" x2="74299" y2="33971"/>
                        <a14:foregroundMark x1="34112" y1="29426" x2="34112" y2="29426"/>
                        <a14:foregroundMark x1="19393" y1="51435" x2="19393" y2="51435"/>
                        <a14:foregroundMark x1="41589" y1="71531" x2="41589" y2="71531"/>
                        <a14:foregroundMark x1="46262" y1="70574" x2="46262" y2="70574"/>
                        <a14:foregroundMark x1="59813" y1="72010" x2="59813" y2="72010"/>
                        <a14:foregroundMark x1="57477" y1="63636" x2="32710" y2="61005"/>
                        <a14:foregroundMark x1="35514" y1="53349" x2="31776" y2="69856"/>
                        <a14:foregroundMark x1="35514" y1="68421" x2="49533" y2="69856"/>
                        <a14:foregroundMark x1="62850" y1="63636" x2="62850" y2="63636"/>
                        <a14:foregroundMark x1="94393" y1="57895" x2="63318" y2="94976"/>
                        <a14:foregroundMark x1="75234" y1="88038" x2="75234" y2="88038"/>
                        <a14:foregroundMark x1="80374" y1="83971" x2="80374" y2="83971"/>
                        <a14:foregroundMark x1="85047" y1="79426" x2="85047" y2="79426"/>
                        <a14:foregroundMark x1="89019" y1="72727" x2="89019" y2="72727"/>
                        <a14:foregroundMark x1="93458" y1="65072" x2="93458" y2="65072"/>
                        <a14:foregroundMark x1="36215" y1="93780" x2="36215" y2="93780"/>
                        <a14:foregroundMark x1="31075" y1="93062" x2="31075" y2="93062"/>
                        <a14:foregroundMark x1="24766" y1="89474" x2="24766" y2="89474"/>
                        <a14:foregroundMark x1="19860" y1="85167" x2="19860" y2="85167"/>
                        <a14:foregroundMark x1="15421" y1="80861" x2="15421" y2="80861"/>
                        <a14:foregroundMark x1="10280" y1="74641" x2="10280" y2="74641"/>
                        <a14:foregroundMark x1="7477" y1="67225" x2="7477" y2="67225"/>
                        <a14:foregroundMark x1="4673" y1="60287" x2="4673" y2="60287"/>
                      </a14:backgroundRemoval>
                    </a14:imgEffect>
                  </a14:imgLayer>
                </a14:imgProps>
              </a:ext>
              <a:ext uri="{28A0092B-C50C-407E-A947-70E740481C1C}">
                <a14:useLocalDpi xmlns:a14="http://schemas.microsoft.com/office/drawing/2010/main" val="0"/>
              </a:ext>
            </a:extLst>
          </a:blip>
          <a:srcRect/>
          <a:stretch>
            <a:fillRect/>
          </a:stretch>
        </p:blipFill>
        <p:spPr bwMode="auto">
          <a:xfrm>
            <a:off x="5181601" y="4419600"/>
            <a:ext cx="1782705" cy="1744980"/>
          </a:xfrm>
          <a:prstGeom prst="rect">
            <a:avLst/>
          </a:prstGeom>
          <a:noFill/>
          <a:ln>
            <a:noFill/>
          </a:ln>
        </p:spPr>
      </p:pic>
    </p:spTree>
    <p:extLst>
      <p:ext uri="{BB962C8B-B14F-4D97-AF65-F5344CB8AC3E}">
        <p14:creationId xmlns:p14="http://schemas.microsoft.com/office/powerpoint/2010/main" val="31767703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625600" y="1152983"/>
            <a:ext cx="8302172" cy="5255098"/>
          </a:xfrm>
          <a:prstGeom prst="rect">
            <a:avLst/>
          </a:prstGeom>
        </p:spPr>
      </p:pic>
      <p:sp>
        <p:nvSpPr>
          <p:cNvPr id="9" name="Rectangle 8"/>
          <p:cNvSpPr/>
          <p:nvPr/>
        </p:nvSpPr>
        <p:spPr>
          <a:xfrm>
            <a:off x="1944915" y="6488668"/>
            <a:ext cx="8360228" cy="369332"/>
          </a:xfrm>
          <a:prstGeom prst="rect">
            <a:avLst/>
          </a:prstGeom>
        </p:spPr>
        <p:txBody>
          <a:bodyPr wrap="square">
            <a:spAutoFit/>
          </a:bodyPr>
          <a:lstStyle/>
          <a:p>
            <a:r>
              <a:rPr lang="en-US" dirty="0"/>
              <a:t>Tax effort overall - $5,131,403 ($71,765 or 1.39% increase over last year)</a:t>
            </a:r>
            <a:endParaRPr lang="en-US" sz="3200" dirty="0"/>
          </a:p>
        </p:txBody>
      </p:sp>
      <p:sp>
        <p:nvSpPr>
          <p:cNvPr id="11" name="Title 11"/>
          <p:cNvSpPr txBox="1">
            <a:spLocks/>
          </p:cNvSpPr>
          <p:nvPr/>
        </p:nvSpPr>
        <p:spPr>
          <a:xfrm>
            <a:off x="646111" y="452718"/>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Tax Rate Estimation:</a:t>
            </a:r>
            <a:endParaRPr lang="en-US" dirty="0"/>
          </a:p>
        </p:txBody>
      </p:sp>
    </p:spTree>
    <p:extLst>
      <p:ext uri="{BB962C8B-B14F-4D97-AF65-F5344CB8AC3E}">
        <p14:creationId xmlns:p14="http://schemas.microsoft.com/office/powerpoint/2010/main" val="1106034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1219200"/>
            <a:ext cx="8389619" cy="4500959"/>
          </a:xfrm>
        </p:spPr>
        <p:txBody>
          <a:bodyPr>
            <a:normAutofit/>
          </a:bodyPr>
          <a:lstStyle/>
          <a:p>
            <a:r>
              <a:rPr lang="en-US" dirty="0" smtClean="0"/>
              <a:t>Town of Stratham </a:t>
            </a:r>
            <a:br>
              <a:rPr lang="en-US" dirty="0" smtClean="0"/>
            </a:br>
            <a:r>
              <a:rPr lang="en-US" sz="3900" dirty="0"/>
              <a:t/>
            </a:r>
            <a:br>
              <a:rPr lang="en-US" sz="3900" dirty="0"/>
            </a:br>
            <a:r>
              <a:rPr lang="en-US" sz="4400" dirty="0" smtClean="0"/>
              <a:t>Warrant Articles</a:t>
            </a:r>
            <a:br>
              <a:rPr lang="en-US" sz="4400" dirty="0" smtClean="0"/>
            </a:br>
            <a:r>
              <a:rPr lang="en-US" sz="4400" dirty="0" smtClean="0"/>
              <a:t>Town Meeting 2024</a:t>
            </a:r>
            <a:endParaRPr lang="en-US" sz="4400" dirty="0"/>
          </a:p>
        </p:txBody>
      </p:sp>
      <p:pic>
        <p:nvPicPr>
          <p:cNvPr id="4" name="Picture 3" descr="Y:\COMMON-Read-Write\DRAFT CIP Materials\Photos\Stratham Town Logo.jpg"/>
          <p:cNvPicPr/>
          <p:nvPr/>
        </p:nvPicPr>
        <p:blipFill>
          <a:blip r:embed="rId3" cstate="print">
            <a:extLst>
              <a:ext uri="{BEBA8EAE-BF5A-486C-A8C5-ECC9F3942E4B}">
                <a14:imgProps xmlns:a14="http://schemas.microsoft.com/office/drawing/2010/main">
                  <a14:imgLayer r:embed="rId4">
                    <a14:imgEffect>
                      <a14:backgroundRemoval t="1675" b="100000" l="0" r="98832">
                        <a14:foregroundMark x1="23832" y1="53110" x2="23832" y2="53110"/>
                        <a14:foregroundMark x1="56308" y1="35167" x2="56308" y2="35167"/>
                        <a14:foregroundMark x1="74299" y1="33971" x2="74299" y2="33971"/>
                        <a14:foregroundMark x1="34112" y1="29426" x2="34112" y2="29426"/>
                        <a14:foregroundMark x1="19393" y1="51435" x2="19393" y2="51435"/>
                        <a14:foregroundMark x1="41589" y1="71531" x2="41589" y2="71531"/>
                        <a14:foregroundMark x1="46262" y1="70574" x2="46262" y2="70574"/>
                        <a14:foregroundMark x1="59813" y1="72010" x2="59813" y2="72010"/>
                        <a14:foregroundMark x1="57477" y1="63636" x2="32710" y2="61005"/>
                        <a14:foregroundMark x1="35514" y1="53349" x2="31776" y2="69856"/>
                        <a14:foregroundMark x1="35514" y1="68421" x2="49533" y2="69856"/>
                        <a14:foregroundMark x1="62850" y1="63636" x2="62850" y2="63636"/>
                        <a14:foregroundMark x1="94393" y1="57895" x2="63318" y2="94976"/>
                        <a14:foregroundMark x1="75234" y1="88038" x2="75234" y2="88038"/>
                        <a14:foregroundMark x1="80374" y1="83971" x2="80374" y2="83971"/>
                        <a14:foregroundMark x1="85047" y1="79426" x2="85047" y2="79426"/>
                        <a14:foregroundMark x1="89019" y1="72727" x2="89019" y2="72727"/>
                        <a14:foregroundMark x1="93458" y1="65072" x2="93458" y2="65072"/>
                        <a14:foregroundMark x1="36215" y1="93780" x2="36215" y2="93780"/>
                        <a14:foregroundMark x1="31075" y1="93062" x2="31075" y2="93062"/>
                        <a14:foregroundMark x1="24766" y1="89474" x2="24766" y2="89474"/>
                        <a14:foregroundMark x1="19860" y1="85167" x2="19860" y2="85167"/>
                        <a14:foregroundMark x1="15421" y1="80861" x2="15421" y2="80861"/>
                        <a14:foregroundMark x1="10280" y1="74641" x2="10280" y2="74641"/>
                        <a14:foregroundMark x1="7477" y1="67225" x2="7477" y2="67225"/>
                        <a14:foregroundMark x1="4673" y1="60287" x2="4673" y2="60287"/>
                      </a14:backgroundRemoval>
                    </a14:imgEffect>
                  </a14:imgLayer>
                </a14:imgProps>
              </a:ext>
              <a:ext uri="{28A0092B-C50C-407E-A947-70E740481C1C}">
                <a14:useLocalDpi xmlns:a14="http://schemas.microsoft.com/office/drawing/2010/main" val="0"/>
              </a:ext>
            </a:extLst>
          </a:blip>
          <a:srcRect/>
          <a:stretch>
            <a:fillRect/>
          </a:stretch>
        </p:blipFill>
        <p:spPr bwMode="auto">
          <a:xfrm>
            <a:off x="374015" y="285894"/>
            <a:ext cx="2996464" cy="2927032"/>
          </a:xfrm>
          <a:prstGeom prst="rect">
            <a:avLst/>
          </a:prstGeom>
          <a:noFill/>
          <a:ln>
            <a:noFill/>
          </a:ln>
        </p:spPr>
      </p:pic>
    </p:spTree>
    <p:extLst>
      <p:ext uri="{BB962C8B-B14F-4D97-AF65-F5344CB8AC3E}">
        <p14:creationId xmlns:p14="http://schemas.microsoft.com/office/powerpoint/2010/main" val="3013679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Article 11</a:t>
            </a:r>
            <a:endParaRPr lang="en-US" b="1" dirty="0"/>
          </a:p>
        </p:txBody>
      </p:sp>
      <p:sp>
        <p:nvSpPr>
          <p:cNvPr id="6" name="Content Placeholder 5"/>
          <p:cNvSpPr>
            <a:spLocks noGrp="1"/>
          </p:cNvSpPr>
          <p:nvPr>
            <p:ph idx="1"/>
          </p:nvPr>
        </p:nvSpPr>
        <p:spPr>
          <a:xfrm>
            <a:off x="5124449" y="594360"/>
            <a:ext cx="6088033" cy="5577841"/>
          </a:xfrm>
        </p:spPr>
        <p:txBody>
          <a:bodyPr anchor="ctr">
            <a:noAutofit/>
          </a:bodyPr>
          <a:lstStyle/>
          <a:p>
            <a:r>
              <a:rPr lang="en-US" sz="2800" dirty="0"/>
              <a:t>To see if the Town will vote to raise and appropriate the sum of Eight million four hundred eighty two thousand one hundred sixty dollars ($8,482,160) for general municipal operations.  This article does not include appropriations contained in special or individual articles addressed separately.</a:t>
            </a:r>
          </a:p>
        </p:txBody>
      </p:sp>
      <p:sp>
        <p:nvSpPr>
          <p:cNvPr id="7" name="Text Placeholder 6"/>
          <p:cNvSpPr>
            <a:spLocks noGrp="1"/>
          </p:cNvSpPr>
          <p:nvPr>
            <p:ph type="body" sz="half" idx="2"/>
          </p:nvPr>
        </p:nvSpPr>
        <p:spPr/>
        <p:txBody>
          <a:bodyPr>
            <a:normAutofit/>
          </a:bodyPr>
          <a:lstStyle/>
          <a:p>
            <a:r>
              <a:rPr lang="en-US" sz="2400" dirty="0" smtClean="0"/>
              <a:t>2024 Operating </a:t>
            </a:r>
            <a:r>
              <a:rPr lang="en-US" sz="2400" dirty="0"/>
              <a:t>Budget</a:t>
            </a:r>
          </a:p>
        </p:txBody>
      </p:sp>
    </p:spTree>
    <p:extLst>
      <p:ext uri="{BB962C8B-B14F-4D97-AF65-F5344CB8AC3E}">
        <p14:creationId xmlns:p14="http://schemas.microsoft.com/office/powerpoint/2010/main" val="3374107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70005" y="3581401"/>
            <a:ext cx="8250195" cy="1600200"/>
          </a:xfrm>
        </p:spPr>
        <p:txBody>
          <a:bodyPr/>
          <a:lstStyle/>
          <a:p>
            <a:r>
              <a:rPr lang="en-US" sz="3200" dirty="0" smtClean="0"/>
              <a:t>Total $8,482,160</a:t>
            </a:r>
          </a:p>
          <a:p>
            <a:r>
              <a:rPr lang="en-US" sz="3200" dirty="0" smtClean="0"/>
              <a:t>An increase of $270,972 or 3.3%</a:t>
            </a:r>
          </a:p>
          <a:p>
            <a:endParaRPr lang="en-US" sz="3200" dirty="0" smtClean="0"/>
          </a:p>
          <a:p>
            <a:endParaRPr lang="en-US" dirty="0"/>
          </a:p>
        </p:txBody>
      </p:sp>
      <p:sp>
        <p:nvSpPr>
          <p:cNvPr id="7" name="Title 4"/>
          <p:cNvSpPr txBox="1">
            <a:spLocks/>
          </p:cNvSpPr>
          <p:nvPr/>
        </p:nvSpPr>
        <p:spPr>
          <a:xfrm>
            <a:off x="990600" y="5175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Franklin Gothic Demi" panose="020B0703020102020204" pitchFamily="34" charset="0"/>
              </a:rPr>
              <a:t/>
            </a:r>
            <a:br>
              <a:rPr lang="en-US" b="1" dirty="0" smtClean="0">
                <a:latin typeface="Franklin Gothic Demi" panose="020B0703020102020204" pitchFamily="34" charset="0"/>
              </a:rPr>
            </a:br>
            <a:r>
              <a:rPr lang="en-US" b="1" dirty="0" smtClean="0">
                <a:latin typeface="Franklin Gothic Demi" panose="020B0703020102020204" pitchFamily="34" charset="0"/>
              </a:rPr>
              <a:t>2024 Operating Budget</a:t>
            </a:r>
            <a:endParaRPr lang="en-US" b="1" dirty="0">
              <a:latin typeface="Franklin Gothic Demi" panose="020B0703020102020204" pitchFamily="34" charset="0"/>
            </a:endParaRPr>
          </a:p>
        </p:txBody>
      </p:sp>
    </p:spTree>
    <p:extLst>
      <p:ext uri="{BB962C8B-B14F-4D97-AF65-F5344CB8AC3E}">
        <p14:creationId xmlns:p14="http://schemas.microsoft.com/office/powerpoint/2010/main" val="995133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5230"/>
            <a:ext cx="10515600" cy="1325563"/>
          </a:xfrm>
        </p:spPr>
        <p:txBody>
          <a:bodyPr/>
          <a:lstStyle/>
          <a:p>
            <a:pPr algn="ctr"/>
            <a:r>
              <a:rPr lang="en-US" dirty="0" smtClean="0"/>
              <a:t>Town Services In Context</a:t>
            </a:r>
            <a:endParaRPr lang="en-US" dirty="0"/>
          </a:p>
        </p:txBody>
      </p:sp>
      <p:pic>
        <p:nvPicPr>
          <p:cNvPr id="7" name="Content Placeholder 6"/>
          <p:cNvPicPr>
            <a:picLocks noGrp="1" noChangeAspect="1"/>
          </p:cNvPicPr>
          <p:nvPr>
            <p:ph idx="1"/>
          </p:nvPr>
        </p:nvPicPr>
        <p:blipFill rotWithShape="1">
          <a:blip r:embed="rId3"/>
          <a:srcRect l="16927" t="45028" r="62514" b="28306"/>
          <a:stretch/>
        </p:blipFill>
        <p:spPr>
          <a:xfrm>
            <a:off x="1571919" y="2113290"/>
            <a:ext cx="8524189" cy="3316883"/>
          </a:xfrm>
          <a:prstGeom prst="rect">
            <a:avLst/>
          </a:prstGeom>
        </p:spPr>
      </p:pic>
      <p:sp>
        <p:nvSpPr>
          <p:cNvPr id="8" name="TextBox 7"/>
          <p:cNvSpPr txBox="1"/>
          <p:nvPr/>
        </p:nvSpPr>
        <p:spPr>
          <a:xfrm>
            <a:off x="1923068" y="1470581"/>
            <a:ext cx="895546" cy="369332"/>
          </a:xfrm>
          <a:prstGeom prst="rect">
            <a:avLst/>
          </a:prstGeom>
          <a:noFill/>
        </p:spPr>
        <p:txBody>
          <a:bodyPr wrap="square" rtlCol="0">
            <a:spAutoFit/>
          </a:bodyPr>
          <a:lstStyle/>
          <a:p>
            <a:r>
              <a:rPr lang="en-US" dirty="0" smtClean="0"/>
              <a:t>Town</a:t>
            </a:r>
            <a:endParaRPr lang="en-US" dirty="0"/>
          </a:p>
        </p:txBody>
      </p:sp>
      <p:sp>
        <p:nvSpPr>
          <p:cNvPr id="9" name="TextBox 8"/>
          <p:cNvSpPr txBox="1"/>
          <p:nvPr/>
        </p:nvSpPr>
        <p:spPr>
          <a:xfrm>
            <a:off x="3007935" y="1450804"/>
            <a:ext cx="1021237" cy="369332"/>
          </a:xfrm>
          <a:prstGeom prst="rect">
            <a:avLst/>
          </a:prstGeom>
          <a:noFill/>
        </p:spPr>
        <p:txBody>
          <a:bodyPr wrap="square" rtlCol="0">
            <a:spAutoFit/>
          </a:bodyPr>
          <a:lstStyle/>
          <a:p>
            <a:r>
              <a:rPr lang="en-US" dirty="0" smtClean="0"/>
              <a:t>County</a:t>
            </a:r>
            <a:endParaRPr lang="en-US" dirty="0"/>
          </a:p>
        </p:txBody>
      </p:sp>
      <p:sp>
        <p:nvSpPr>
          <p:cNvPr id="10" name="TextBox 9"/>
          <p:cNvSpPr txBox="1"/>
          <p:nvPr/>
        </p:nvSpPr>
        <p:spPr>
          <a:xfrm>
            <a:off x="5648226" y="1462137"/>
            <a:ext cx="1676401" cy="369332"/>
          </a:xfrm>
          <a:prstGeom prst="rect">
            <a:avLst/>
          </a:prstGeom>
          <a:noFill/>
        </p:spPr>
        <p:txBody>
          <a:bodyPr wrap="square" rtlCol="0">
            <a:spAutoFit/>
          </a:bodyPr>
          <a:lstStyle/>
          <a:p>
            <a:r>
              <a:rPr lang="en-US" dirty="0" smtClean="0"/>
              <a:t>Local Education</a:t>
            </a:r>
          </a:p>
        </p:txBody>
      </p:sp>
      <p:sp>
        <p:nvSpPr>
          <p:cNvPr id="11" name="TextBox 10"/>
          <p:cNvSpPr txBox="1"/>
          <p:nvPr/>
        </p:nvSpPr>
        <p:spPr>
          <a:xfrm>
            <a:off x="8807777" y="1460231"/>
            <a:ext cx="1646549" cy="369332"/>
          </a:xfrm>
          <a:prstGeom prst="rect">
            <a:avLst/>
          </a:prstGeom>
          <a:noFill/>
        </p:spPr>
        <p:txBody>
          <a:bodyPr wrap="square" rtlCol="0">
            <a:spAutoFit/>
          </a:bodyPr>
          <a:lstStyle/>
          <a:p>
            <a:r>
              <a:rPr lang="en-US" dirty="0" smtClean="0"/>
              <a:t>State Education</a:t>
            </a:r>
          </a:p>
        </p:txBody>
      </p:sp>
      <p:sp>
        <p:nvSpPr>
          <p:cNvPr id="13" name="Oval 12"/>
          <p:cNvSpPr/>
          <p:nvPr/>
        </p:nvSpPr>
        <p:spPr>
          <a:xfrm>
            <a:off x="1296579" y="1369326"/>
            <a:ext cx="2055043" cy="4562573"/>
          </a:xfrm>
          <a:prstGeom prst="ellipse">
            <a:avLst/>
          </a:prstGeom>
          <a:no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008303" y="5395235"/>
            <a:ext cx="895546" cy="369332"/>
          </a:xfrm>
          <a:prstGeom prst="rect">
            <a:avLst/>
          </a:prstGeom>
          <a:noFill/>
        </p:spPr>
        <p:txBody>
          <a:bodyPr wrap="square" rtlCol="0">
            <a:spAutoFit/>
          </a:bodyPr>
          <a:lstStyle/>
          <a:p>
            <a:r>
              <a:rPr lang="en-US" dirty="0" smtClean="0"/>
              <a:t>15%</a:t>
            </a:r>
            <a:endParaRPr lang="en-US" dirty="0"/>
          </a:p>
        </p:txBody>
      </p:sp>
      <p:sp>
        <p:nvSpPr>
          <p:cNvPr id="14" name="TextBox 13"/>
          <p:cNvSpPr txBox="1"/>
          <p:nvPr/>
        </p:nvSpPr>
        <p:spPr>
          <a:xfrm>
            <a:off x="3157296" y="5428655"/>
            <a:ext cx="895546" cy="369332"/>
          </a:xfrm>
          <a:prstGeom prst="rect">
            <a:avLst/>
          </a:prstGeom>
          <a:noFill/>
        </p:spPr>
        <p:txBody>
          <a:bodyPr wrap="square" rtlCol="0">
            <a:spAutoFit/>
          </a:bodyPr>
          <a:lstStyle/>
          <a:p>
            <a:r>
              <a:rPr lang="en-US" dirty="0" smtClean="0"/>
              <a:t>4 %</a:t>
            </a:r>
            <a:endParaRPr lang="en-US" dirty="0"/>
          </a:p>
        </p:txBody>
      </p:sp>
      <p:sp>
        <p:nvSpPr>
          <p:cNvPr id="15" name="TextBox 14"/>
          <p:cNvSpPr txBox="1"/>
          <p:nvPr/>
        </p:nvSpPr>
        <p:spPr>
          <a:xfrm>
            <a:off x="6096000" y="5443338"/>
            <a:ext cx="895546" cy="369332"/>
          </a:xfrm>
          <a:prstGeom prst="rect">
            <a:avLst/>
          </a:prstGeom>
          <a:noFill/>
        </p:spPr>
        <p:txBody>
          <a:bodyPr wrap="square" rtlCol="0">
            <a:spAutoFit/>
          </a:bodyPr>
          <a:lstStyle/>
          <a:p>
            <a:r>
              <a:rPr lang="en-US" dirty="0" smtClean="0"/>
              <a:t>73%</a:t>
            </a:r>
            <a:endParaRPr lang="en-US" dirty="0"/>
          </a:p>
        </p:txBody>
      </p:sp>
      <p:sp>
        <p:nvSpPr>
          <p:cNvPr id="16" name="TextBox 15"/>
          <p:cNvSpPr txBox="1"/>
          <p:nvPr/>
        </p:nvSpPr>
        <p:spPr>
          <a:xfrm>
            <a:off x="9416989" y="5407479"/>
            <a:ext cx="895546" cy="369332"/>
          </a:xfrm>
          <a:prstGeom prst="rect">
            <a:avLst/>
          </a:prstGeom>
          <a:noFill/>
        </p:spPr>
        <p:txBody>
          <a:bodyPr wrap="square" rtlCol="0">
            <a:spAutoFit/>
          </a:bodyPr>
          <a:lstStyle/>
          <a:p>
            <a:r>
              <a:rPr lang="en-US" dirty="0" smtClean="0"/>
              <a:t>8%</a:t>
            </a:r>
            <a:endParaRPr lang="en-US" dirty="0"/>
          </a:p>
        </p:txBody>
      </p:sp>
      <p:sp>
        <p:nvSpPr>
          <p:cNvPr id="3" name="TextBox 2"/>
          <p:cNvSpPr txBox="1"/>
          <p:nvPr/>
        </p:nvSpPr>
        <p:spPr>
          <a:xfrm>
            <a:off x="7229139" y="5931899"/>
            <a:ext cx="3083396" cy="369332"/>
          </a:xfrm>
          <a:prstGeom prst="rect">
            <a:avLst/>
          </a:prstGeom>
          <a:noFill/>
        </p:spPr>
        <p:txBody>
          <a:bodyPr wrap="square" rtlCol="0">
            <a:spAutoFit/>
          </a:bodyPr>
          <a:lstStyle/>
          <a:p>
            <a:r>
              <a:rPr lang="en-US" dirty="0" smtClean="0"/>
              <a:t>2023 Town Tax Rate: $3.15</a:t>
            </a:r>
            <a:endParaRPr lang="en-US" dirty="0"/>
          </a:p>
        </p:txBody>
      </p:sp>
    </p:spTree>
    <p:extLst>
      <p:ext uri="{BB962C8B-B14F-4D97-AF65-F5344CB8AC3E}">
        <p14:creationId xmlns:p14="http://schemas.microsoft.com/office/powerpoint/2010/main" val="779840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Town Services</a:t>
            </a:r>
            <a:endParaRPr lang="en-US" dirty="0"/>
          </a:p>
        </p:txBody>
      </p:sp>
      <p:sp>
        <p:nvSpPr>
          <p:cNvPr id="3" name="Content Placeholder 2"/>
          <p:cNvSpPr>
            <a:spLocks noGrp="1"/>
          </p:cNvSpPr>
          <p:nvPr>
            <p:ph idx="1"/>
          </p:nvPr>
        </p:nvSpPr>
        <p:spPr>
          <a:xfrm>
            <a:off x="1104293" y="1150924"/>
            <a:ext cx="8946541" cy="4195481"/>
          </a:xfrm>
        </p:spPr>
        <p:txBody>
          <a:bodyPr>
            <a:noAutofit/>
          </a:bodyPr>
          <a:lstStyle/>
          <a:p>
            <a:r>
              <a:rPr lang="en-US" sz="2400" dirty="0" smtClean="0"/>
              <a:t>15 cents of every tax dollar funds:</a:t>
            </a:r>
          </a:p>
          <a:p>
            <a:pPr lvl="1"/>
            <a:endParaRPr lang="en-US" sz="400" dirty="0" smtClean="0"/>
          </a:p>
          <a:p>
            <a:pPr lvl="1"/>
            <a:r>
              <a:rPr lang="en-US" sz="2400" dirty="0" smtClean="0"/>
              <a:t>Wiggin </a:t>
            </a:r>
            <a:r>
              <a:rPr lang="en-US" sz="2400" dirty="0"/>
              <a:t>Memorial </a:t>
            </a:r>
            <a:r>
              <a:rPr lang="en-US" sz="2400" dirty="0" smtClean="0"/>
              <a:t>Library</a:t>
            </a:r>
          </a:p>
          <a:p>
            <a:pPr lvl="1"/>
            <a:r>
              <a:rPr lang="en-US" sz="2400" dirty="0" smtClean="0"/>
              <a:t>All public </a:t>
            </a:r>
            <a:r>
              <a:rPr lang="en-US" sz="2400" dirty="0"/>
              <a:t>works </a:t>
            </a:r>
            <a:r>
              <a:rPr lang="en-US" sz="2400" dirty="0" smtClean="0"/>
              <a:t>functions</a:t>
            </a:r>
          </a:p>
          <a:p>
            <a:pPr lvl="1"/>
            <a:r>
              <a:rPr lang="en-US" sz="2400" dirty="0" smtClean="0"/>
              <a:t>Parks &amp; </a:t>
            </a:r>
            <a:r>
              <a:rPr lang="en-US" sz="2400" dirty="0"/>
              <a:t>r</a:t>
            </a:r>
            <a:r>
              <a:rPr lang="en-US" sz="2400" dirty="0" smtClean="0"/>
              <a:t>ecreation </a:t>
            </a:r>
            <a:r>
              <a:rPr lang="en-US" sz="2400" dirty="0"/>
              <a:t>programming and senior </a:t>
            </a:r>
            <a:r>
              <a:rPr lang="en-US" sz="2400" dirty="0" smtClean="0"/>
              <a:t>services</a:t>
            </a:r>
          </a:p>
          <a:p>
            <a:pPr lvl="1"/>
            <a:r>
              <a:rPr lang="en-US" sz="2400" dirty="0" smtClean="0"/>
              <a:t>Police services</a:t>
            </a:r>
          </a:p>
          <a:p>
            <a:pPr lvl="1"/>
            <a:r>
              <a:rPr lang="en-US" sz="2400" dirty="0" smtClean="0"/>
              <a:t>Stratham </a:t>
            </a:r>
            <a:r>
              <a:rPr lang="en-US" sz="2400" dirty="0"/>
              <a:t>Volunteer Fire </a:t>
            </a:r>
            <a:r>
              <a:rPr lang="en-US" sz="2400" dirty="0" smtClean="0"/>
              <a:t>Department</a:t>
            </a:r>
          </a:p>
          <a:p>
            <a:pPr lvl="1"/>
            <a:r>
              <a:rPr lang="en-US" sz="2400" dirty="0"/>
              <a:t>L</a:t>
            </a:r>
            <a:r>
              <a:rPr lang="en-US" sz="2400" dirty="0" smtClean="0"/>
              <a:t>and </a:t>
            </a:r>
            <a:r>
              <a:rPr lang="en-US" sz="2400" dirty="0"/>
              <a:t>use </a:t>
            </a:r>
            <a:r>
              <a:rPr lang="en-US" sz="2400" dirty="0" smtClean="0"/>
              <a:t>regulatory, </a:t>
            </a:r>
            <a:r>
              <a:rPr lang="en-US" sz="2400" dirty="0"/>
              <a:t>elections, general </a:t>
            </a:r>
            <a:r>
              <a:rPr lang="en-US" sz="2400" dirty="0" smtClean="0"/>
              <a:t>administration </a:t>
            </a:r>
          </a:p>
          <a:p>
            <a:pPr lvl="1"/>
            <a:r>
              <a:rPr lang="en-US" sz="2400" dirty="0" smtClean="0"/>
              <a:t>Capital </a:t>
            </a:r>
            <a:r>
              <a:rPr lang="en-US" sz="2400" dirty="0"/>
              <a:t>projects and rolling stock.  </a:t>
            </a:r>
            <a:endParaRPr lang="en-US" sz="2400" dirty="0" smtClean="0"/>
          </a:p>
          <a:p>
            <a:r>
              <a:rPr lang="en-US" sz="2400" dirty="0" smtClean="0"/>
              <a:t>For </a:t>
            </a:r>
            <a:r>
              <a:rPr lang="en-US" sz="2400" dirty="0"/>
              <a:t>a home valued at </a:t>
            </a:r>
            <a:r>
              <a:rPr lang="en-US" sz="2400" dirty="0" smtClean="0"/>
              <a:t>$600,000</a:t>
            </a:r>
            <a:r>
              <a:rPr lang="en-US" sz="2400" dirty="0"/>
              <a:t>, your annual tax for these services is $</a:t>
            </a:r>
            <a:r>
              <a:rPr lang="en-US" sz="2400" dirty="0" smtClean="0"/>
              <a:t>1,890.</a:t>
            </a:r>
            <a:endParaRPr lang="en-US" sz="2400" dirty="0"/>
          </a:p>
        </p:txBody>
      </p:sp>
    </p:spTree>
    <p:extLst>
      <p:ext uri="{BB962C8B-B14F-4D97-AF65-F5344CB8AC3E}">
        <p14:creationId xmlns:p14="http://schemas.microsoft.com/office/powerpoint/2010/main" val="1214015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from 2023</a:t>
            </a:r>
            <a:endParaRPr lang="en-US" dirty="0"/>
          </a:p>
        </p:txBody>
      </p:sp>
      <p:sp>
        <p:nvSpPr>
          <p:cNvPr id="3" name="Content Placeholder 2"/>
          <p:cNvSpPr>
            <a:spLocks noGrp="1"/>
          </p:cNvSpPr>
          <p:nvPr>
            <p:ph idx="1"/>
          </p:nvPr>
        </p:nvSpPr>
        <p:spPr>
          <a:xfrm>
            <a:off x="304800" y="2304254"/>
            <a:ext cx="7606204" cy="4351338"/>
          </a:xfrm>
        </p:spPr>
        <p:txBody>
          <a:bodyPr>
            <a:normAutofit/>
          </a:bodyPr>
          <a:lstStyle/>
          <a:p>
            <a:r>
              <a:rPr lang="en-US" sz="2800" dirty="0" smtClean="0"/>
              <a:t>Introduction of Community Power</a:t>
            </a:r>
          </a:p>
          <a:p>
            <a:r>
              <a:rPr lang="en-US" sz="2800" dirty="0" smtClean="0"/>
              <a:t>Increased our Cyber Security Defenses</a:t>
            </a:r>
          </a:p>
          <a:p>
            <a:r>
              <a:rPr lang="en-US" sz="2800" dirty="0" smtClean="0"/>
              <a:t>More disciplines to our assessing services</a:t>
            </a:r>
          </a:p>
          <a:p>
            <a:r>
              <a:rPr lang="en-US" sz="2800" dirty="0" smtClean="0"/>
              <a:t>Grants – $334,000 in grants leveraged</a:t>
            </a:r>
          </a:p>
          <a:p>
            <a:r>
              <a:rPr lang="en-US" sz="2800" dirty="0" smtClean="0"/>
              <a:t>Free water testing for 285 Households</a:t>
            </a:r>
            <a:endParaRPr lang="en-US" sz="2800" dirty="0"/>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1004" y="3466788"/>
            <a:ext cx="4224281" cy="316820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3659" y="152400"/>
            <a:ext cx="4201627" cy="3151220"/>
          </a:xfrm>
          <a:prstGeom prst="rect">
            <a:avLst/>
          </a:prstGeom>
        </p:spPr>
      </p:pic>
      <p:pic>
        <p:nvPicPr>
          <p:cNvPr id="6" name="Picture 5">
            <a:extLst>
              <a:ext uri="{FF2B5EF4-FFF2-40B4-BE49-F238E27FC236}">
                <a16:creationId xmlns:a16="http://schemas.microsoft.com/office/drawing/2014/main" xmlns="" id="{7F744556-5E23-5658-B679-81491672319F}"/>
              </a:ext>
            </a:extLst>
          </p:cNvPr>
          <p:cNvPicPr>
            <a:picLocks noChangeAspect="1"/>
          </p:cNvPicPr>
          <p:nvPr/>
        </p:nvPicPr>
        <p:blipFill>
          <a:blip r:embed="rId5"/>
          <a:stretch>
            <a:fillRect/>
          </a:stretch>
        </p:blipFill>
        <p:spPr>
          <a:xfrm>
            <a:off x="10200709" y="2454956"/>
            <a:ext cx="1922004" cy="765799"/>
          </a:xfrm>
          <a:prstGeom prst="rect">
            <a:avLst/>
          </a:prstGeom>
        </p:spPr>
      </p:pic>
    </p:spTree>
    <p:extLst>
      <p:ext uri="{BB962C8B-B14F-4D97-AF65-F5344CB8AC3E}">
        <p14:creationId xmlns:p14="http://schemas.microsoft.com/office/powerpoint/2010/main" val="5324741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37564</TotalTime>
  <Words>2132</Words>
  <Application>Microsoft Office PowerPoint</Application>
  <PresentationFormat>Widescreen</PresentationFormat>
  <Paragraphs>335</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Century Gothic</vt:lpstr>
      <vt:lpstr>Franklin Gothic Demi</vt:lpstr>
      <vt:lpstr>Times New Roman</vt:lpstr>
      <vt:lpstr>Wingdings 3</vt:lpstr>
      <vt:lpstr>Ion</vt:lpstr>
      <vt:lpstr>Town Meeting March 16, 2024</vt:lpstr>
      <vt:lpstr>Dedication: Rebecca Mitchell</vt:lpstr>
      <vt:lpstr>In Memoriam: Joyce A. Rowe</vt:lpstr>
      <vt:lpstr>Town of Stratham   Warrant Articles Town Meeting 2024</vt:lpstr>
      <vt:lpstr>Article 11</vt:lpstr>
      <vt:lpstr>PowerPoint Presentation</vt:lpstr>
      <vt:lpstr>Town Services In Context</vt:lpstr>
      <vt:lpstr>Town Services</vt:lpstr>
      <vt:lpstr>Highlights from 2023</vt:lpstr>
      <vt:lpstr>Leveraging Volunteerism -2023</vt:lpstr>
      <vt:lpstr>Operating Budget 2024</vt:lpstr>
      <vt:lpstr>Payroll and Benefits 57% of Operating Budget</vt:lpstr>
      <vt:lpstr>PowerPoint Presentation</vt:lpstr>
      <vt:lpstr>No Projected Tax Rate Increase</vt:lpstr>
      <vt:lpstr>Article 11</vt:lpstr>
      <vt:lpstr>Article 12</vt:lpstr>
      <vt:lpstr> Capital Improvements Program (CIP)</vt:lpstr>
      <vt:lpstr>PowerPoint Presentation</vt:lpstr>
      <vt:lpstr>PowerPoint Presentation</vt:lpstr>
      <vt:lpstr>Highlights of 2024 CIP Request</vt:lpstr>
      <vt:lpstr>Article 12</vt:lpstr>
      <vt:lpstr>Article 13</vt:lpstr>
      <vt:lpstr> Capital Reserve Funds (CRF)</vt:lpstr>
      <vt:lpstr>CRF – Fire </vt:lpstr>
      <vt:lpstr>CRF – Public Works </vt:lpstr>
      <vt:lpstr>Article 13</vt:lpstr>
      <vt:lpstr>Article 14</vt:lpstr>
      <vt:lpstr> Appropriate from the EMS Special Revenue Fund</vt:lpstr>
      <vt:lpstr>Article 14</vt:lpstr>
      <vt:lpstr>Article 15</vt:lpstr>
      <vt:lpstr>Article 16</vt:lpstr>
      <vt:lpstr>TOWN MEETING 2024</vt:lpstr>
      <vt:lpstr>Thank you</vt:lpstr>
      <vt:lpstr>Town Meeting March 16, 2024</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Karen Richard</dc:creator>
  <cp:lastModifiedBy>Karen Richard</cp:lastModifiedBy>
  <cp:revision>668</cp:revision>
  <cp:lastPrinted>2024-03-14T19:22:39Z</cp:lastPrinted>
  <dcterms:created xsi:type="dcterms:W3CDTF">2006-08-16T00:00:00Z</dcterms:created>
  <dcterms:modified xsi:type="dcterms:W3CDTF">2024-03-14T19:26:29Z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