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60" r:id="rId2"/>
    <p:sldMasterId id="2147483684" r:id="rId3"/>
  </p:sldMasterIdLst>
  <p:notesMasterIdLst>
    <p:notesMasterId r:id="rId35"/>
  </p:notesMasterIdLst>
  <p:handoutMasterIdLst>
    <p:handoutMasterId r:id="rId36"/>
  </p:handoutMasterIdLst>
  <p:sldIdLst>
    <p:sldId id="583" r:id="rId4"/>
    <p:sldId id="587" r:id="rId5"/>
    <p:sldId id="601" r:id="rId6"/>
    <p:sldId id="625" r:id="rId7"/>
    <p:sldId id="622" r:id="rId8"/>
    <p:sldId id="655" r:id="rId9"/>
    <p:sldId id="588" r:id="rId10"/>
    <p:sldId id="600" r:id="rId11"/>
    <p:sldId id="602" r:id="rId12"/>
    <p:sldId id="603" r:id="rId13"/>
    <p:sldId id="604" r:id="rId14"/>
    <p:sldId id="630" r:id="rId15"/>
    <p:sldId id="608" r:id="rId16"/>
    <p:sldId id="643" r:id="rId17"/>
    <p:sldId id="610" r:id="rId18"/>
    <p:sldId id="637" r:id="rId19"/>
    <p:sldId id="611" r:id="rId20"/>
    <p:sldId id="614" r:id="rId21"/>
    <p:sldId id="589" r:id="rId22"/>
    <p:sldId id="647" r:id="rId23"/>
    <p:sldId id="648" r:id="rId24"/>
    <p:sldId id="590" r:id="rId25"/>
    <p:sldId id="591" r:id="rId26"/>
    <p:sldId id="592" r:id="rId27"/>
    <p:sldId id="651" r:id="rId28"/>
    <p:sldId id="593" r:id="rId29"/>
    <p:sldId id="644" r:id="rId30"/>
    <p:sldId id="645" r:id="rId31"/>
    <p:sldId id="646" r:id="rId32"/>
    <p:sldId id="599" r:id="rId33"/>
    <p:sldId id="656"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659EE4-8C0F-4E96-A56E-ECF35A6D4BD7}">
          <p14:sldIdLst>
            <p14:sldId id="583"/>
            <p14:sldId id="587"/>
            <p14:sldId id="601"/>
            <p14:sldId id="625"/>
            <p14:sldId id="622"/>
            <p14:sldId id="655"/>
            <p14:sldId id="588"/>
            <p14:sldId id="600"/>
            <p14:sldId id="602"/>
            <p14:sldId id="603"/>
            <p14:sldId id="604"/>
            <p14:sldId id="630"/>
            <p14:sldId id="608"/>
            <p14:sldId id="643"/>
            <p14:sldId id="610"/>
            <p14:sldId id="637"/>
            <p14:sldId id="611"/>
            <p14:sldId id="614"/>
            <p14:sldId id="589"/>
            <p14:sldId id="647"/>
            <p14:sldId id="648"/>
            <p14:sldId id="590"/>
            <p14:sldId id="591"/>
            <p14:sldId id="592"/>
            <p14:sldId id="651"/>
            <p14:sldId id="593"/>
            <p14:sldId id="644"/>
            <p14:sldId id="645"/>
            <p14:sldId id="646"/>
            <p14:sldId id="599"/>
            <p14:sldId id="6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14" autoAdjust="0"/>
    <p:restoredTop sz="94660"/>
  </p:normalViewPr>
  <p:slideViewPr>
    <p:cSldViewPr snapToGrid="0">
      <p:cViewPr varScale="1">
        <p:scale>
          <a:sx n="116" d="100"/>
          <a:sy n="116" d="100"/>
        </p:scale>
        <p:origin x="156" y="108"/>
      </p:cViewPr>
      <p:guideLst/>
    </p:cSldViewPr>
  </p:slideViewPr>
  <p:notesTextViewPr>
    <p:cViewPr>
      <p:scale>
        <a:sx n="1" d="1"/>
        <a:sy n="1" d="1"/>
      </p:scale>
      <p:origin x="0" y="0"/>
    </p:cViewPr>
  </p:notesTextViewPr>
  <p:sorterViewPr>
    <p:cViewPr varScale="1">
      <p:scale>
        <a:sx n="1" d="1"/>
        <a:sy n="1" d="1"/>
      </p:scale>
      <p:origin x="0" y="-5592"/>
    </p:cViewPr>
  </p:sorterViewPr>
  <p:notesViewPr>
    <p:cSldViewPr snapToGrid="0">
      <p:cViewPr varScale="1">
        <p:scale>
          <a:sx n="61" d="100"/>
          <a:sy n="61" d="100"/>
        </p:scale>
        <p:origin x="291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82140046807495"/>
          <c:y val="0.21179269203621093"/>
          <c:w val="0.51390033367922028"/>
          <c:h val="0.66626274416702935"/>
        </c:manualLayout>
      </c:layout>
      <c:pieChart>
        <c:varyColors val="1"/>
        <c:ser>
          <c:idx val="0"/>
          <c:order val="0"/>
          <c:explosion val="2"/>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67A-438E-B629-A67C93811070}"/>
              </c:ext>
            </c:extLst>
          </c:dPt>
          <c:dPt>
            <c:idx val="1"/>
            <c:bubble3D val="0"/>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67A-438E-B629-A67C93811070}"/>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67A-438E-B629-A67C93811070}"/>
              </c:ext>
            </c:extLst>
          </c:dPt>
          <c:dPt>
            <c:idx val="3"/>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E67A-438E-B629-A67C93811070}"/>
              </c:ext>
            </c:extLst>
          </c:dPt>
          <c:dPt>
            <c:idx val="4"/>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E67A-438E-B629-A67C93811070}"/>
              </c:ext>
            </c:extLst>
          </c:dPt>
          <c:dPt>
            <c:idx val="5"/>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E67A-438E-B629-A67C9381107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E67A-438E-B629-A67C93811070}"/>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dLbl>
            <c:dLbl>
              <c:idx val="1"/>
              <c:layout>
                <c:manualLayout>
                  <c:x val="2.5131086208200502E-2"/>
                  <c:y val="-9.794054931538014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E67A-438E-B629-A67C93811070}"/>
                </c:ext>
                <c:ext xmlns:c15="http://schemas.microsoft.com/office/drawing/2012/chart" uri="{CE6537A1-D6FC-4f65-9D91-7224C49458BB}">
                  <c15:layout/>
                </c:ext>
              </c:extLst>
            </c:dLbl>
            <c:dLbl>
              <c:idx val="2"/>
              <c:layout>
                <c:manualLayout>
                  <c:x val="0.12496604183645749"/>
                  <c:y val="-1.2537610906171167E-16"/>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E67A-438E-B629-A67C93811070}"/>
                </c:ext>
                <c:ext xmlns:c15="http://schemas.microsoft.com/office/drawing/2012/chart" uri="{CE6537A1-D6FC-4f65-9D91-7224C49458BB}">
                  <c15:layout/>
                </c:ext>
              </c:extLst>
            </c:dLbl>
            <c:dLbl>
              <c:idx val="3"/>
              <c:layout>
                <c:manualLayout>
                  <c:x val="-4.6091027740497732E-2"/>
                  <c:y val="0"/>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E67A-438E-B629-A67C93811070}"/>
                </c:ext>
                <c:ext xmlns:c15="http://schemas.microsoft.com/office/drawing/2012/chart" uri="{CE6537A1-D6FC-4f65-9D91-7224C49458BB}">
                  <c15:layout/>
                </c:ext>
              </c:extLst>
            </c:dLbl>
            <c:dLbl>
              <c:idx val="4"/>
              <c:layout>
                <c:manualLayout>
                  <c:x val="-4.3281315136345484E-2"/>
                  <c:y val="-3.6727705993267461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E67A-438E-B629-A67C93811070}"/>
                </c:ext>
                <c:ext xmlns:c15="http://schemas.microsoft.com/office/drawing/2012/chart" uri="{CE6537A1-D6FC-4f65-9D91-7224C49458BB}">
                  <c15:layout/>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dLbl>
            <c:dLbl>
              <c:idx val="6"/>
              <c:layout>
                <c:manualLayout>
                  <c:x val="-9.5082857919043737E-2"/>
                  <c:y val="6.8387758591212183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E67A-438E-B629-A67C93811070}"/>
                </c:ext>
                <c:ext xmlns:c15="http://schemas.microsoft.com/office/drawing/2012/chart" uri="{CE6537A1-D6FC-4f65-9D91-7224C49458BB}">
                  <c15:layout>
                    <c:manualLayout>
                      <c:w val="0.22276555283890248"/>
                      <c:h val="0.17719268250983075"/>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'FY23 Summary'!$A$110:$A$116</c:f>
              <c:strCache>
                <c:ptCount val="7"/>
                <c:pt idx="0">
                  <c:v>PUBLIC SAFETY</c:v>
                </c:pt>
                <c:pt idx="1">
                  <c:v>PUBLIC WORKS</c:v>
                </c:pt>
                <c:pt idx="2">
                  <c:v>HEALTH &amp; DIRECT ASSISTANCE</c:v>
                </c:pt>
                <c:pt idx="3">
                  <c:v>CULTURE &amp; RECREATION</c:v>
                </c:pt>
                <c:pt idx="4">
                  <c:v>DEBT SERVICE</c:v>
                </c:pt>
                <c:pt idx="5">
                  <c:v>GENERAL GOVERNMENT</c:v>
                </c:pt>
                <c:pt idx="6">
                  <c:v>PERSONNEL ADMINISTRATION</c:v>
                </c:pt>
              </c:strCache>
            </c:strRef>
          </c:cat>
          <c:val>
            <c:numRef>
              <c:f>'FY23 Summary'!$B$110:$B$116</c:f>
              <c:numCache>
                <c:formatCode>#,##0;[Red]\(#,##0\)</c:formatCode>
                <c:ptCount val="7"/>
                <c:pt idx="0">
                  <c:v>1931583</c:v>
                </c:pt>
                <c:pt idx="1">
                  <c:v>1991475</c:v>
                </c:pt>
                <c:pt idx="2" formatCode="_(* #,##0_);_(* \(#,##0\);_(* &quot;-&quot;??_);_(@_)">
                  <c:v>104819</c:v>
                </c:pt>
                <c:pt idx="3" formatCode="_(* #,##0_);_(* \(#,##0\);_(* &quot;-&quot;??_);_(@_)">
                  <c:v>730789</c:v>
                </c:pt>
                <c:pt idx="4" formatCode="_(* #,##0_);_(* \(#,##0\);_(* &quot;-&quot;??_);_(@_)">
                  <c:v>667325</c:v>
                </c:pt>
                <c:pt idx="5">
                  <c:v>1509543</c:v>
                </c:pt>
                <c:pt idx="6">
                  <c:v>1282200</c:v>
                </c:pt>
              </c:numCache>
            </c:numRef>
          </c:val>
          <c:extLst xmlns:c16r2="http://schemas.microsoft.com/office/drawing/2015/06/chart">
            <c:ext xmlns:c16="http://schemas.microsoft.com/office/drawing/2014/chart" uri="{C3380CC4-5D6E-409C-BE32-E72D297353CC}">
              <c16:uniqueId val="{0000000E-E67A-438E-B629-A67C9381107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884418259588784E-2"/>
          <c:y val="0"/>
          <c:w val="0.78439434537558905"/>
          <c:h val="0.95135461890853279"/>
        </c:manualLayout>
      </c:layout>
      <c:pie3DChart>
        <c:varyColors val="1"/>
        <c:ser>
          <c:idx val="0"/>
          <c:order val="0"/>
          <c:explosion val="26"/>
          <c:dPt>
            <c:idx val="0"/>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C4A2-4C29-83DA-9204968BBF24}"/>
              </c:ext>
            </c:extLst>
          </c:dPt>
          <c:dPt>
            <c:idx val="1"/>
            <c:bubble3D val="0"/>
            <c:spPr>
              <a:solidFill>
                <a:schemeClr val="accent5"/>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C4A2-4C29-83DA-9204968BBF24}"/>
              </c:ext>
            </c:extLst>
          </c:dPt>
          <c:dPt>
            <c:idx val="2"/>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C4A2-4C29-83DA-9204968BBF24}"/>
              </c:ext>
            </c:extLst>
          </c:dPt>
          <c:dLbls>
            <c:dLbl>
              <c:idx val="0"/>
              <c:layout/>
              <c:tx>
                <c:rich>
                  <a:bodyPr/>
                  <a:lstStyle/>
                  <a:p>
                    <a:r>
                      <a:rPr lang="en-US" dirty="0" smtClean="0"/>
                      <a:t>All </a:t>
                    </a:r>
                    <a:fld id="{5CBB4139-60B5-4513-9D7F-686E642D65EF}" type="CATEGORYNAME">
                      <a:rPr lang="en-US" smtClean="0"/>
                      <a:pPr/>
                      <a:t>[CATEGORY NAME]</a:t>
                    </a:fld>
                    <a:endParaRPr lang="en-US" dirty="0" smtClean="0"/>
                  </a:p>
                  <a:p>
                    <a:r>
                      <a:rPr lang="en-US" baseline="0" dirty="0" smtClean="0"/>
                      <a:t> </a:t>
                    </a:r>
                    <a:fld id="{109CB7BA-65FC-4872-828F-BF08AAB7939C}" type="PERCENTAGE">
                      <a:rPr lang="en-US" baseline="0" smtClean="0"/>
                      <a:pPr/>
                      <a:t>[PERCENTAGE]</a:t>
                    </a:fld>
                    <a:endParaRPr lang="en-US" baseline="0" dirty="0" smtClean="0"/>
                  </a:p>
                </c:rich>
              </c:tx>
              <c:dLblPos val="ct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C4A2-4C29-83DA-9204968BBF24}"/>
                </c:ext>
                <c:ext xmlns:c15="http://schemas.microsoft.com/office/drawing/2012/chart" uri="{CE6537A1-D6FC-4f65-9D91-7224C49458BB}">
                  <c15:layout/>
                  <c15:dlblFieldTable/>
                  <c15:showDataLabelsRange val="0"/>
                </c:ext>
              </c:extLst>
            </c:dLbl>
            <c:dLbl>
              <c:idx val="1"/>
              <c:layout/>
              <c:tx>
                <c:rich>
                  <a:bodyPr/>
                  <a:lstStyle/>
                  <a:p>
                    <a:fld id="{20EC9E9A-0BCF-49AA-857F-730B4B7BBA2B}" type="CATEGORYNAME">
                      <a:rPr lang="en-US" smtClean="0"/>
                      <a:pPr/>
                      <a:t>[CATEGORY NAME]</a:t>
                    </a:fld>
                    <a:endParaRPr lang="en-US" baseline="0" dirty="0" smtClean="0"/>
                  </a:p>
                  <a:p>
                    <a:r>
                      <a:rPr lang="en-US" baseline="0" dirty="0" smtClean="0"/>
                      <a:t> </a:t>
                    </a:r>
                    <a:fld id="{BB514C27-650A-4E03-9941-4D7DC840D2F1}" type="PERCENTAGE">
                      <a:rPr lang="en-US" baseline="0"/>
                      <a:pPr/>
                      <a:t>[PERCENTAGE]</a:t>
                    </a:fld>
                    <a:endParaRPr lang="en-US" baseline="0" dirty="0" smtClean="0"/>
                  </a:p>
                </c:rich>
              </c:tx>
              <c:dLblPos val="ct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C4A2-4C29-83DA-9204968BBF24}"/>
                </c:ext>
                <c:ext xmlns:c15="http://schemas.microsoft.com/office/drawing/2012/chart" uri="{CE6537A1-D6FC-4f65-9D91-7224C49458BB}">
                  <c15:layout/>
                  <c15:dlblFieldTable/>
                  <c15:showDataLabelsRange val="0"/>
                </c:ext>
              </c:extLst>
            </c:dLbl>
            <c:dLbl>
              <c:idx val="2"/>
              <c:layout/>
              <c:tx>
                <c:rich>
                  <a:bodyPr/>
                  <a:lstStyle/>
                  <a:p>
                    <a:fld id="{F36E7137-8A24-4F5D-A750-5FD2612F001B}" type="CATEGORYNAME">
                      <a:rPr lang="en-US" smtClean="0"/>
                      <a:pPr/>
                      <a:t>[CATEGORY NAME]</a:t>
                    </a:fld>
                    <a:endParaRPr lang="en-US" baseline="0" dirty="0" smtClean="0"/>
                  </a:p>
                  <a:p>
                    <a:r>
                      <a:rPr lang="en-US" baseline="0" dirty="0" smtClean="0"/>
                      <a:t> </a:t>
                    </a:r>
                    <a:fld id="{89C37E3F-1948-415D-B2CE-7A76B826752C}" type="PERCENTAGE">
                      <a:rPr lang="en-US" baseline="0"/>
                      <a:pPr/>
                      <a:t>[PERCENTAGE]</a:t>
                    </a:fld>
                    <a:endParaRPr lang="en-US" baseline="0" dirty="0" smtClean="0"/>
                  </a:p>
                </c:rich>
              </c:tx>
              <c:dLblPos val="ct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C4A2-4C29-83DA-9204968BBF24}"/>
                </c:ext>
                <c:ext xmlns:c15="http://schemas.microsoft.com/office/drawing/2012/chart" uri="{CE6537A1-D6FC-4f65-9D91-7224C49458BB}">
                  <c15:layout/>
                  <c15:dlblFieldTable/>
                  <c15:showDataLabelsRange val="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'FY23 Summary'!$A$122:$A$124</c:f>
              <c:strCache>
                <c:ptCount val="3"/>
                <c:pt idx="0">
                  <c:v>Other Operating Expenses</c:v>
                </c:pt>
                <c:pt idx="1">
                  <c:v>Benefits </c:v>
                </c:pt>
                <c:pt idx="2">
                  <c:v>Payroll</c:v>
                </c:pt>
              </c:strCache>
            </c:strRef>
          </c:cat>
          <c:val>
            <c:numRef>
              <c:f>'FY23 Summary'!$B$122:$B$124</c:f>
              <c:numCache>
                <c:formatCode>_(* #,##0.00_);_(* \(#,##0.00\);_(* "-"??_);_(@_)</c:formatCode>
                <c:ptCount val="3"/>
                <c:pt idx="0">
                  <c:v>3573713</c:v>
                </c:pt>
                <c:pt idx="1">
                  <c:v>1251600</c:v>
                </c:pt>
                <c:pt idx="2">
                  <c:v>3385875</c:v>
                </c:pt>
              </c:numCache>
            </c:numRef>
          </c:val>
          <c:extLst xmlns:c16r2="http://schemas.microsoft.com/office/drawing/2015/06/chart">
            <c:ext xmlns:c16="http://schemas.microsoft.com/office/drawing/2014/chart" uri="{C3380CC4-5D6E-409C-BE32-E72D297353CC}">
              <c16:uniqueId val="{00000006-C4A2-4C29-83DA-9204968BBF24}"/>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02653399668325E-2"/>
          <c:y val="0.1365101798172664"/>
          <c:w val="0.77965008004704794"/>
          <c:h val="0.77215652471485341"/>
        </c:manualLayout>
      </c:layout>
      <c:barChart>
        <c:barDir val="col"/>
        <c:grouping val="clustered"/>
        <c:varyColors val="0"/>
        <c:ser>
          <c:idx val="0"/>
          <c:order val="0"/>
          <c:tx>
            <c:strRef>
              <c:f>Sheet2!$G$3</c:f>
              <c:strCache>
                <c:ptCount val="1"/>
                <c:pt idx="0">
                  <c:v>Gross Operating Budgets Over Time</c:v>
                </c:pt>
              </c:strCache>
            </c:strRef>
          </c:tx>
          <c:spPr>
            <a:solidFill>
              <a:schemeClr val="accent5">
                <a:alpha val="85000"/>
              </a:schemeClr>
            </a:solidFill>
            <a:ln w="9525" cap="flat" cmpd="sng" algn="ctr">
              <a:solidFill>
                <a:schemeClr val="lt1">
                  <a:alpha val="50000"/>
                </a:schemeClr>
              </a:solidFill>
              <a:round/>
            </a:ln>
            <a:effectLst/>
          </c:spPr>
          <c:invertIfNegative val="0"/>
          <c:dLbls>
            <c:dLbl>
              <c:idx val="1"/>
              <c:layout>
                <c:manualLayout>
                  <c:x val="-2.2799968910492113E-3"/>
                  <c:y val="-1.823361823361823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318-4F65-98DD-59DCF14B9D2E}"/>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5"/>
                </a:solidFill>
              </a:ln>
              <a:effectLst/>
            </c:spPr>
            <c:trendlineType val="linear"/>
            <c:dispRSqr val="0"/>
            <c:dispEq val="0"/>
          </c:trendline>
          <c:trendline>
            <c:spPr>
              <a:ln w="19050"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a:effectLst/>
            </c:spPr>
            <c:trendlineType val="linear"/>
            <c:dispRSqr val="0"/>
            <c:dispEq val="0"/>
          </c:trendline>
          <c:trendline>
            <c:spPr>
              <a:ln w="19050" cap="rnd">
                <a:solidFill>
                  <a:srgbClr val="FFC000"/>
                </a:solidFill>
              </a:ln>
              <a:effectLst/>
            </c:spPr>
            <c:trendlineType val="linear"/>
            <c:dispRSqr val="0"/>
            <c:dispEq val="0"/>
          </c:trendline>
          <c:cat>
            <c:numRef>
              <c:f>Sheet2!$F$4:$F$12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Sheet2!$G$4:$G$12</c:f>
              <c:numCache>
                <c:formatCode>_("$"* #,##0_);_("$"* \(#,##0\);_("$"* "-"??_);_(@_)</c:formatCode>
                <c:ptCount val="9"/>
                <c:pt idx="0">
                  <c:v>6679</c:v>
                </c:pt>
                <c:pt idx="1">
                  <c:v>6863</c:v>
                </c:pt>
                <c:pt idx="2">
                  <c:v>7126</c:v>
                </c:pt>
                <c:pt idx="3">
                  <c:v>7557</c:v>
                </c:pt>
                <c:pt idx="4">
                  <c:v>7450</c:v>
                </c:pt>
                <c:pt idx="5">
                  <c:v>7460</c:v>
                </c:pt>
                <c:pt idx="6">
                  <c:v>7844</c:v>
                </c:pt>
                <c:pt idx="7">
                  <c:v>8050</c:v>
                </c:pt>
                <c:pt idx="8">
                  <c:v>8230</c:v>
                </c:pt>
              </c:numCache>
            </c:numRef>
          </c:val>
          <c:extLst xmlns:c16r2="http://schemas.microsoft.com/office/drawing/2015/06/chart">
            <c:ext xmlns:c16="http://schemas.microsoft.com/office/drawing/2014/chart" uri="{C3380CC4-5D6E-409C-BE32-E72D297353CC}">
              <c16:uniqueId val="{00000001-E318-4F65-98DD-59DCF14B9D2E}"/>
            </c:ext>
          </c:extLst>
        </c:ser>
        <c:dLbls>
          <c:dLblPos val="inEnd"/>
          <c:showLegendKey val="0"/>
          <c:showVal val="1"/>
          <c:showCatName val="0"/>
          <c:showSerName val="0"/>
          <c:showPercent val="0"/>
          <c:showBubbleSize val="0"/>
        </c:dLbls>
        <c:gapWidth val="65"/>
        <c:axId val="313360696"/>
        <c:axId val="313364616"/>
      </c:barChart>
      <c:catAx>
        <c:axId val="3133606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ysClr val="windowText" lastClr="000000"/>
                </a:solidFill>
                <a:latin typeface="+mn-lt"/>
                <a:ea typeface="+mn-ea"/>
                <a:cs typeface="+mn-cs"/>
              </a:defRPr>
            </a:pPr>
            <a:endParaRPr lang="en-US"/>
          </a:p>
        </c:txPr>
        <c:crossAx val="313364616"/>
        <c:crosses val="autoZero"/>
        <c:auto val="1"/>
        <c:lblAlgn val="ctr"/>
        <c:lblOffset val="100"/>
        <c:noMultiLvlLbl val="0"/>
      </c:catAx>
      <c:valAx>
        <c:axId val="313364616"/>
        <c:scaling>
          <c:orientation val="minMax"/>
        </c:scaling>
        <c:delete val="1"/>
        <c:axPos val="l"/>
        <c:majorGridlines>
          <c:spPr>
            <a:ln w="9525" cap="flat" cmpd="sng" algn="ctr">
              <a:solidFill>
                <a:schemeClr val="accent1"/>
              </a:solidFill>
              <a:prstDash val="sysDot"/>
              <a:round/>
            </a:ln>
            <a:effectLst/>
          </c:spPr>
        </c:majorGridlines>
        <c:numFmt formatCode="_(&quot;$&quot;* #,##0_);_(&quot;$&quot;* \(#,##0\);_(&quot;$&quot;* &quot;-&quot;??_);_(@_)" sourceLinked="1"/>
        <c:majorTickMark val="none"/>
        <c:minorTickMark val="none"/>
        <c:tickLblPos val="nextTo"/>
        <c:crossAx val="313360696"/>
        <c:crosses val="autoZero"/>
        <c:crossBetween val="between"/>
      </c:valAx>
      <c:spPr>
        <a:noFill/>
        <a:ln>
          <a:solidFill>
            <a:schemeClr val="accent5">
              <a:shade val="65000"/>
            </a:schemeClr>
          </a:solid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583" cy="482027"/>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sz="quarter" idx="1"/>
          </p:nvPr>
        </p:nvSpPr>
        <p:spPr>
          <a:xfrm>
            <a:off x="4142963" y="2"/>
            <a:ext cx="3170583" cy="482027"/>
          </a:xfrm>
          <a:prstGeom prst="rect">
            <a:avLst/>
          </a:prstGeom>
        </p:spPr>
        <p:txBody>
          <a:bodyPr vert="horz" lIns="94837" tIns="47418" rIns="94837" bIns="47418" rtlCol="0"/>
          <a:lstStyle>
            <a:lvl1pPr algn="r">
              <a:defRPr sz="1200"/>
            </a:lvl1pPr>
          </a:lstStyle>
          <a:p>
            <a:fld id="{12703779-1238-4739-9813-FB51BB018203}" type="datetimeFigureOut">
              <a:rPr lang="en-US" smtClean="0"/>
              <a:t>2/24/2023</a:t>
            </a:fld>
            <a:endParaRPr lang="en-US"/>
          </a:p>
        </p:txBody>
      </p:sp>
      <p:sp>
        <p:nvSpPr>
          <p:cNvPr id="4" name="Footer Placeholder 3"/>
          <p:cNvSpPr>
            <a:spLocks noGrp="1"/>
          </p:cNvSpPr>
          <p:nvPr>
            <p:ph type="ftr" sz="quarter" idx="2"/>
          </p:nvPr>
        </p:nvSpPr>
        <p:spPr>
          <a:xfrm>
            <a:off x="1" y="9119174"/>
            <a:ext cx="3170583" cy="482027"/>
          </a:xfrm>
          <a:prstGeom prst="rect">
            <a:avLst/>
          </a:prstGeom>
        </p:spPr>
        <p:txBody>
          <a:bodyPr vert="horz" lIns="94837" tIns="47418" rIns="94837" bIns="47418" rtlCol="0" anchor="b"/>
          <a:lstStyle>
            <a:lvl1pPr algn="l">
              <a:defRPr sz="1200"/>
            </a:lvl1pPr>
          </a:lstStyle>
          <a:p>
            <a:endParaRPr lang="en-US"/>
          </a:p>
        </p:txBody>
      </p:sp>
      <p:sp>
        <p:nvSpPr>
          <p:cNvPr id="5" name="Slide Number Placeholder 4"/>
          <p:cNvSpPr>
            <a:spLocks noGrp="1"/>
          </p:cNvSpPr>
          <p:nvPr>
            <p:ph type="sldNum" sz="quarter" idx="3"/>
          </p:nvPr>
        </p:nvSpPr>
        <p:spPr>
          <a:xfrm>
            <a:off x="4142963" y="9119174"/>
            <a:ext cx="3170583" cy="482027"/>
          </a:xfrm>
          <a:prstGeom prst="rect">
            <a:avLst/>
          </a:prstGeom>
        </p:spPr>
        <p:txBody>
          <a:bodyPr vert="horz" lIns="94837" tIns="47418" rIns="94837" bIns="47418" rtlCol="0" anchor="b"/>
          <a:lstStyle>
            <a:lvl1pPr algn="r">
              <a:defRPr sz="1200"/>
            </a:lvl1pPr>
          </a:lstStyle>
          <a:p>
            <a:fld id="{5F4E2DA3-8A9F-409F-A2EF-CE01197713B6}" type="slidenum">
              <a:rPr lang="en-US" smtClean="0"/>
              <a:t>‹#›</a:t>
            </a:fld>
            <a:endParaRPr lang="en-US"/>
          </a:p>
        </p:txBody>
      </p:sp>
    </p:spTree>
    <p:extLst>
      <p:ext uri="{BB962C8B-B14F-4D97-AF65-F5344CB8AC3E}">
        <p14:creationId xmlns:p14="http://schemas.microsoft.com/office/powerpoint/2010/main" val="2996935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39" tIns="48320" rIns="96639" bIns="48320" rtlCol="0"/>
          <a:lstStyle>
            <a:lvl1pPr algn="r">
              <a:defRPr sz="1200"/>
            </a:lvl1pPr>
          </a:lstStyle>
          <a:p>
            <a:fld id="{4450B2C3-FD5F-4678-85BD-67AF95A7387D}" type="datetimeFigureOut">
              <a:rPr lang="en-US" smtClean="0"/>
              <a:t>2/24/2023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39" tIns="48320" rIns="96639" bIns="483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6"/>
            <a:ext cx="3169920" cy="481726"/>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39" tIns="48320" rIns="96639" bIns="48320" rtlCol="0" anchor="b"/>
          <a:lstStyle>
            <a:lvl1pPr algn="r">
              <a:defRPr sz="1200"/>
            </a:lvl1pPr>
          </a:lstStyle>
          <a:p>
            <a:fld id="{45C4472D-3151-499D-822C-A2F584BC2E46}" type="slidenum">
              <a:rPr lang="en-US" smtClean="0"/>
              <a:t>‹#›</a:t>
            </a:fld>
            <a:endParaRPr lang="en-US"/>
          </a:p>
        </p:txBody>
      </p:sp>
    </p:spTree>
    <p:extLst>
      <p:ext uri="{BB962C8B-B14F-4D97-AF65-F5344CB8AC3E}">
        <p14:creationId xmlns:p14="http://schemas.microsoft.com/office/powerpoint/2010/main" val="349764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C4472D-3151-499D-822C-A2F584BC2E46}" type="slidenum">
              <a:rPr lang="en-US" smtClean="0"/>
              <a:t>15</a:t>
            </a:fld>
            <a:endParaRPr lang="en-US"/>
          </a:p>
        </p:txBody>
      </p:sp>
    </p:spTree>
    <p:extLst>
      <p:ext uri="{BB962C8B-B14F-4D97-AF65-F5344CB8AC3E}">
        <p14:creationId xmlns:p14="http://schemas.microsoft.com/office/powerpoint/2010/main" val="3713830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407070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11421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85694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42207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4100429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1759623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286612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Budget Advisory Committee</a:t>
            </a:r>
            <a:endParaRPr lang="en-US"/>
          </a:p>
        </p:txBody>
      </p:sp>
      <p:sp>
        <p:nvSpPr>
          <p:cNvPr id="8" name="Footer Placeholder 7"/>
          <p:cNvSpPr>
            <a:spLocks noGrp="1"/>
          </p:cNvSpPr>
          <p:nvPr>
            <p:ph type="ftr" sz="quarter" idx="11"/>
          </p:nvPr>
        </p:nvSpPr>
        <p:spPr/>
        <p:txBody>
          <a:bodyPr/>
          <a:lstStyle/>
          <a:p>
            <a:r>
              <a:rPr lang="en-US" smtClean="0"/>
              <a:t>2021 Stratham Budget</a:t>
            </a:r>
            <a:endParaRPr lang="en-US"/>
          </a:p>
        </p:txBody>
      </p:sp>
      <p:sp>
        <p:nvSpPr>
          <p:cNvPr id="9" name="Slide Number Placeholder 8"/>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1818133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Budget Advisory Committee</a:t>
            </a:r>
            <a:endParaRPr lang="en-US"/>
          </a:p>
        </p:txBody>
      </p:sp>
      <p:sp>
        <p:nvSpPr>
          <p:cNvPr id="4" name="Footer Placeholder 3"/>
          <p:cNvSpPr>
            <a:spLocks noGrp="1"/>
          </p:cNvSpPr>
          <p:nvPr>
            <p:ph type="ftr" sz="quarter" idx="11"/>
          </p:nvPr>
        </p:nvSpPr>
        <p:spPr/>
        <p:txBody>
          <a:bodyPr/>
          <a:lstStyle/>
          <a:p>
            <a:r>
              <a:rPr lang="en-US" smtClean="0"/>
              <a:t>2021 Stratham Budget</a:t>
            </a:r>
            <a:endParaRPr lang="en-US"/>
          </a:p>
        </p:txBody>
      </p:sp>
      <p:sp>
        <p:nvSpPr>
          <p:cNvPr id="5" name="Slide Number Placeholder 4"/>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2955342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Budget Advisory Committee</a:t>
            </a:r>
            <a:endParaRPr lang="en-US"/>
          </a:p>
        </p:txBody>
      </p:sp>
      <p:sp>
        <p:nvSpPr>
          <p:cNvPr id="3" name="Footer Placeholder 2"/>
          <p:cNvSpPr>
            <a:spLocks noGrp="1"/>
          </p:cNvSpPr>
          <p:nvPr>
            <p:ph type="ftr" sz="quarter" idx="11"/>
          </p:nvPr>
        </p:nvSpPr>
        <p:spPr/>
        <p:txBody>
          <a:bodyPr/>
          <a:lstStyle/>
          <a:p>
            <a:r>
              <a:rPr lang="en-US" smtClean="0"/>
              <a:t>2021 Stratham Budget</a:t>
            </a:r>
            <a:endParaRPr lang="en-US"/>
          </a:p>
        </p:txBody>
      </p:sp>
      <p:sp>
        <p:nvSpPr>
          <p:cNvPr id="4" name="Slide Number Placeholder 3"/>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39554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28095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43220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3290747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88032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5B8D69-CB7E-4662-A200-60F0FE944732}" type="slidenum">
              <a:rPr lang="en-US" smtClean="0"/>
              <a:t>‹#›</a:t>
            </a:fld>
            <a:endParaRPr lang="en-US"/>
          </a:p>
        </p:txBody>
      </p:sp>
    </p:spTree>
    <p:extLst>
      <p:ext uri="{BB962C8B-B14F-4D97-AF65-F5344CB8AC3E}">
        <p14:creationId xmlns:p14="http://schemas.microsoft.com/office/powerpoint/2010/main" val="307979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4133637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179836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2028126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233999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Budget Advisory Committee</a:t>
            </a:r>
            <a:endParaRPr lang="en-US"/>
          </a:p>
        </p:txBody>
      </p:sp>
      <p:sp>
        <p:nvSpPr>
          <p:cNvPr id="8" name="Footer Placeholder 7"/>
          <p:cNvSpPr>
            <a:spLocks noGrp="1"/>
          </p:cNvSpPr>
          <p:nvPr>
            <p:ph type="ftr" sz="quarter" idx="11"/>
          </p:nvPr>
        </p:nvSpPr>
        <p:spPr/>
        <p:txBody>
          <a:bodyPr/>
          <a:lstStyle/>
          <a:p>
            <a:r>
              <a:rPr lang="en-US" smtClean="0"/>
              <a:t>2021 Stratham Budget</a:t>
            </a:r>
            <a:endParaRPr lang="en-US"/>
          </a:p>
        </p:txBody>
      </p:sp>
      <p:sp>
        <p:nvSpPr>
          <p:cNvPr id="9" name="Slide Number Placeholder 8"/>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374768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Budget Advisory Committee</a:t>
            </a:r>
            <a:endParaRPr lang="en-US"/>
          </a:p>
        </p:txBody>
      </p:sp>
      <p:sp>
        <p:nvSpPr>
          <p:cNvPr id="4" name="Footer Placeholder 3"/>
          <p:cNvSpPr>
            <a:spLocks noGrp="1"/>
          </p:cNvSpPr>
          <p:nvPr>
            <p:ph type="ftr" sz="quarter" idx="11"/>
          </p:nvPr>
        </p:nvSpPr>
        <p:spPr/>
        <p:txBody>
          <a:bodyPr/>
          <a:lstStyle/>
          <a:p>
            <a:r>
              <a:rPr lang="en-US" smtClean="0"/>
              <a:t>2021 Stratham Budget</a:t>
            </a:r>
            <a:endParaRPr lang="en-US"/>
          </a:p>
        </p:txBody>
      </p:sp>
      <p:sp>
        <p:nvSpPr>
          <p:cNvPr id="5" name="Slide Number Placeholder 4"/>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603857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Budget Advisory Committee</a:t>
            </a:r>
            <a:endParaRPr lang="en-US"/>
          </a:p>
        </p:txBody>
      </p:sp>
      <p:sp>
        <p:nvSpPr>
          <p:cNvPr id="3" name="Footer Placeholder 2"/>
          <p:cNvSpPr>
            <a:spLocks noGrp="1"/>
          </p:cNvSpPr>
          <p:nvPr>
            <p:ph type="ftr" sz="quarter" idx="11"/>
          </p:nvPr>
        </p:nvSpPr>
        <p:spPr/>
        <p:txBody>
          <a:bodyPr/>
          <a:lstStyle/>
          <a:p>
            <a:r>
              <a:rPr lang="en-US" smtClean="0"/>
              <a:t>2021 Stratham Budget</a:t>
            </a:r>
            <a:endParaRPr lang="en-US"/>
          </a:p>
        </p:txBody>
      </p:sp>
      <p:sp>
        <p:nvSpPr>
          <p:cNvPr id="4" name="Slide Number Placeholder 3"/>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86156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108797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2132409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776706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018306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182547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68173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Budget Advisory Committee</a:t>
            </a:r>
            <a:endParaRPr lang="en-US"/>
          </a:p>
        </p:txBody>
      </p:sp>
      <p:sp>
        <p:nvSpPr>
          <p:cNvPr id="8" name="Footer Placeholder 7"/>
          <p:cNvSpPr>
            <a:spLocks noGrp="1"/>
          </p:cNvSpPr>
          <p:nvPr>
            <p:ph type="ftr" sz="quarter" idx="11"/>
          </p:nvPr>
        </p:nvSpPr>
        <p:spPr/>
        <p:txBody>
          <a:bodyPr/>
          <a:lstStyle/>
          <a:p>
            <a:r>
              <a:rPr lang="en-US" smtClean="0"/>
              <a:t>2021 Stratham Budget</a:t>
            </a:r>
            <a:endParaRPr lang="en-US"/>
          </a:p>
        </p:txBody>
      </p:sp>
      <p:sp>
        <p:nvSpPr>
          <p:cNvPr id="9" name="Slide Number Placeholder 8"/>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1468240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Budget Advisory Committee</a:t>
            </a:r>
            <a:endParaRPr lang="en-US"/>
          </a:p>
        </p:txBody>
      </p:sp>
      <p:sp>
        <p:nvSpPr>
          <p:cNvPr id="4" name="Footer Placeholder 3"/>
          <p:cNvSpPr>
            <a:spLocks noGrp="1"/>
          </p:cNvSpPr>
          <p:nvPr>
            <p:ph type="ftr" sz="quarter" idx="11"/>
          </p:nvPr>
        </p:nvSpPr>
        <p:spPr/>
        <p:txBody>
          <a:bodyPr/>
          <a:lstStyle/>
          <a:p>
            <a:r>
              <a:rPr lang="en-US" smtClean="0"/>
              <a:t>2021 Stratham Budget</a:t>
            </a:r>
            <a:endParaRPr lang="en-US"/>
          </a:p>
        </p:txBody>
      </p:sp>
      <p:sp>
        <p:nvSpPr>
          <p:cNvPr id="5" name="Slide Number Placeholder 4"/>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55005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Budget Advisory Committee</a:t>
            </a:r>
            <a:endParaRPr lang="en-US"/>
          </a:p>
        </p:txBody>
      </p:sp>
      <p:sp>
        <p:nvSpPr>
          <p:cNvPr id="3" name="Footer Placeholder 2"/>
          <p:cNvSpPr>
            <a:spLocks noGrp="1"/>
          </p:cNvSpPr>
          <p:nvPr>
            <p:ph type="ftr" sz="quarter" idx="11"/>
          </p:nvPr>
        </p:nvSpPr>
        <p:spPr/>
        <p:txBody>
          <a:bodyPr/>
          <a:lstStyle/>
          <a:p>
            <a:r>
              <a:rPr lang="en-US" smtClean="0"/>
              <a:t>2021 Stratham Budget</a:t>
            </a:r>
            <a:endParaRPr lang="en-US"/>
          </a:p>
        </p:txBody>
      </p:sp>
      <p:sp>
        <p:nvSpPr>
          <p:cNvPr id="4" name="Slide Number Placeholder 3"/>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11727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313828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Budget Advisory Committee</a:t>
            </a:r>
            <a:endParaRPr lang="en-US"/>
          </a:p>
        </p:txBody>
      </p:sp>
      <p:sp>
        <p:nvSpPr>
          <p:cNvPr id="6" name="Footer Placeholder 5"/>
          <p:cNvSpPr>
            <a:spLocks noGrp="1"/>
          </p:cNvSpPr>
          <p:nvPr>
            <p:ph type="ftr" sz="quarter" idx="11"/>
          </p:nvPr>
        </p:nvSpPr>
        <p:spPr/>
        <p:txBody>
          <a:bodyPr/>
          <a:lstStyle/>
          <a:p>
            <a:r>
              <a:rPr lang="en-US" smtClean="0"/>
              <a:t>2021 Stratham Budget</a:t>
            </a:r>
            <a:endParaRPr lang="en-US"/>
          </a:p>
        </p:txBody>
      </p:sp>
      <p:sp>
        <p:nvSpPr>
          <p:cNvPr id="7" name="Slide Number Placeholder 6"/>
          <p:cNvSpPr>
            <a:spLocks noGrp="1"/>
          </p:cNvSpPr>
          <p:nvPr>
            <p:ph type="sldNum" sz="quarter" idx="12"/>
          </p:nvPr>
        </p:nvSpPr>
        <p:spPr/>
        <p:txBody>
          <a:bodyPr/>
          <a:lstStyle/>
          <a:p>
            <a:fld id="{70A0EF62-9637-4581-AB2E-37017C6486CB}" type="slidenum">
              <a:rPr lang="en-US" smtClean="0"/>
              <a:t>‹#›</a:t>
            </a:fld>
            <a:endParaRPr lang="en-US"/>
          </a:p>
        </p:txBody>
      </p:sp>
    </p:spTree>
    <p:extLst>
      <p:ext uri="{BB962C8B-B14F-4D97-AF65-F5344CB8AC3E}">
        <p14:creationId xmlns:p14="http://schemas.microsoft.com/office/powerpoint/2010/main" val="241773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Budget Advisory Committee</a:t>
            </a: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2021 Stratham Budget</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marL="171450" indent="-171450" algn="r">
              <a:buFont typeface="+mj-lt"/>
              <a:buAutoNum type="arabicPeriod"/>
              <a:defRPr sz="900">
                <a:solidFill>
                  <a:schemeClr val="tx1">
                    <a:tint val="75000"/>
                  </a:schemeClr>
                </a:solidFill>
              </a:defRPr>
            </a:lvl1pPr>
          </a:lstStyle>
          <a:p>
            <a:fld id="{70A0EF62-9637-4581-AB2E-37017C6486CB}" type="slidenum">
              <a:rPr lang="en-US" smtClean="0"/>
              <a:pPr/>
              <a:t>‹#›</a:t>
            </a:fld>
            <a:endParaRPr lang="en-US" dirty="0"/>
          </a:p>
        </p:txBody>
      </p:sp>
    </p:spTree>
    <p:extLst>
      <p:ext uri="{BB962C8B-B14F-4D97-AF65-F5344CB8AC3E}">
        <p14:creationId xmlns:p14="http://schemas.microsoft.com/office/powerpoint/2010/main" val="24604145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Budget Advisory Committee</a:t>
            </a: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2021 Stratham Budget</a:t>
            </a: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5B8D69-CB7E-4662-A200-60F0FE944732}" type="slidenum">
              <a:rPr lang="en-US" smtClean="0"/>
              <a:t>‹#›</a:t>
            </a:fld>
            <a:endParaRPr lang="en-US"/>
          </a:p>
        </p:txBody>
      </p:sp>
    </p:spTree>
    <p:extLst>
      <p:ext uri="{BB962C8B-B14F-4D97-AF65-F5344CB8AC3E}">
        <p14:creationId xmlns:p14="http://schemas.microsoft.com/office/powerpoint/2010/main" val="2738915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Budget Advisory Committee</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2021 Stratham Budget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0EF62-9637-4581-AB2E-37017C6486CB}" type="slidenum">
              <a:rPr lang="en-US" smtClean="0"/>
              <a:pPr/>
              <a:t>‹#›</a:t>
            </a:fld>
            <a:endParaRPr lang="en-US" dirty="0"/>
          </a:p>
        </p:txBody>
      </p:sp>
    </p:spTree>
    <p:extLst>
      <p:ext uri="{BB962C8B-B14F-4D97-AF65-F5344CB8AC3E}">
        <p14:creationId xmlns:p14="http://schemas.microsoft.com/office/powerpoint/2010/main" val="183372981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9.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6269" y="962447"/>
            <a:ext cx="8389619" cy="4500959"/>
          </a:xfrm>
        </p:spPr>
        <p:txBody>
          <a:bodyPr>
            <a:normAutofit/>
          </a:bodyPr>
          <a:lstStyle/>
          <a:p>
            <a:r>
              <a:rPr lang="en-US" dirty="0" smtClean="0"/>
              <a:t>Town of Stratham </a:t>
            </a:r>
            <a:br>
              <a:rPr lang="en-US" dirty="0" smtClean="0"/>
            </a:br>
            <a:r>
              <a:rPr lang="en-US" sz="3900" dirty="0"/>
              <a:t/>
            </a:r>
            <a:br>
              <a:rPr lang="en-US" sz="3900" dirty="0"/>
            </a:br>
            <a:r>
              <a:rPr lang="en-US" sz="4400" dirty="0" smtClean="0"/>
              <a:t>Warrant Articles</a:t>
            </a:r>
            <a:br>
              <a:rPr lang="en-US" sz="4400" dirty="0" smtClean="0"/>
            </a:br>
            <a:r>
              <a:rPr lang="en-US" sz="4400" dirty="0" smtClean="0"/>
              <a:t>Town Meeting 2023</a:t>
            </a:r>
            <a:endParaRPr lang="en-US" sz="4400" dirty="0"/>
          </a:p>
        </p:txBody>
      </p:sp>
      <p:pic>
        <p:nvPicPr>
          <p:cNvPr id="4" name="Picture 3" descr="Y:\COMMON-Read-Write\DRAFT CIP Materials\Photos\Stratham Town Logo.jpg"/>
          <p:cNvPicPr/>
          <p:nvPr/>
        </p:nvPicPr>
        <p:blipFill>
          <a:blip r:embed="rId2" cstate="print">
            <a:extLst>
              <a:ext uri="{BEBA8EAE-BF5A-486C-A8C5-ECC9F3942E4B}">
                <a14:imgProps xmlns:a14="http://schemas.microsoft.com/office/drawing/2010/main">
                  <a14:imgLayer r:embed="rId3">
                    <a14:imgEffect>
                      <a14:backgroundRemoval t="1675" b="100000" l="0" r="98832">
                        <a14:foregroundMark x1="23832" y1="53110" x2="23832" y2="53110"/>
                        <a14:foregroundMark x1="56308" y1="35167" x2="56308" y2="35167"/>
                        <a14:foregroundMark x1="74299" y1="33971" x2="74299" y2="33971"/>
                        <a14:foregroundMark x1="34112" y1="29426" x2="34112" y2="29426"/>
                        <a14:foregroundMark x1="19393" y1="51435" x2="19393" y2="51435"/>
                        <a14:foregroundMark x1="41589" y1="71531" x2="41589" y2="71531"/>
                        <a14:foregroundMark x1="46262" y1="70574" x2="46262" y2="70574"/>
                        <a14:foregroundMark x1="59813" y1="72010" x2="59813" y2="72010"/>
                        <a14:foregroundMark x1="57477" y1="63636" x2="32710" y2="61005"/>
                        <a14:foregroundMark x1="35514" y1="53349" x2="31776" y2="69856"/>
                        <a14:foregroundMark x1="35514" y1="68421" x2="49533" y2="69856"/>
                        <a14:foregroundMark x1="62850" y1="63636" x2="62850" y2="63636"/>
                        <a14:foregroundMark x1="94393" y1="57895" x2="63318" y2="94976"/>
                        <a14:foregroundMark x1="75234" y1="88038" x2="75234" y2="88038"/>
                        <a14:foregroundMark x1="80374" y1="83971" x2="80374" y2="83971"/>
                        <a14:foregroundMark x1="85047" y1="79426" x2="85047" y2="79426"/>
                        <a14:foregroundMark x1="89019" y1="72727" x2="89019" y2="72727"/>
                        <a14:foregroundMark x1="93458" y1="65072" x2="93458" y2="65072"/>
                        <a14:foregroundMark x1="36215" y1="93780" x2="36215" y2="93780"/>
                        <a14:foregroundMark x1="31075" y1="93062" x2="31075" y2="93062"/>
                        <a14:foregroundMark x1="24766" y1="89474" x2="24766" y2="89474"/>
                        <a14:foregroundMark x1="19860" y1="85167" x2="19860" y2="85167"/>
                        <a14:foregroundMark x1="15421" y1="80861" x2="15421" y2="80861"/>
                        <a14:foregroundMark x1="10280" y1="74641" x2="10280" y2="74641"/>
                        <a14:foregroundMark x1="7477" y1="67225" x2="7477" y2="67225"/>
                        <a14:foregroundMark x1="4673" y1="60287" x2="4673" y2="60287"/>
                      </a14:backgroundRemoval>
                    </a14:imgEffect>
                  </a14:imgLayer>
                </a14:imgProps>
              </a:ext>
              <a:ext uri="{28A0092B-C50C-407E-A947-70E740481C1C}">
                <a14:useLocalDpi xmlns:a14="http://schemas.microsoft.com/office/drawing/2010/main" val="0"/>
              </a:ext>
            </a:extLst>
          </a:blip>
          <a:srcRect/>
          <a:stretch>
            <a:fillRect/>
          </a:stretch>
        </p:blipFill>
        <p:spPr bwMode="auto">
          <a:xfrm>
            <a:off x="374015" y="285894"/>
            <a:ext cx="2996464" cy="2927032"/>
          </a:xfrm>
          <a:prstGeom prst="rect">
            <a:avLst/>
          </a:prstGeom>
          <a:noFill/>
          <a:ln>
            <a:noFill/>
          </a:ln>
        </p:spPr>
      </p:pic>
    </p:spTree>
    <p:extLst>
      <p:ext uri="{BB962C8B-B14F-4D97-AF65-F5344CB8AC3E}">
        <p14:creationId xmlns:p14="http://schemas.microsoft.com/office/powerpoint/2010/main" val="3424068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5230"/>
            <a:ext cx="10515600" cy="1325563"/>
          </a:xfrm>
        </p:spPr>
        <p:txBody>
          <a:bodyPr/>
          <a:lstStyle/>
          <a:p>
            <a:pPr algn="ctr"/>
            <a:r>
              <a:rPr lang="en-US" dirty="0" smtClean="0"/>
              <a:t>Town Services In Context</a:t>
            </a:r>
            <a:endParaRPr lang="en-US" dirty="0"/>
          </a:p>
        </p:txBody>
      </p:sp>
      <p:pic>
        <p:nvPicPr>
          <p:cNvPr id="7" name="Content Placeholder 6"/>
          <p:cNvPicPr>
            <a:picLocks noGrp="1" noChangeAspect="1"/>
          </p:cNvPicPr>
          <p:nvPr>
            <p:ph idx="1"/>
          </p:nvPr>
        </p:nvPicPr>
        <p:blipFill rotWithShape="1">
          <a:blip r:embed="rId2"/>
          <a:srcRect l="16927" t="45028" r="62514" b="28306"/>
          <a:stretch/>
        </p:blipFill>
        <p:spPr>
          <a:xfrm>
            <a:off x="1571919" y="1932144"/>
            <a:ext cx="8524189" cy="3316883"/>
          </a:xfrm>
          <a:prstGeom prst="rect">
            <a:avLst/>
          </a:prstGeom>
        </p:spPr>
      </p:pic>
      <p:sp>
        <p:nvSpPr>
          <p:cNvPr id="6" name="Slide Number Placeholder 5"/>
          <p:cNvSpPr>
            <a:spLocks noGrp="1"/>
          </p:cNvSpPr>
          <p:nvPr>
            <p:ph type="sldNum" sz="quarter" idx="12"/>
          </p:nvPr>
        </p:nvSpPr>
        <p:spPr/>
        <p:txBody>
          <a:bodyPr/>
          <a:lstStyle/>
          <a:p>
            <a:fld id="{733CB5A2-1EE9-4E3D-A41B-363453ABA632}" type="slidenum">
              <a:rPr lang="en-US" smtClean="0"/>
              <a:t>10</a:t>
            </a:fld>
            <a:endParaRPr lang="en-US" dirty="0"/>
          </a:p>
        </p:txBody>
      </p:sp>
      <p:sp>
        <p:nvSpPr>
          <p:cNvPr id="8" name="TextBox 7"/>
          <p:cNvSpPr txBox="1"/>
          <p:nvPr/>
        </p:nvSpPr>
        <p:spPr>
          <a:xfrm>
            <a:off x="1923068" y="1470581"/>
            <a:ext cx="895546" cy="369332"/>
          </a:xfrm>
          <a:prstGeom prst="rect">
            <a:avLst/>
          </a:prstGeom>
          <a:noFill/>
        </p:spPr>
        <p:txBody>
          <a:bodyPr wrap="square" rtlCol="0">
            <a:spAutoFit/>
          </a:bodyPr>
          <a:lstStyle/>
          <a:p>
            <a:r>
              <a:rPr lang="en-US" dirty="0" smtClean="0"/>
              <a:t>Town</a:t>
            </a:r>
            <a:endParaRPr lang="en-US" dirty="0"/>
          </a:p>
        </p:txBody>
      </p:sp>
      <p:sp>
        <p:nvSpPr>
          <p:cNvPr id="9" name="TextBox 8"/>
          <p:cNvSpPr txBox="1"/>
          <p:nvPr/>
        </p:nvSpPr>
        <p:spPr>
          <a:xfrm>
            <a:off x="3007936" y="1450804"/>
            <a:ext cx="895546" cy="369332"/>
          </a:xfrm>
          <a:prstGeom prst="rect">
            <a:avLst/>
          </a:prstGeom>
          <a:noFill/>
        </p:spPr>
        <p:txBody>
          <a:bodyPr wrap="square" rtlCol="0">
            <a:spAutoFit/>
          </a:bodyPr>
          <a:lstStyle/>
          <a:p>
            <a:r>
              <a:rPr lang="en-US" dirty="0" smtClean="0"/>
              <a:t>County</a:t>
            </a:r>
            <a:endParaRPr lang="en-US" dirty="0"/>
          </a:p>
        </p:txBody>
      </p:sp>
      <p:sp>
        <p:nvSpPr>
          <p:cNvPr id="10" name="TextBox 9"/>
          <p:cNvSpPr txBox="1"/>
          <p:nvPr/>
        </p:nvSpPr>
        <p:spPr>
          <a:xfrm>
            <a:off x="5648226" y="1462137"/>
            <a:ext cx="1676401" cy="369332"/>
          </a:xfrm>
          <a:prstGeom prst="rect">
            <a:avLst/>
          </a:prstGeom>
          <a:noFill/>
        </p:spPr>
        <p:txBody>
          <a:bodyPr wrap="square" rtlCol="0">
            <a:spAutoFit/>
          </a:bodyPr>
          <a:lstStyle/>
          <a:p>
            <a:r>
              <a:rPr lang="en-US" dirty="0" smtClean="0"/>
              <a:t>Local Education</a:t>
            </a:r>
          </a:p>
        </p:txBody>
      </p:sp>
      <p:sp>
        <p:nvSpPr>
          <p:cNvPr id="11" name="TextBox 10"/>
          <p:cNvSpPr txBox="1"/>
          <p:nvPr/>
        </p:nvSpPr>
        <p:spPr>
          <a:xfrm>
            <a:off x="8807777" y="1460231"/>
            <a:ext cx="1646549" cy="369332"/>
          </a:xfrm>
          <a:prstGeom prst="rect">
            <a:avLst/>
          </a:prstGeom>
          <a:noFill/>
        </p:spPr>
        <p:txBody>
          <a:bodyPr wrap="square" rtlCol="0">
            <a:spAutoFit/>
          </a:bodyPr>
          <a:lstStyle/>
          <a:p>
            <a:r>
              <a:rPr lang="en-US" dirty="0" smtClean="0"/>
              <a:t>State Education</a:t>
            </a:r>
          </a:p>
        </p:txBody>
      </p:sp>
      <p:sp>
        <p:nvSpPr>
          <p:cNvPr id="13" name="Oval 12"/>
          <p:cNvSpPr/>
          <p:nvPr/>
        </p:nvSpPr>
        <p:spPr>
          <a:xfrm>
            <a:off x="1263192" y="1197204"/>
            <a:ext cx="2055043" cy="4562573"/>
          </a:xfrm>
          <a:prstGeom prst="ellipse">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13380" y="5340027"/>
            <a:ext cx="895546" cy="369332"/>
          </a:xfrm>
          <a:prstGeom prst="rect">
            <a:avLst/>
          </a:prstGeom>
          <a:noFill/>
        </p:spPr>
        <p:txBody>
          <a:bodyPr wrap="square" rtlCol="0">
            <a:spAutoFit/>
          </a:bodyPr>
          <a:lstStyle/>
          <a:p>
            <a:r>
              <a:rPr lang="en-US" dirty="0" smtClean="0"/>
              <a:t>16%</a:t>
            </a:r>
            <a:endParaRPr lang="en-US" dirty="0"/>
          </a:p>
        </p:txBody>
      </p:sp>
      <p:sp>
        <p:nvSpPr>
          <p:cNvPr id="14" name="TextBox 13"/>
          <p:cNvSpPr txBox="1"/>
          <p:nvPr/>
        </p:nvSpPr>
        <p:spPr>
          <a:xfrm>
            <a:off x="3133627" y="5354423"/>
            <a:ext cx="895546" cy="369332"/>
          </a:xfrm>
          <a:prstGeom prst="rect">
            <a:avLst/>
          </a:prstGeom>
          <a:noFill/>
        </p:spPr>
        <p:txBody>
          <a:bodyPr wrap="square" rtlCol="0">
            <a:spAutoFit/>
          </a:bodyPr>
          <a:lstStyle/>
          <a:p>
            <a:r>
              <a:rPr lang="en-US" dirty="0"/>
              <a:t>4</a:t>
            </a:r>
            <a:r>
              <a:rPr lang="en-US" dirty="0" smtClean="0"/>
              <a:t>%</a:t>
            </a:r>
            <a:endParaRPr lang="en-US" dirty="0"/>
          </a:p>
        </p:txBody>
      </p:sp>
      <p:sp>
        <p:nvSpPr>
          <p:cNvPr id="15" name="TextBox 14"/>
          <p:cNvSpPr txBox="1"/>
          <p:nvPr/>
        </p:nvSpPr>
        <p:spPr>
          <a:xfrm>
            <a:off x="6038653" y="5345578"/>
            <a:ext cx="895546" cy="369332"/>
          </a:xfrm>
          <a:prstGeom prst="rect">
            <a:avLst/>
          </a:prstGeom>
          <a:noFill/>
        </p:spPr>
        <p:txBody>
          <a:bodyPr wrap="square" rtlCol="0">
            <a:spAutoFit/>
          </a:bodyPr>
          <a:lstStyle/>
          <a:p>
            <a:r>
              <a:rPr lang="en-US" dirty="0" smtClean="0"/>
              <a:t>72%</a:t>
            </a:r>
            <a:endParaRPr lang="en-US" dirty="0"/>
          </a:p>
        </p:txBody>
      </p:sp>
      <p:sp>
        <p:nvSpPr>
          <p:cNvPr id="16" name="TextBox 15"/>
          <p:cNvSpPr txBox="1"/>
          <p:nvPr/>
        </p:nvSpPr>
        <p:spPr>
          <a:xfrm>
            <a:off x="9334225" y="5319736"/>
            <a:ext cx="895546" cy="369332"/>
          </a:xfrm>
          <a:prstGeom prst="rect">
            <a:avLst/>
          </a:prstGeom>
          <a:noFill/>
        </p:spPr>
        <p:txBody>
          <a:bodyPr wrap="square" rtlCol="0">
            <a:spAutoFit/>
          </a:bodyPr>
          <a:lstStyle/>
          <a:p>
            <a:r>
              <a:rPr lang="en-US" dirty="0"/>
              <a:t>7</a:t>
            </a:r>
            <a:r>
              <a:rPr lang="en-US" dirty="0" smtClean="0"/>
              <a:t>%</a:t>
            </a:r>
            <a:endParaRPr lang="en-US" dirty="0"/>
          </a:p>
        </p:txBody>
      </p:sp>
    </p:spTree>
    <p:extLst>
      <p:ext uri="{BB962C8B-B14F-4D97-AF65-F5344CB8AC3E}">
        <p14:creationId xmlns:p14="http://schemas.microsoft.com/office/powerpoint/2010/main" val="2668716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Town Services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This </a:t>
            </a:r>
            <a:r>
              <a:rPr lang="en-US" dirty="0"/>
              <a:t>portion of your bill funds </a:t>
            </a:r>
            <a:r>
              <a:rPr lang="en-US" dirty="0" smtClean="0"/>
              <a:t>your:</a:t>
            </a:r>
          </a:p>
          <a:p>
            <a:pPr lvl="1"/>
            <a:r>
              <a:rPr lang="en-US" dirty="0" smtClean="0"/>
              <a:t>Wiggin </a:t>
            </a:r>
            <a:r>
              <a:rPr lang="en-US" dirty="0"/>
              <a:t>Memorial </a:t>
            </a:r>
            <a:r>
              <a:rPr lang="en-US" dirty="0" smtClean="0"/>
              <a:t>Library</a:t>
            </a:r>
          </a:p>
          <a:p>
            <a:pPr lvl="1"/>
            <a:r>
              <a:rPr lang="en-US" dirty="0" smtClean="0"/>
              <a:t>All public </a:t>
            </a:r>
            <a:r>
              <a:rPr lang="en-US" dirty="0"/>
              <a:t>works functions (including trash and recycling pick-up, transfer station, street clearing operations, and park and playground </a:t>
            </a:r>
            <a:r>
              <a:rPr lang="en-US" dirty="0" smtClean="0"/>
              <a:t>maintenance)</a:t>
            </a:r>
          </a:p>
          <a:p>
            <a:pPr lvl="1"/>
            <a:r>
              <a:rPr lang="en-US" dirty="0" smtClean="0"/>
              <a:t>Parks &amp; </a:t>
            </a:r>
            <a:r>
              <a:rPr lang="en-US" dirty="0"/>
              <a:t>r</a:t>
            </a:r>
            <a:r>
              <a:rPr lang="en-US" dirty="0" smtClean="0"/>
              <a:t>ecreation </a:t>
            </a:r>
            <a:r>
              <a:rPr lang="en-US" dirty="0"/>
              <a:t>programming and senior </a:t>
            </a:r>
            <a:r>
              <a:rPr lang="en-US" dirty="0" smtClean="0"/>
              <a:t>services</a:t>
            </a:r>
          </a:p>
          <a:p>
            <a:pPr lvl="1"/>
            <a:r>
              <a:rPr lang="en-US" dirty="0" smtClean="0"/>
              <a:t>Police services</a:t>
            </a:r>
          </a:p>
          <a:p>
            <a:pPr lvl="1"/>
            <a:r>
              <a:rPr lang="en-US" dirty="0" smtClean="0"/>
              <a:t>Stratham </a:t>
            </a:r>
            <a:r>
              <a:rPr lang="en-US" dirty="0"/>
              <a:t>Volunteer Fire </a:t>
            </a:r>
            <a:r>
              <a:rPr lang="en-US" dirty="0" smtClean="0"/>
              <a:t>Department</a:t>
            </a:r>
          </a:p>
          <a:p>
            <a:pPr lvl="1"/>
            <a:r>
              <a:rPr lang="en-US" dirty="0"/>
              <a:t>L</a:t>
            </a:r>
            <a:r>
              <a:rPr lang="en-US" dirty="0" smtClean="0"/>
              <a:t>and </a:t>
            </a:r>
            <a:r>
              <a:rPr lang="en-US" dirty="0"/>
              <a:t>use regulatory services, elections, general town administration </a:t>
            </a:r>
            <a:endParaRPr lang="en-US" dirty="0" smtClean="0"/>
          </a:p>
          <a:p>
            <a:pPr lvl="1"/>
            <a:r>
              <a:rPr lang="en-US" dirty="0" smtClean="0"/>
              <a:t>Capital </a:t>
            </a:r>
            <a:r>
              <a:rPr lang="en-US" dirty="0"/>
              <a:t>projects and rolling stock.  </a:t>
            </a:r>
            <a:endParaRPr lang="en-US" dirty="0" smtClean="0"/>
          </a:p>
          <a:p>
            <a:endParaRPr lang="en-US" dirty="0"/>
          </a:p>
          <a:p>
            <a:r>
              <a:rPr lang="en-US" dirty="0" smtClean="0"/>
              <a:t>For </a:t>
            </a:r>
            <a:r>
              <a:rPr lang="en-US" dirty="0"/>
              <a:t>a home valued at $500,000, your annual tax for these services is $1,535.</a:t>
            </a:r>
          </a:p>
        </p:txBody>
      </p:sp>
    </p:spTree>
    <p:extLst>
      <p:ext uri="{BB962C8B-B14F-4D97-AF65-F5344CB8AC3E}">
        <p14:creationId xmlns:p14="http://schemas.microsoft.com/office/powerpoint/2010/main" val="3907698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Focuses</a:t>
            </a:r>
            <a:endParaRPr lang="en-US" dirty="0"/>
          </a:p>
        </p:txBody>
      </p:sp>
      <p:sp>
        <p:nvSpPr>
          <p:cNvPr id="3" name="Content Placeholder 2"/>
          <p:cNvSpPr>
            <a:spLocks noGrp="1"/>
          </p:cNvSpPr>
          <p:nvPr>
            <p:ph idx="1"/>
          </p:nvPr>
        </p:nvSpPr>
        <p:spPr>
          <a:xfrm>
            <a:off x="838200" y="1506311"/>
            <a:ext cx="7151007" cy="5025118"/>
          </a:xfrm>
        </p:spPr>
        <p:txBody>
          <a:bodyPr>
            <a:normAutofit/>
          </a:bodyPr>
          <a:lstStyle/>
          <a:p>
            <a:r>
              <a:rPr lang="en-US" dirty="0" smtClean="0"/>
              <a:t>Water Quality Issues</a:t>
            </a:r>
          </a:p>
          <a:p>
            <a:pPr lvl="1"/>
            <a:r>
              <a:rPr lang="en-US" dirty="0" smtClean="0"/>
              <a:t>Raising awareness about water quality</a:t>
            </a:r>
          </a:p>
          <a:p>
            <a:pPr lvl="1"/>
            <a:r>
              <a:rPr lang="en-US" dirty="0" smtClean="0"/>
              <a:t>Town Center PFAS Contamination </a:t>
            </a:r>
          </a:p>
          <a:p>
            <a:r>
              <a:rPr lang="en-US" dirty="0" smtClean="0"/>
              <a:t>Retaining and attracting qualified and dedicated public servants</a:t>
            </a:r>
          </a:p>
          <a:p>
            <a:r>
              <a:rPr lang="en-US" dirty="0" smtClean="0"/>
              <a:t>Modernizing our accounting practices and budgeting tools</a:t>
            </a:r>
          </a:p>
          <a:p>
            <a:r>
              <a:rPr lang="en-US" dirty="0" smtClean="0"/>
              <a:t>Ensuring effective communication and involving the residents</a:t>
            </a:r>
          </a:p>
          <a:p>
            <a:r>
              <a:rPr lang="en-US" dirty="0"/>
              <a:t>Open Space Plan and </a:t>
            </a:r>
            <a:r>
              <a:rPr lang="en-US" dirty="0" smtClean="0"/>
              <a:t>Connectivity</a:t>
            </a:r>
          </a:p>
          <a:p>
            <a:r>
              <a:rPr lang="en-US" dirty="0" smtClean="0"/>
              <a:t>Maintaining high quality services</a:t>
            </a:r>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12</a:t>
            </a:fld>
            <a:endParaRPr lang="en-US"/>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3543" y="1375682"/>
            <a:ext cx="4311650" cy="3233737"/>
          </a:xfrm>
          <a:prstGeom prst="rect">
            <a:avLst/>
          </a:prstGeom>
          <a:effectLst>
            <a:softEdge rad="152400"/>
          </a:effectLst>
        </p:spPr>
      </p:pic>
    </p:spTree>
    <p:extLst>
      <p:ext uri="{BB962C8B-B14F-4D97-AF65-F5344CB8AC3E}">
        <p14:creationId xmlns:p14="http://schemas.microsoft.com/office/powerpoint/2010/main" val="3127670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2023 Operating Budget</a:t>
            </a:r>
            <a:endParaRPr lang="en-US" dirty="0"/>
          </a:p>
        </p:txBody>
      </p:sp>
      <p:sp>
        <p:nvSpPr>
          <p:cNvPr id="6" name="Content Placeholder 5"/>
          <p:cNvSpPr>
            <a:spLocks noGrp="1"/>
          </p:cNvSpPr>
          <p:nvPr>
            <p:ph idx="1"/>
          </p:nvPr>
        </p:nvSpPr>
        <p:spPr>
          <a:xfrm>
            <a:off x="1158240" y="2785745"/>
            <a:ext cx="10515600" cy="4351338"/>
          </a:xfrm>
        </p:spPr>
        <p:txBody>
          <a:bodyPr/>
          <a:lstStyle/>
          <a:p>
            <a:pPr marL="0" indent="0">
              <a:buNone/>
            </a:pPr>
            <a:r>
              <a:rPr lang="en-US" sz="3000" dirty="0" smtClean="0"/>
              <a:t>$8,211,188 - Total</a:t>
            </a:r>
          </a:p>
          <a:p>
            <a:pPr marL="0" indent="0">
              <a:buNone/>
            </a:pPr>
            <a:r>
              <a:rPr lang="en-US" sz="3000" dirty="0" smtClean="0"/>
              <a:t>$161,002 - Increase</a:t>
            </a:r>
          </a:p>
          <a:p>
            <a:pPr marL="0" indent="0">
              <a:buNone/>
            </a:pPr>
            <a:r>
              <a:rPr lang="en-US" sz="3000" dirty="0" smtClean="0"/>
              <a:t>2.00% over last year</a:t>
            </a:r>
          </a:p>
          <a:p>
            <a:endParaRPr lang="en-US" sz="3200" dirty="0" smtClean="0"/>
          </a:p>
          <a:p>
            <a:endParaRPr lang="en-US" dirty="0"/>
          </a:p>
        </p:txBody>
      </p:sp>
      <p:sp>
        <p:nvSpPr>
          <p:cNvPr id="5" name="Slide Number Placeholder 4"/>
          <p:cNvSpPr>
            <a:spLocks noGrp="1"/>
          </p:cNvSpPr>
          <p:nvPr>
            <p:ph type="sldNum" sz="quarter" idx="12"/>
          </p:nvPr>
        </p:nvSpPr>
        <p:spPr/>
        <p:txBody>
          <a:bodyPr/>
          <a:lstStyle/>
          <a:p>
            <a:fld id="{733CB5A2-1EE9-4E3D-A41B-363453ABA632}" type="slidenum">
              <a:rPr lang="en-US" smtClean="0"/>
              <a:t>13</a:t>
            </a:fld>
            <a:endParaRPr lang="en-US"/>
          </a:p>
        </p:txBody>
      </p:sp>
      <p:graphicFrame>
        <p:nvGraphicFramePr>
          <p:cNvPr id="7" name="Chart 6"/>
          <p:cNvGraphicFramePr/>
          <p:nvPr>
            <p:extLst>
              <p:ext uri="{D42A27DB-BD31-4B8C-83A1-F6EECF244321}">
                <p14:modId xmlns:p14="http://schemas.microsoft.com/office/powerpoint/2010/main" val="1557517113"/>
              </p:ext>
            </p:extLst>
          </p:nvPr>
        </p:nvGraphicFramePr>
        <p:xfrm>
          <a:off x="4062448" y="1027906"/>
          <a:ext cx="9096304" cy="51868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5697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A0EF62-9637-4581-AB2E-37017C6486CB}" type="slidenum">
              <a:rPr lang="en-US" smtClean="0"/>
              <a:t>14</a:t>
            </a:fld>
            <a:endParaRPr lang="en-US"/>
          </a:p>
        </p:txBody>
      </p:sp>
      <p:graphicFrame>
        <p:nvGraphicFramePr>
          <p:cNvPr id="7" name="Chart 6"/>
          <p:cNvGraphicFramePr/>
          <p:nvPr>
            <p:extLst>
              <p:ext uri="{D42A27DB-BD31-4B8C-83A1-F6EECF244321}">
                <p14:modId xmlns:p14="http://schemas.microsoft.com/office/powerpoint/2010/main" val="4066476230"/>
              </p:ext>
            </p:extLst>
          </p:nvPr>
        </p:nvGraphicFramePr>
        <p:xfrm>
          <a:off x="1786890" y="1322705"/>
          <a:ext cx="10303496" cy="5743608"/>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4"/>
          <p:cNvSpPr>
            <a:spLocks noGrp="1"/>
          </p:cNvSpPr>
          <p:nvPr>
            <p:ph type="title"/>
          </p:nvPr>
        </p:nvSpPr>
        <p:spPr/>
        <p:txBody>
          <a:bodyPr/>
          <a:lstStyle/>
          <a:p>
            <a:r>
              <a:rPr lang="en-US" dirty="0" smtClean="0"/>
              <a:t>Payroll Costs as a Percentage</a:t>
            </a:r>
            <a:endParaRPr lang="en-US" dirty="0"/>
          </a:p>
        </p:txBody>
      </p:sp>
    </p:spTree>
    <p:extLst>
      <p:ext uri="{BB962C8B-B14F-4D97-AF65-F5344CB8AC3E}">
        <p14:creationId xmlns:p14="http://schemas.microsoft.com/office/powerpoint/2010/main" val="3744932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32937"/>
            <a:ext cx="10515600" cy="1325563"/>
          </a:xfrm>
        </p:spPr>
        <p:txBody>
          <a:bodyPr/>
          <a:lstStyle/>
          <a:p>
            <a:r>
              <a:rPr lang="en-US" dirty="0" smtClean="0"/>
              <a:t>Operating Budgets Overtime</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sz="1800" dirty="0"/>
          </a:p>
          <a:p>
            <a:pPr marL="0" indent="0">
              <a:buNone/>
            </a:pPr>
            <a:endParaRPr lang="en-US" dirty="0" smtClean="0"/>
          </a:p>
          <a:p>
            <a:endParaRPr lang="en-US" dirty="0" smtClean="0"/>
          </a:p>
          <a:p>
            <a:endParaRPr lang="en-US" dirty="0"/>
          </a:p>
        </p:txBody>
      </p:sp>
      <p:graphicFrame>
        <p:nvGraphicFramePr>
          <p:cNvPr id="9" name="Chart 8"/>
          <p:cNvGraphicFramePr/>
          <p:nvPr>
            <p:extLst/>
          </p:nvPr>
        </p:nvGraphicFramePr>
        <p:xfrm>
          <a:off x="925689" y="1377737"/>
          <a:ext cx="9896010" cy="4978615"/>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p:nvPr/>
        </p:nvGrpSpPr>
        <p:grpSpPr>
          <a:xfrm>
            <a:off x="8976414" y="2925642"/>
            <a:ext cx="1678998" cy="1211727"/>
            <a:chOff x="10247672" y="-2173507"/>
            <a:chExt cx="1678998" cy="1211727"/>
          </a:xfrm>
        </p:grpSpPr>
        <p:sp>
          <p:nvSpPr>
            <p:cNvPr id="13" name="TextBox 12"/>
            <p:cNvSpPr txBox="1"/>
            <p:nvPr/>
          </p:nvSpPr>
          <p:spPr>
            <a:xfrm>
              <a:off x="10247672" y="-2173507"/>
              <a:ext cx="1678998" cy="553998"/>
            </a:xfrm>
            <a:prstGeom prst="rect">
              <a:avLst/>
            </a:prstGeom>
            <a:noFill/>
          </p:spPr>
          <p:txBody>
            <a:bodyPr wrap="square" rtlCol="0">
              <a:spAutoFit/>
            </a:bodyPr>
            <a:lstStyle/>
            <a:p>
              <a:r>
                <a:rPr lang="en-US" sz="1500" b="1" dirty="0">
                  <a:solidFill>
                    <a:schemeClr val="accent6">
                      <a:lumMod val="75000"/>
                    </a:schemeClr>
                  </a:solidFill>
                </a:rPr>
                <a:t>Annual growth has averaged </a:t>
              </a:r>
              <a:r>
                <a:rPr lang="en-US" sz="1500" b="1" dirty="0" smtClean="0">
                  <a:solidFill>
                    <a:schemeClr val="accent6">
                      <a:lumMod val="75000"/>
                    </a:schemeClr>
                  </a:solidFill>
                </a:rPr>
                <a:t>2.37%</a:t>
              </a:r>
              <a:endParaRPr lang="en-US" sz="1500" b="1" dirty="0">
                <a:solidFill>
                  <a:schemeClr val="accent6">
                    <a:lumMod val="75000"/>
                  </a:schemeClr>
                </a:solidFill>
              </a:endParaRPr>
            </a:p>
          </p:txBody>
        </p:sp>
        <p:sp>
          <p:nvSpPr>
            <p:cNvPr id="11" name="TextBox 10"/>
            <p:cNvSpPr txBox="1"/>
            <p:nvPr/>
          </p:nvSpPr>
          <p:spPr>
            <a:xfrm>
              <a:off x="10247672" y="-1515778"/>
              <a:ext cx="1678998" cy="553998"/>
            </a:xfrm>
            <a:prstGeom prst="rect">
              <a:avLst/>
            </a:prstGeom>
            <a:noFill/>
          </p:spPr>
          <p:txBody>
            <a:bodyPr wrap="square" rtlCol="0">
              <a:spAutoFit/>
            </a:bodyPr>
            <a:lstStyle/>
            <a:p>
              <a:r>
                <a:rPr lang="en-US" sz="1500" b="1" dirty="0" smtClean="0">
                  <a:solidFill>
                    <a:schemeClr val="accent6">
                      <a:lumMod val="75000"/>
                    </a:schemeClr>
                  </a:solidFill>
                </a:rPr>
                <a:t>Change from 2022 to 2023: 2.00%</a:t>
              </a:r>
              <a:endParaRPr lang="en-US" sz="1500" b="1" dirty="0">
                <a:solidFill>
                  <a:schemeClr val="accent6">
                    <a:lumMod val="75000"/>
                  </a:schemeClr>
                </a:solidFill>
              </a:endParaRPr>
            </a:p>
          </p:txBody>
        </p:sp>
      </p:grpSp>
    </p:spTree>
    <p:extLst>
      <p:ext uri="{BB962C8B-B14F-4D97-AF65-F5344CB8AC3E}">
        <p14:creationId xmlns:p14="http://schemas.microsoft.com/office/powerpoint/2010/main" val="1960804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Rate Impact (estimated)</a:t>
            </a:r>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16</a:t>
            </a:fld>
            <a:endParaRPr lang="en-US"/>
          </a:p>
        </p:txBody>
      </p:sp>
      <p:pic>
        <p:nvPicPr>
          <p:cNvPr id="9" name="Picture 8"/>
          <p:cNvPicPr/>
          <p:nvPr/>
        </p:nvPicPr>
        <p:blipFill rotWithShape="1">
          <a:blip r:embed="rId2">
            <a:extLst>
              <a:ext uri="{28A0092B-C50C-407E-A947-70E740481C1C}">
                <a14:useLocalDpi xmlns:a14="http://schemas.microsoft.com/office/drawing/2010/main" val="0"/>
              </a:ext>
            </a:extLst>
          </a:blip>
          <a:srcRect r="66" b="20158"/>
          <a:stretch/>
        </p:blipFill>
        <p:spPr bwMode="auto">
          <a:xfrm>
            <a:off x="2411730" y="1443946"/>
            <a:ext cx="7840980" cy="4706664"/>
          </a:xfrm>
          <a:prstGeom prst="rect">
            <a:avLst/>
          </a:prstGeom>
          <a:noFill/>
          <a:ln>
            <a:noFill/>
          </a:ln>
        </p:spPr>
      </p:pic>
    </p:spTree>
    <p:extLst>
      <p:ext uri="{BB962C8B-B14F-4D97-AF65-F5344CB8AC3E}">
        <p14:creationId xmlns:p14="http://schemas.microsoft.com/office/powerpoint/2010/main" val="1552267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Tax Rate History:</a:t>
            </a:r>
            <a:endParaRPr lang="en-US" dirty="0"/>
          </a:p>
        </p:txBody>
      </p:sp>
      <p:sp>
        <p:nvSpPr>
          <p:cNvPr id="6" name="Slide Number Placeholder 5"/>
          <p:cNvSpPr>
            <a:spLocks noGrp="1"/>
          </p:cNvSpPr>
          <p:nvPr>
            <p:ph type="sldNum" sz="quarter" idx="12"/>
          </p:nvPr>
        </p:nvSpPr>
        <p:spPr/>
        <p:txBody>
          <a:bodyPr/>
          <a:lstStyle/>
          <a:p>
            <a:fld id="{733CB5A2-1EE9-4E3D-A41B-363453ABA632}" type="slidenum">
              <a:rPr lang="en-US" smtClean="0"/>
              <a:t>17</a:t>
            </a:fld>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1831821021"/>
              </p:ext>
            </p:extLst>
          </p:nvPr>
        </p:nvGraphicFramePr>
        <p:xfrm>
          <a:off x="2822884" y="2422479"/>
          <a:ext cx="6869758" cy="2047922"/>
        </p:xfrm>
        <a:graphic>
          <a:graphicData uri="http://schemas.openxmlformats.org/drawingml/2006/table">
            <a:tbl>
              <a:tblPr firstRow="1" firstCol="1" bandRow="1">
                <a:tableStyleId>{5C22544A-7EE6-4342-B048-85BDC9FD1C3A}</a:tableStyleId>
              </a:tblPr>
              <a:tblGrid>
                <a:gridCol w="1742534">
                  <a:extLst>
                    <a:ext uri="{9D8B030D-6E8A-4147-A177-3AD203B41FA5}">
                      <a16:colId xmlns:a16="http://schemas.microsoft.com/office/drawing/2014/main" xmlns="" val="986733853"/>
                    </a:ext>
                  </a:extLst>
                </a:gridCol>
                <a:gridCol w="1081780">
                  <a:extLst>
                    <a:ext uri="{9D8B030D-6E8A-4147-A177-3AD203B41FA5}">
                      <a16:colId xmlns:a16="http://schemas.microsoft.com/office/drawing/2014/main" xmlns="" val="1053481581"/>
                    </a:ext>
                  </a:extLst>
                </a:gridCol>
                <a:gridCol w="1011361">
                  <a:extLst>
                    <a:ext uri="{9D8B030D-6E8A-4147-A177-3AD203B41FA5}">
                      <a16:colId xmlns:a16="http://schemas.microsoft.com/office/drawing/2014/main" xmlns="" val="200478628"/>
                    </a:ext>
                  </a:extLst>
                </a:gridCol>
                <a:gridCol w="1011361">
                  <a:extLst>
                    <a:ext uri="{9D8B030D-6E8A-4147-A177-3AD203B41FA5}">
                      <a16:colId xmlns:a16="http://schemas.microsoft.com/office/drawing/2014/main" xmlns="" val="285081287"/>
                    </a:ext>
                  </a:extLst>
                </a:gridCol>
                <a:gridCol w="1011361">
                  <a:extLst>
                    <a:ext uri="{9D8B030D-6E8A-4147-A177-3AD203B41FA5}">
                      <a16:colId xmlns:a16="http://schemas.microsoft.com/office/drawing/2014/main" xmlns="" val="2160622528"/>
                    </a:ext>
                  </a:extLst>
                </a:gridCol>
                <a:gridCol w="1011361">
                  <a:extLst>
                    <a:ext uri="{9D8B030D-6E8A-4147-A177-3AD203B41FA5}">
                      <a16:colId xmlns:a16="http://schemas.microsoft.com/office/drawing/2014/main" xmlns="" val="922763911"/>
                    </a:ext>
                  </a:extLst>
                </a:gridCol>
              </a:tblGrid>
              <a:tr h="955983">
                <a:tc>
                  <a:txBody>
                    <a:bodyPr/>
                    <a:lstStyle/>
                    <a:p>
                      <a:pPr marL="0" marR="0">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dirty="0" smtClean="0">
                          <a:effectLst/>
                        </a:rPr>
                        <a:t>2019</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a:effectLst/>
                        </a:rPr>
                        <a:t>2020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dirty="0">
                          <a:effectLst/>
                        </a:rPr>
                        <a:t>2021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2022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2023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888059878"/>
                  </a:ext>
                </a:extLst>
              </a:tr>
              <a:tr h="1091939">
                <a:tc>
                  <a:txBody>
                    <a:bodyPr/>
                    <a:lstStyle/>
                    <a:p>
                      <a:pPr marL="0" marR="0">
                        <a:lnSpc>
                          <a:spcPct val="115000"/>
                        </a:lnSpc>
                        <a:spcBef>
                          <a:spcPts val="0"/>
                        </a:spcBef>
                        <a:spcAft>
                          <a:spcPts val="0"/>
                        </a:spcAft>
                      </a:pPr>
                      <a:r>
                        <a:rPr lang="en-US" sz="3200" dirty="0">
                          <a:effectLst/>
                        </a:rPr>
                        <a:t>Town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dirty="0">
                          <a:effectLst/>
                        </a:rPr>
                        <a:t>3.30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a:effectLst/>
                        </a:rPr>
                        <a:t>3.09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dirty="0">
                          <a:effectLst/>
                        </a:rPr>
                        <a:t>3.15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3.07</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3.18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322982773"/>
                  </a:ext>
                </a:extLst>
              </a:tr>
            </a:tbl>
          </a:graphicData>
        </a:graphic>
      </p:graphicFrame>
      <p:sp>
        <p:nvSpPr>
          <p:cNvPr id="15" name="Title 11"/>
          <p:cNvSpPr txBox="1">
            <a:spLocks/>
          </p:cNvSpPr>
          <p:nvPr/>
        </p:nvSpPr>
        <p:spPr>
          <a:xfrm>
            <a:off x="838200" y="5030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600" dirty="0"/>
          </a:p>
        </p:txBody>
      </p:sp>
    </p:spTree>
    <p:extLst>
      <p:ext uri="{BB962C8B-B14F-4D97-AF65-F5344CB8AC3E}">
        <p14:creationId xmlns:p14="http://schemas.microsoft.com/office/powerpoint/2010/main" val="1799564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98" y="609600"/>
            <a:ext cx="8523504" cy="762000"/>
          </a:xfrm>
        </p:spPr>
        <p:txBody>
          <a:bodyPr>
            <a:normAutofit/>
          </a:bodyPr>
          <a:lstStyle/>
          <a:p>
            <a:r>
              <a:rPr lang="en-US" dirty="0" smtClean="0"/>
              <a:t>Budget Factors in 2023</a:t>
            </a:r>
            <a:endParaRPr lang="en-US" dirty="0"/>
          </a:p>
        </p:txBody>
      </p:sp>
      <p:sp>
        <p:nvSpPr>
          <p:cNvPr id="4" name="Content Placeholder 2"/>
          <p:cNvSpPr txBox="1">
            <a:spLocks/>
          </p:cNvSpPr>
          <p:nvPr/>
        </p:nvSpPr>
        <p:spPr>
          <a:xfrm>
            <a:off x="750498" y="3723582"/>
            <a:ext cx="10515600" cy="96153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smtClean="0"/>
              <a:t>Increased Control and Improved Estimation of HR Costs</a:t>
            </a:r>
            <a:endParaRPr lang="en-US" u="sng" dirty="0"/>
          </a:p>
          <a:p>
            <a:pPr lvl="2"/>
            <a:r>
              <a:rPr lang="en-US" sz="1600" dirty="0"/>
              <a:t>Overall 9.11% reduction in the budget that funds the employer payroll taxes and employer funded </a:t>
            </a:r>
            <a:r>
              <a:rPr lang="en-US" sz="1600" dirty="0" smtClean="0"/>
              <a:t>benefits</a:t>
            </a:r>
          </a:p>
          <a:p>
            <a:pPr lvl="2"/>
            <a:r>
              <a:rPr lang="en-US" sz="1600" dirty="0" smtClean="0"/>
              <a:t>Greater budgeting efficiency in payroll lines</a:t>
            </a:r>
            <a:endParaRPr lang="en-US" sz="1600" dirty="0"/>
          </a:p>
        </p:txBody>
      </p:sp>
      <p:sp>
        <p:nvSpPr>
          <p:cNvPr id="5" name="Content Placeholder 2"/>
          <p:cNvSpPr txBox="1">
            <a:spLocks/>
          </p:cNvSpPr>
          <p:nvPr/>
        </p:nvSpPr>
        <p:spPr>
          <a:xfrm>
            <a:off x="750498" y="1371599"/>
            <a:ext cx="10515600" cy="235198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smtClean="0"/>
              <a:t>Benefits administration: multi-effort to managed health costs</a:t>
            </a:r>
            <a:endParaRPr lang="en-US" u="sng" dirty="0"/>
          </a:p>
          <a:p>
            <a:pPr lvl="1"/>
            <a:r>
              <a:rPr lang="en-US" sz="1600" dirty="0" smtClean="0"/>
              <a:t>2021 </a:t>
            </a:r>
            <a:r>
              <a:rPr lang="en-US" sz="1600" dirty="0"/>
              <a:t>introduction of 2 new deductible medical plans supported with the added benefit of employer funded Health Reimbursement Accounts (HRA)</a:t>
            </a:r>
          </a:p>
          <a:p>
            <a:pPr lvl="1"/>
            <a:r>
              <a:rPr lang="en-US" sz="1600" dirty="0"/>
              <a:t>2022 introduction of Flexible Spending Account (FSA) </a:t>
            </a:r>
            <a:endParaRPr lang="en-US" sz="1600" dirty="0" smtClean="0"/>
          </a:p>
          <a:p>
            <a:pPr lvl="1"/>
            <a:r>
              <a:rPr lang="en-US" sz="1600" dirty="0" smtClean="0"/>
              <a:t>Employee </a:t>
            </a:r>
            <a:r>
              <a:rPr lang="en-US" sz="1600" dirty="0"/>
              <a:t>Benefit Discussion </a:t>
            </a:r>
            <a:r>
              <a:rPr lang="en-US" sz="1600" dirty="0" smtClean="0"/>
              <a:t>Meetings</a:t>
            </a:r>
            <a:endParaRPr lang="en-US" sz="1600" dirty="0"/>
          </a:p>
        </p:txBody>
      </p:sp>
      <p:sp>
        <p:nvSpPr>
          <p:cNvPr id="8" name="Content Placeholder 2"/>
          <p:cNvSpPr txBox="1">
            <a:spLocks/>
          </p:cNvSpPr>
          <p:nvPr/>
        </p:nvSpPr>
        <p:spPr>
          <a:xfrm>
            <a:off x="750498" y="5116135"/>
            <a:ext cx="10515600" cy="96153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smtClean="0"/>
              <a:t>Increased Services in Police and Fire</a:t>
            </a:r>
            <a:endParaRPr lang="en-US" u="sng" dirty="0"/>
          </a:p>
          <a:p>
            <a:pPr lvl="2"/>
            <a:r>
              <a:rPr lang="en-US" sz="1600" dirty="0" smtClean="0"/>
              <a:t>Addition of hours to improve our Fire inspection </a:t>
            </a:r>
          </a:p>
          <a:p>
            <a:pPr lvl="2"/>
            <a:r>
              <a:rPr lang="en-US" sz="1600" dirty="0" smtClean="0"/>
              <a:t>Addition of Animal Control Services</a:t>
            </a:r>
            <a:endParaRPr lang="en-US" sz="1600" dirty="0"/>
          </a:p>
        </p:txBody>
      </p:sp>
    </p:spTree>
    <p:extLst>
      <p:ext uri="{BB962C8B-B14F-4D97-AF65-F5344CB8AC3E}">
        <p14:creationId xmlns:p14="http://schemas.microsoft.com/office/powerpoint/2010/main" val="3907502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u="sng" dirty="0"/>
              <a:t>ARTICLE </a:t>
            </a:r>
            <a:r>
              <a:rPr lang="en-US" b="1" u="sng" dirty="0" smtClean="0"/>
              <a:t>12:</a:t>
            </a:r>
            <a:r>
              <a:rPr lang="en-US" b="1" dirty="0" smtClean="0"/>
              <a:t>  </a:t>
            </a:r>
            <a:r>
              <a:rPr lang="en-US" b="1" dirty="0"/>
              <a:t>Capital Improvements Program</a:t>
            </a:r>
            <a:endParaRPr lang="en-US" dirty="0"/>
          </a:p>
          <a:p>
            <a:pPr marL="0" indent="0">
              <a:buNone/>
            </a:pPr>
            <a:endParaRPr lang="en-US" dirty="0"/>
          </a:p>
          <a:p>
            <a:pPr marL="0" indent="0">
              <a:buNone/>
            </a:pPr>
            <a:r>
              <a:rPr lang="en-US" dirty="0"/>
              <a:t>To see if the Town will vote to raise and appropriate the sum of Six hundred sixty three thousand dollars ($663,000) to implement the Capital Improvements Program for 2023 as presented in the Town Report and recommended by the Planning Board.  This is a special warrant article which will be non-lapsing until the specific items are completed or obtained but shall in no case be later than December 31, 2028 per NH RSA 32:7 (VI).</a:t>
            </a:r>
          </a:p>
        </p:txBody>
      </p:sp>
      <p:sp>
        <p:nvSpPr>
          <p:cNvPr id="6" name="Slide Number Placeholder 5"/>
          <p:cNvSpPr>
            <a:spLocks noGrp="1"/>
          </p:cNvSpPr>
          <p:nvPr>
            <p:ph type="sldNum" sz="quarter" idx="12"/>
          </p:nvPr>
        </p:nvSpPr>
        <p:spPr/>
        <p:txBody>
          <a:bodyPr/>
          <a:lstStyle/>
          <a:p>
            <a:fld id="{70A0EF62-9637-4581-AB2E-37017C6486CB}" type="slidenum">
              <a:rPr lang="en-US" smtClean="0"/>
              <a:t>19</a:t>
            </a:fld>
            <a:endParaRPr lang="en-US"/>
          </a:p>
        </p:txBody>
      </p:sp>
    </p:spTree>
    <p:extLst>
      <p:ext uri="{BB962C8B-B14F-4D97-AF65-F5344CB8AC3E}">
        <p14:creationId xmlns:p14="http://schemas.microsoft.com/office/powerpoint/2010/main" val="2474770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This 2023 Town Meeting</a:t>
            </a:r>
            <a:endParaRPr lang="en-US" dirty="0"/>
          </a:p>
        </p:txBody>
      </p:sp>
      <p:sp>
        <p:nvSpPr>
          <p:cNvPr id="8" name="Content Placeholder 7"/>
          <p:cNvSpPr>
            <a:spLocks noGrp="1"/>
          </p:cNvSpPr>
          <p:nvPr>
            <p:ph sz="half" idx="1"/>
          </p:nvPr>
        </p:nvSpPr>
        <p:spPr>
          <a:xfrm>
            <a:off x="838200" y="1560582"/>
            <a:ext cx="5181600" cy="4351338"/>
          </a:xfrm>
        </p:spPr>
        <p:txBody>
          <a:bodyPr>
            <a:normAutofit/>
          </a:bodyPr>
          <a:lstStyle/>
          <a:p>
            <a:r>
              <a:rPr lang="en-US" dirty="0" smtClean="0"/>
              <a:t>March 14</a:t>
            </a:r>
            <a:r>
              <a:rPr lang="en-US" baseline="30000" dirty="0" smtClean="0"/>
              <a:t>th</a:t>
            </a:r>
            <a:r>
              <a:rPr lang="en-US" dirty="0" smtClean="0"/>
              <a:t> Election </a:t>
            </a:r>
          </a:p>
          <a:p>
            <a:pPr lvl="1"/>
            <a:r>
              <a:rPr lang="en-US" dirty="0" smtClean="0"/>
              <a:t>1 - Election of Officers</a:t>
            </a:r>
          </a:p>
          <a:p>
            <a:pPr lvl="1"/>
            <a:r>
              <a:rPr lang="en-US" dirty="0" smtClean="0"/>
              <a:t>2 -10 - Zoning Articles</a:t>
            </a:r>
            <a:endParaRPr lang="en-US" dirty="0"/>
          </a:p>
        </p:txBody>
      </p:sp>
      <p:sp>
        <p:nvSpPr>
          <p:cNvPr id="9" name="Content Placeholder 8"/>
          <p:cNvSpPr>
            <a:spLocks noGrp="1"/>
          </p:cNvSpPr>
          <p:nvPr>
            <p:ph sz="half" idx="2"/>
          </p:nvPr>
        </p:nvSpPr>
        <p:spPr>
          <a:xfrm>
            <a:off x="6172200" y="1560582"/>
            <a:ext cx="5181600" cy="4351338"/>
          </a:xfrm>
        </p:spPr>
        <p:txBody>
          <a:bodyPr>
            <a:normAutofit/>
          </a:bodyPr>
          <a:lstStyle/>
          <a:p>
            <a:r>
              <a:rPr lang="en-US" dirty="0" smtClean="0"/>
              <a:t>March 18</a:t>
            </a:r>
            <a:r>
              <a:rPr lang="en-US" baseline="30000" dirty="0" smtClean="0"/>
              <a:t>th</a:t>
            </a:r>
            <a:r>
              <a:rPr lang="en-US" dirty="0" smtClean="0"/>
              <a:t> Business Session</a:t>
            </a:r>
          </a:p>
          <a:p>
            <a:pPr lvl="1"/>
            <a:r>
              <a:rPr lang="en-US" dirty="0" smtClean="0"/>
              <a:t>11 – Operating Budget</a:t>
            </a:r>
          </a:p>
          <a:p>
            <a:pPr lvl="1"/>
            <a:r>
              <a:rPr lang="en-US" dirty="0" smtClean="0"/>
              <a:t>12 – Capital Improvements</a:t>
            </a:r>
          </a:p>
          <a:p>
            <a:pPr lvl="1"/>
            <a:r>
              <a:rPr lang="en-US" dirty="0" smtClean="0"/>
              <a:t>13 – Capital Reserve Funds</a:t>
            </a:r>
          </a:p>
          <a:p>
            <a:pPr lvl="1"/>
            <a:r>
              <a:rPr lang="en-US" dirty="0" smtClean="0"/>
              <a:t>14 – EMS Special </a:t>
            </a:r>
            <a:r>
              <a:rPr lang="en-US" dirty="0"/>
              <a:t>Revenue Fund</a:t>
            </a:r>
          </a:p>
          <a:p>
            <a:pPr lvl="1"/>
            <a:r>
              <a:rPr lang="en-US" dirty="0" smtClean="0"/>
              <a:t>15 – Fire Engine #1 Replacement</a:t>
            </a:r>
            <a:endParaRPr lang="en-US" dirty="0"/>
          </a:p>
          <a:p>
            <a:pPr lvl="1"/>
            <a:r>
              <a:rPr lang="en-US" dirty="0" smtClean="0"/>
              <a:t>16 – Optional </a:t>
            </a:r>
            <a:r>
              <a:rPr lang="en-US" sz="2400" dirty="0" smtClean="0"/>
              <a:t>Veterans’ Tax Credit</a:t>
            </a:r>
          </a:p>
          <a:p>
            <a:pPr lvl="1"/>
            <a:r>
              <a:rPr lang="en-US" dirty="0"/>
              <a:t>17 –  </a:t>
            </a:r>
            <a:r>
              <a:rPr lang="en-US" dirty="0" smtClean="0"/>
              <a:t>All Veterans’ Tax Credit</a:t>
            </a:r>
          </a:p>
          <a:p>
            <a:pPr lvl="1"/>
            <a:r>
              <a:rPr lang="en-US" dirty="0"/>
              <a:t>18 –  </a:t>
            </a:r>
            <a:r>
              <a:rPr lang="en-US" sz="2400" dirty="0" smtClean="0"/>
              <a:t>Motor Vehicle Registration</a:t>
            </a:r>
            <a:br>
              <a:rPr lang="en-US" sz="2400" dirty="0" smtClean="0"/>
            </a:br>
            <a:r>
              <a:rPr lang="en-US" sz="2400" dirty="0" smtClean="0"/>
              <a:t>         Fee and Capital Reserve Fund</a:t>
            </a:r>
          </a:p>
          <a:p>
            <a:pPr lvl="1"/>
            <a:r>
              <a:rPr lang="en-US" dirty="0"/>
              <a:t>19 –  </a:t>
            </a:r>
            <a:r>
              <a:rPr lang="en-US" dirty="0" smtClean="0"/>
              <a:t>Establishment of Fees</a:t>
            </a:r>
            <a:endParaRPr lang="en-US" sz="2400" dirty="0"/>
          </a:p>
        </p:txBody>
      </p:sp>
      <p:sp>
        <p:nvSpPr>
          <p:cNvPr id="6" name="Slide Number Placeholder 5"/>
          <p:cNvSpPr>
            <a:spLocks noGrp="1"/>
          </p:cNvSpPr>
          <p:nvPr>
            <p:ph type="sldNum" sz="quarter" idx="12"/>
          </p:nvPr>
        </p:nvSpPr>
        <p:spPr/>
        <p:txBody>
          <a:bodyPr/>
          <a:lstStyle/>
          <a:p>
            <a:fld id="{733CB5A2-1EE9-4E3D-A41B-363453ABA632}" type="slidenum">
              <a:rPr lang="en-US" smtClean="0"/>
              <a:t>2</a:t>
            </a:fld>
            <a:endParaRPr lang="en-US" dirty="0"/>
          </a:p>
        </p:txBody>
      </p:sp>
    </p:spTree>
    <p:extLst>
      <p:ext uri="{BB962C8B-B14F-4D97-AF65-F5344CB8AC3E}">
        <p14:creationId xmlns:p14="http://schemas.microsoft.com/office/powerpoint/2010/main" val="589202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Budget Advisory Committee</a:t>
            </a:r>
            <a:endParaRPr lang="en-US"/>
          </a:p>
        </p:txBody>
      </p:sp>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20</a:t>
            </a:fld>
            <a:endParaRPr lang="en-US"/>
          </a:p>
        </p:txBody>
      </p:sp>
      <p:pic>
        <p:nvPicPr>
          <p:cNvPr id="7" name="Content Placeholder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8872114" cy="685800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2114" y="-1"/>
            <a:ext cx="3319886" cy="24899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2114" y="2412682"/>
            <a:ext cx="3333989" cy="4445318"/>
          </a:xfrm>
          <a:prstGeom prst="rect">
            <a:avLst/>
          </a:prstGeom>
        </p:spPr>
      </p:pic>
    </p:spTree>
    <p:extLst>
      <p:ext uri="{BB962C8B-B14F-4D97-AF65-F5344CB8AC3E}">
        <p14:creationId xmlns:p14="http://schemas.microsoft.com/office/powerpoint/2010/main" val="1462521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18237" y="0"/>
            <a:ext cx="8873763" cy="6858000"/>
          </a:xfrm>
        </p:spPr>
      </p:pic>
      <p:sp>
        <p:nvSpPr>
          <p:cNvPr id="5" name="Footer Placeholder 4"/>
          <p:cNvSpPr>
            <a:spLocks noGrp="1"/>
          </p:cNvSpPr>
          <p:nvPr>
            <p:ph type="ftr" sz="quarter" idx="11"/>
          </p:nvPr>
        </p:nvSpPr>
        <p:spPr/>
        <p:txBody>
          <a:bodyPr/>
          <a:lstStyle/>
          <a:p>
            <a:r>
              <a:rPr lang="en-US" smtClean="0"/>
              <a:t>2021 Stratham Budget</a:t>
            </a:r>
            <a:endParaRPr lang="en-US"/>
          </a:p>
        </p:txBody>
      </p:sp>
      <p:sp>
        <p:nvSpPr>
          <p:cNvPr id="6" name="Slide Number Placeholder 5"/>
          <p:cNvSpPr>
            <a:spLocks noGrp="1"/>
          </p:cNvSpPr>
          <p:nvPr>
            <p:ph type="sldNum" sz="quarter" idx="12"/>
          </p:nvPr>
        </p:nvSpPr>
        <p:spPr/>
        <p:txBody>
          <a:bodyPr/>
          <a:lstStyle/>
          <a:p>
            <a:fld id="{70A0EF62-9637-4581-AB2E-37017C6486CB}" type="slidenum">
              <a:rPr lang="en-US" smtClean="0"/>
              <a:t>21</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318237" cy="248867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488678"/>
            <a:ext cx="3318237" cy="4424316"/>
          </a:xfrm>
          <a:prstGeom prst="rect">
            <a:avLst/>
          </a:prstGeom>
        </p:spPr>
      </p:pic>
    </p:spTree>
    <p:extLst>
      <p:ext uri="{BB962C8B-B14F-4D97-AF65-F5344CB8AC3E}">
        <p14:creationId xmlns:p14="http://schemas.microsoft.com/office/powerpoint/2010/main" val="1686925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u="sng" dirty="0"/>
              <a:t>ARTICLE </a:t>
            </a:r>
            <a:r>
              <a:rPr lang="en-US" b="1" u="sng" dirty="0" smtClean="0"/>
              <a:t>13:</a:t>
            </a:r>
            <a:r>
              <a:rPr lang="en-US" b="1" dirty="0" smtClean="0"/>
              <a:t>  </a:t>
            </a:r>
            <a:r>
              <a:rPr lang="en-US" b="1" dirty="0"/>
              <a:t>Appropriate Funds to </a:t>
            </a:r>
            <a:r>
              <a:rPr lang="en-US" b="1" dirty="0" smtClean="0"/>
              <a:t>Capital </a:t>
            </a:r>
            <a:r>
              <a:rPr lang="en-US" b="1" dirty="0"/>
              <a:t>Reserve Funds</a:t>
            </a:r>
            <a:endParaRPr lang="en-US" dirty="0"/>
          </a:p>
          <a:p>
            <a:pPr marL="0" indent="0">
              <a:buNone/>
            </a:pPr>
            <a:endParaRPr lang="en-US" dirty="0"/>
          </a:p>
          <a:p>
            <a:pPr marL="0" indent="0">
              <a:buNone/>
            </a:pPr>
            <a:r>
              <a:rPr lang="en-US" dirty="0"/>
              <a:t>To see if the Town will vote to raise and appropriate the sum of Two hundred and eighty five thousand dollars ($285,000) to be added to the following capital reserve funds previously established with One hundred fifty thousand dollars ($150,000) to come from the unassigned fund balance and One hundred and thirty five thousand dollars ($135,000) to be raised through general taxation. </a:t>
            </a:r>
            <a:br>
              <a:rPr lang="en-US" dirty="0"/>
            </a:br>
            <a:r>
              <a:rPr lang="en-US" dirty="0"/>
              <a:t/>
            </a:r>
            <a:br>
              <a:rPr lang="en-US" dirty="0"/>
            </a:br>
            <a:r>
              <a:rPr lang="en-US" dirty="0" smtClean="0"/>
              <a:t>	Fire </a:t>
            </a:r>
            <a:r>
              <a:rPr lang="en-US" dirty="0"/>
              <a:t>Department Capital Reserve Fund                       $110,000</a:t>
            </a:r>
            <a:br>
              <a:rPr lang="en-US" dirty="0"/>
            </a:br>
            <a:r>
              <a:rPr lang="en-US" dirty="0" smtClean="0"/>
              <a:t>	Heritage </a:t>
            </a:r>
            <a:r>
              <a:rPr lang="en-US" dirty="0"/>
              <a:t>Preservation Capital Reserve Fund                $50,000</a:t>
            </a:r>
            <a:br>
              <a:rPr lang="en-US" dirty="0"/>
            </a:br>
            <a:r>
              <a:rPr lang="en-US" dirty="0" smtClean="0"/>
              <a:t>  	Highway </a:t>
            </a:r>
            <a:r>
              <a:rPr lang="en-US" dirty="0"/>
              <a:t>Vehicle/Equipment Capital Reserve Fund  </a:t>
            </a:r>
            <a:r>
              <a:rPr lang="en-US" dirty="0" smtClean="0"/>
              <a:t>$</a:t>
            </a:r>
            <a:r>
              <a:rPr lang="en-US" dirty="0"/>
              <a:t>125,000</a:t>
            </a:r>
            <a:br>
              <a:rPr lang="en-US" dirty="0"/>
            </a:br>
            <a:r>
              <a:rPr lang="en-US" dirty="0"/>
              <a:t>                                                                   </a:t>
            </a:r>
            <a:r>
              <a:rPr lang="en-US" dirty="0" smtClean="0"/>
              <a:t>                    Total        $</a:t>
            </a:r>
            <a:r>
              <a:rPr lang="en-US" dirty="0"/>
              <a:t>285,000</a:t>
            </a:r>
            <a:br>
              <a:rPr lang="en-US" dirty="0"/>
            </a:br>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22</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5880" y="0"/>
            <a:ext cx="3246120" cy="2434590"/>
          </a:xfrm>
          <a:prstGeom prst="rect">
            <a:avLst/>
          </a:prstGeom>
          <a:effectLst>
            <a:softEdge rad="152400"/>
          </a:effectLst>
        </p:spPr>
      </p:pic>
    </p:spTree>
    <p:extLst>
      <p:ext uri="{BB962C8B-B14F-4D97-AF65-F5344CB8AC3E}">
        <p14:creationId xmlns:p14="http://schemas.microsoft.com/office/powerpoint/2010/main" val="2709205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b="1" u="sng" dirty="0"/>
              <a:t>ARTICLE </a:t>
            </a:r>
            <a:r>
              <a:rPr lang="en-US" b="1" u="sng" dirty="0" smtClean="0"/>
              <a:t>14:</a:t>
            </a:r>
            <a:r>
              <a:rPr lang="en-US" b="1" dirty="0"/>
              <a:t>  First Responder Training &amp; ALS Service Contract</a:t>
            </a:r>
            <a:endParaRPr lang="en-US" dirty="0"/>
          </a:p>
          <a:p>
            <a:pPr marL="0" indent="0">
              <a:buNone/>
            </a:pPr>
            <a:r>
              <a:rPr lang="en-US" dirty="0"/>
              <a:t>To see if the Town will vote to raise and appropriate the sum of Twenty thousand dollars ($20,000) for the following purposes: </a:t>
            </a:r>
            <a:br>
              <a:rPr lang="en-US" dirty="0"/>
            </a:br>
            <a:r>
              <a:rPr lang="en-US" dirty="0"/>
              <a:t/>
            </a:r>
            <a:br>
              <a:rPr lang="en-US" dirty="0"/>
            </a:br>
            <a:r>
              <a:rPr lang="en-US" dirty="0"/>
              <a:t>   2023 EMS/EMT/First Responder Training   </a:t>
            </a:r>
            <a:r>
              <a:rPr lang="en-US" dirty="0" smtClean="0"/>
              <a:t>	$</a:t>
            </a:r>
            <a:r>
              <a:rPr lang="en-US" dirty="0"/>
              <a:t>10,000  </a:t>
            </a:r>
            <a:br>
              <a:rPr lang="en-US" dirty="0"/>
            </a:br>
            <a:r>
              <a:rPr lang="en-US" dirty="0"/>
              <a:t>   2023 ALS Services Contract                        </a:t>
            </a:r>
            <a:r>
              <a:rPr lang="en-US" dirty="0" smtClean="0"/>
              <a:t>	$</a:t>
            </a:r>
            <a:r>
              <a:rPr lang="en-US" dirty="0"/>
              <a:t>10,000  </a:t>
            </a:r>
            <a:br>
              <a:rPr lang="en-US" dirty="0"/>
            </a:br>
            <a:r>
              <a:rPr lang="en-US" dirty="0"/>
              <a:t/>
            </a:r>
            <a:br>
              <a:rPr lang="en-US" dirty="0"/>
            </a:br>
            <a:r>
              <a:rPr lang="en-US" dirty="0"/>
              <a:t>and to further authorize the withdrawal of Twenty thousand dollars ($20,000) from the Stratham Fire Department EMS Special Revenue Fund created for these purposes during the March 17, 2000 Annual Town Meeting and as amended during the March 11, 2005 Town Meeting. No additional funds from general taxation are to be used. </a:t>
            </a:r>
            <a:br>
              <a:rPr lang="en-US" dirty="0"/>
            </a:br>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23</a:t>
            </a:fld>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39" t="14637" r="499" b="19501"/>
          <a:stretch/>
        </p:blipFill>
        <p:spPr>
          <a:xfrm>
            <a:off x="8770620" y="101443"/>
            <a:ext cx="3345180" cy="1643538"/>
          </a:xfrm>
          <a:prstGeom prst="rect">
            <a:avLst/>
          </a:prstGeom>
          <a:effectLst>
            <a:softEdge rad="152400"/>
          </a:effectLst>
        </p:spPr>
      </p:pic>
    </p:spTree>
    <p:extLst>
      <p:ext uri="{BB962C8B-B14F-4D97-AF65-F5344CB8AC3E}">
        <p14:creationId xmlns:p14="http://schemas.microsoft.com/office/powerpoint/2010/main" val="16656432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en-US" b="1" u="sng" dirty="0"/>
              <a:t>ARTICLE </a:t>
            </a:r>
            <a:r>
              <a:rPr lang="en-US" b="1" u="sng" dirty="0" smtClean="0"/>
              <a:t>15:</a:t>
            </a:r>
            <a:r>
              <a:rPr lang="en-US" b="1" dirty="0"/>
              <a:t>  </a:t>
            </a:r>
            <a:r>
              <a:rPr lang="en-US" b="1" dirty="0" smtClean="0"/>
              <a:t> Fire Engine #1 Replacement</a:t>
            </a:r>
            <a:endParaRPr lang="en-US" dirty="0"/>
          </a:p>
          <a:p>
            <a:pPr marL="0" indent="0">
              <a:buNone/>
            </a:pPr>
            <a:endParaRPr lang="en-US" sz="1300" dirty="0"/>
          </a:p>
          <a:p>
            <a:pPr marL="0" indent="0">
              <a:lnSpc>
                <a:spcPct val="120000"/>
              </a:lnSpc>
              <a:spcAft>
                <a:spcPts val="600"/>
              </a:spcAft>
              <a:buNone/>
            </a:pPr>
            <a:r>
              <a:rPr lang="en-US" dirty="0"/>
              <a:t>To see if the Town will vote to raise and appropriate the sum not to exceed Nine hundred and fifty thousand dollars ($950,000) for the replacement of Fire Engine #1 and to further authorize the withdrawal of Two hundred and fifty thousand ($250,000) from the Stratham Fire Department EMS Special Revenue Fund, created March 17, 2000 and amended March 11, 2005 to include the purpose of purchasing Fire Department vehicles and equipment. The balance will be raised from the SVFD Fair Trust Fund ($80,000) and the remaining balance not to exceed ($620,000) from the Fire Department Capital Reserve Fund.  This special warrant article will be non-lapsing per RSA 32:7, VI and will not lapse until the purchase has been completed, or December 31 2028, whichever is sooner. No additional funds from general taxation are to be used</a:t>
            </a:r>
            <a:r>
              <a:rPr lang="en-US" dirty="0" smtClean="0"/>
              <a:t>.</a:t>
            </a:r>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24</a:t>
            </a:fld>
            <a:endParaRPr lang="en-US"/>
          </a:p>
        </p:txBody>
      </p:sp>
    </p:spTree>
    <p:extLst>
      <p:ext uri="{BB962C8B-B14F-4D97-AF65-F5344CB8AC3E}">
        <p14:creationId xmlns:p14="http://schemas.microsoft.com/office/powerpoint/2010/main" val="2110545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130" y="-151765"/>
            <a:ext cx="10515600" cy="4351338"/>
          </a:xfrm>
        </p:spPr>
        <p:txBody>
          <a:bodyPr/>
          <a:lstStyle/>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r>
              <a:rPr lang="en-US" dirty="0" smtClean="0"/>
              <a:t>Engine </a:t>
            </a:r>
            <a:r>
              <a:rPr lang="en-US" dirty="0"/>
              <a:t>1 Purchase 2023</a:t>
            </a:r>
          </a:p>
          <a:p>
            <a:pPr lvl="2"/>
            <a:r>
              <a:rPr lang="en-US" dirty="0"/>
              <a:t>Needed to provide continued reliability and safety.</a:t>
            </a:r>
          </a:p>
          <a:p>
            <a:pPr lvl="2"/>
            <a:r>
              <a:rPr lang="en-US" dirty="0"/>
              <a:t>20 year replacement (NFPA 1911 Standard) </a:t>
            </a:r>
          </a:p>
          <a:p>
            <a:pPr lvl="3"/>
            <a:r>
              <a:rPr lang="en-US" dirty="0"/>
              <a:t>Replacement </a:t>
            </a:r>
            <a:r>
              <a:rPr lang="en-US" dirty="0" smtClean="0"/>
              <a:t>received/in </a:t>
            </a:r>
            <a:r>
              <a:rPr lang="en-US" dirty="0"/>
              <a:t>service sometime in 2025. </a:t>
            </a:r>
          </a:p>
          <a:p>
            <a:pPr lvl="3"/>
            <a:r>
              <a:rPr lang="en-US" dirty="0"/>
              <a:t>(Current Eng-1 will actually be 25 years old at planned replacement delivery date)</a:t>
            </a:r>
          </a:p>
          <a:p>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25</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940" y="3073559"/>
            <a:ext cx="4210050" cy="3157538"/>
          </a:xfrm>
          <a:prstGeom prst="rect">
            <a:avLst/>
          </a:prstGeom>
          <a:effectLst>
            <a:softEdge rad="152400"/>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6" t="6740"/>
          <a:stretch/>
        </p:blipFill>
        <p:spPr>
          <a:xfrm>
            <a:off x="1219655" y="3073559"/>
            <a:ext cx="4568249" cy="3022441"/>
          </a:xfrm>
          <a:prstGeom prst="rect">
            <a:avLst/>
          </a:prstGeom>
          <a:effectLst>
            <a:softEdge rad="152400"/>
          </a:effectLst>
        </p:spPr>
      </p:pic>
    </p:spTree>
    <p:extLst>
      <p:ext uri="{BB962C8B-B14F-4D97-AF65-F5344CB8AC3E}">
        <p14:creationId xmlns:p14="http://schemas.microsoft.com/office/powerpoint/2010/main" val="2718489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23900" y="2641664"/>
            <a:ext cx="10515600" cy="4351338"/>
          </a:xfrm>
        </p:spPr>
        <p:txBody>
          <a:bodyPr/>
          <a:lstStyle/>
          <a:p>
            <a:pPr marL="0" indent="0">
              <a:buNone/>
            </a:pPr>
            <a:r>
              <a:rPr lang="en-US" b="1" u="sng" dirty="0"/>
              <a:t>ARTICLE </a:t>
            </a:r>
            <a:r>
              <a:rPr lang="en-US" b="1" u="sng" dirty="0" smtClean="0"/>
              <a:t>16:</a:t>
            </a:r>
            <a:r>
              <a:rPr lang="en-US" b="1" dirty="0"/>
              <a:t>  </a:t>
            </a:r>
            <a:r>
              <a:rPr lang="en-US" b="1" dirty="0" smtClean="0"/>
              <a:t>Optional Veterans’ Tax Credit (72:28, II)</a:t>
            </a:r>
            <a:endParaRPr lang="en-US" dirty="0"/>
          </a:p>
          <a:p>
            <a:endParaRPr lang="en-US" dirty="0"/>
          </a:p>
          <a:p>
            <a:pPr marL="0" indent="0">
              <a:buNone/>
            </a:pPr>
            <a:r>
              <a:rPr lang="en-US" dirty="0"/>
              <a:t>To see if the Town will </a:t>
            </a:r>
            <a:r>
              <a:rPr lang="en-US" dirty="0" smtClean="0"/>
              <a:t>readopt the optional Veterans’ Tax Credit in accordance with RSA 72:28, II, for an annual tax credit on residential property of $600.</a:t>
            </a:r>
            <a:endParaRPr lang="en-US" dirty="0"/>
          </a:p>
          <a:p>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26</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7" t="12494" r="-1"/>
          <a:stretch/>
        </p:blipFill>
        <p:spPr>
          <a:xfrm>
            <a:off x="8526780" y="-1"/>
            <a:ext cx="3665220" cy="2732560"/>
          </a:xfrm>
          <a:prstGeom prst="rect">
            <a:avLst/>
          </a:prstGeom>
          <a:effectLst>
            <a:softEdge rad="152400"/>
          </a:effectLst>
        </p:spPr>
      </p:pic>
    </p:spTree>
    <p:extLst>
      <p:ext uri="{BB962C8B-B14F-4D97-AF65-F5344CB8AC3E}">
        <p14:creationId xmlns:p14="http://schemas.microsoft.com/office/powerpoint/2010/main" val="562736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50900" y="2506662"/>
            <a:ext cx="10515600" cy="4351338"/>
          </a:xfrm>
        </p:spPr>
        <p:txBody>
          <a:bodyPr/>
          <a:lstStyle/>
          <a:p>
            <a:pPr marL="0" lvl="0" indent="0">
              <a:buNone/>
            </a:pPr>
            <a:r>
              <a:rPr lang="en-US" b="1" u="sng" dirty="0">
                <a:solidFill>
                  <a:prstClr val="white"/>
                </a:solidFill>
              </a:rPr>
              <a:t>ARTICLE 17:</a:t>
            </a:r>
            <a:r>
              <a:rPr lang="en-US" b="1" dirty="0">
                <a:solidFill>
                  <a:prstClr val="white"/>
                </a:solidFill>
              </a:rPr>
              <a:t>  All Veterans’ Tax Credit (72:28-b)</a:t>
            </a:r>
            <a:endParaRPr lang="en-US" dirty="0">
              <a:solidFill>
                <a:prstClr val="white"/>
              </a:solidFill>
            </a:endParaRPr>
          </a:p>
          <a:p>
            <a:pPr lvl="0"/>
            <a:endParaRPr lang="en-US" dirty="0">
              <a:solidFill>
                <a:prstClr val="white"/>
              </a:solidFill>
            </a:endParaRPr>
          </a:p>
          <a:p>
            <a:pPr marL="0" lvl="0" indent="0">
              <a:buNone/>
            </a:pPr>
            <a:r>
              <a:rPr lang="en-US" dirty="0">
                <a:solidFill>
                  <a:prstClr val="white"/>
                </a:solidFill>
              </a:rPr>
              <a:t>To see if the Town will readopt the All Veterans' Tax Credit in accordance with RSA 72:28-b, for an annual tax credit on residential property which shall be equal to the same amount as the standard or optional veterans' tax credit voted by the Town under RSA 72:28.</a:t>
            </a:r>
            <a:endParaRPr lang="en-US" dirty="0"/>
          </a:p>
          <a:p>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27</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7730" y="91440"/>
            <a:ext cx="3627120" cy="2720340"/>
          </a:xfrm>
          <a:prstGeom prst="rect">
            <a:avLst/>
          </a:prstGeom>
          <a:effectLst>
            <a:softEdge rad="152400"/>
          </a:effectLst>
        </p:spPr>
      </p:pic>
    </p:spTree>
    <p:extLst>
      <p:ext uri="{BB962C8B-B14F-4D97-AF65-F5344CB8AC3E}">
        <p14:creationId xmlns:p14="http://schemas.microsoft.com/office/powerpoint/2010/main" val="3247609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u="sng" dirty="0">
                <a:solidFill>
                  <a:prstClr val="white"/>
                </a:solidFill>
              </a:rPr>
              <a:t>ARTICLE 18:</a:t>
            </a:r>
            <a:r>
              <a:rPr lang="en-US" dirty="0">
                <a:solidFill>
                  <a:prstClr val="white"/>
                </a:solidFill>
              </a:rPr>
              <a:t>  </a:t>
            </a:r>
            <a:r>
              <a:rPr lang="en-US" b="1" dirty="0">
                <a:solidFill>
                  <a:prstClr val="white"/>
                </a:solidFill>
              </a:rPr>
              <a:t>Motor Vehicle Registration Fee and Capital Reserve </a:t>
            </a:r>
            <a:r>
              <a:rPr lang="en-US" b="1" dirty="0" smtClean="0">
                <a:solidFill>
                  <a:prstClr val="white"/>
                </a:solidFill>
              </a:rPr>
              <a:t>Fund</a:t>
            </a:r>
          </a:p>
          <a:p>
            <a:pPr marL="0" indent="0">
              <a:buNone/>
            </a:pPr>
            <a:endParaRPr lang="en-US" dirty="0" smtClean="0"/>
          </a:p>
          <a:p>
            <a:pPr marL="0" indent="0">
              <a:buNone/>
            </a:pPr>
            <a:r>
              <a:rPr lang="en-US" dirty="0" smtClean="0"/>
              <a:t>To </a:t>
            </a:r>
            <a:r>
              <a:rPr lang="en-US" dirty="0"/>
              <a:t>see if the Town will vote to collect an additional motor vehicle registration fee of $5.00 per vehicle for the purpose of supporting a Municipal Transportation Improvement Fund as set forth in RSA 261:153 VI, and further, to vote to establish said fund as a capital reserve fund governed by RSA 35 and to appoint the Select Board as agents to expend from this capital reserve fund for the purposes for which it was established.  Proceeds from the Municipal Transportation Improvement Fund are to be used to support eligible local transportation projects as permitted under RSA 261:153 such as public transportation, roadway improvements, signal upgrades, and development of new bicycle and pedestrian paths.  </a:t>
            </a:r>
          </a:p>
        </p:txBody>
      </p:sp>
      <p:sp>
        <p:nvSpPr>
          <p:cNvPr id="6" name="Slide Number Placeholder 5"/>
          <p:cNvSpPr>
            <a:spLocks noGrp="1"/>
          </p:cNvSpPr>
          <p:nvPr>
            <p:ph type="sldNum" sz="quarter" idx="12"/>
          </p:nvPr>
        </p:nvSpPr>
        <p:spPr/>
        <p:txBody>
          <a:bodyPr/>
          <a:lstStyle/>
          <a:p>
            <a:fld id="{70A0EF62-9637-4581-AB2E-37017C6486CB}" type="slidenum">
              <a:rPr lang="en-US" smtClean="0"/>
              <a:t>28</a:t>
            </a:fld>
            <a:endParaRPr lang="en-US" dirty="0"/>
          </a:p>
        </p:txBody>
      </p:sp>
    </p:spTree>
    <p:extLst>
      <p:ext uri="{BB962C8B-B14F-4D97-AF65-F5344CB8AC3E}">
        <p14:creationId xmlns:p14="http://schemas.microsoft.com/office/powerpoint/2010/main" val="360344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prstClr val="white"/>
                </a:solidFill>
              </a:rPr>
              <a:t/>
            </a:r>
            <a:br>
              <a:rPr lang="en-US" dirty="0">
                <a:solidFill>
                  <a:prstClr val="white"/>
                </a:solidFill>
              </a:rPr>
            </a:br>
            <a:endParaRPr lang="en-US" dirty="0"/>
          </a:p>
        </p:txBody>
      </p:sp>
      <p:sp>
        <p:nvSpPr>
          <p:cNvPr id="3" name="Content Placeholder 2"/>
          <p:cNvSpPr>
            <a:spLocks noGrp="1"/>
          </p:cNvSpPr>
          <p:nvPr>
            <p:ph idx="1"/>
          </p:nvPr>
        </p:nvSpPr>
        <p:spPr/>
        <p:txBody>
          <a:bodyPr/>
          <a:lstStyle/>
          <a:p>
            <a:pPr marL="0" lvl="0" indent="0">
              <a:lnSpc>
                <a:spcPct val="120000"/>
              </a:lnSpc>
              <a:buNone/>
            </a:pPr>
            <a:r>
              <a:rPr lang="en-US" u="sng" dirty="0" smtClean="0">
                <a:solidFill>
                  <a:prstClr val="white"/>
                </a:solidFill>
              </a:rPr>
              <a:t>ARTICLE 18 </a:t>
            </a:r>
            <a:r>
              <a:rPr lang="en-US" dirty="0" smtClean="0">
                <a:solidFill>
                  <a:prstClr val="white"/>
                </a:solidFill>
              </a:rPr>
              <a:t>continued:</a:t>
            </a:r>
          </a:p>
          <a:p>
            <a:r>
              <a:rPr lang="en-US" dirty="0"/>
              <a:t>Additional $5.00 Fee deposited in Municipal Transportation Improvement Fund</a:t>
            </a:r>
          </a:p>
          <a:p>
            <a:r>
              <a:rPr lang="en-US" dirty="0"/>
              <a:t>to support public transportation, roadway improvements, signal upgrades, and development of new bicycle and pedestrian paths.  </a:t>
            </a:r>
          </a:p>
          <a:p>
            <a:r>
              <a:rPr lang="en-US" dirty="0"/>
              <a:t>Estimated $50,000 collected each year.</a:t>
            </a:r>
          </a:p>
          <a:p>
            <a:pPr marL="0" indent="0">
              <a:buNone/>
            </a:pPr>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29</a:t>
            </a:fld>
            <a:endParaRPr lang="en-US"/>
          </a:p>
        </p:txBody>
      </p:sp>
    </p:spTree>
    <p:extLst>
      <p:ext uri="{BB962C8B-B14F-4D97-AF65-F5344CB8AC3E}">
        <p14:creationId xmlns:p14="http://schemas.microsoft.com/office/powerpoint/2010/main" val="2795528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089" y="356358"/>
            <a:ext cx="10515600" cy="1325563"/>
          </a:xfrm>
        </p:spPr>
        <p:txBody>
          <a:bodyPr/>
          <a:lstStyle/>
          <a:p>
            <a:r>
              <a:rPr lang="en-US" dirty="0" smtClean="0"/>
              <a:t>Additional Documentation</a:t>
            </a:r>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3</a:t>
            </a:fld>
            <a:endParaRPr lang="en-US"/>
          </a:p>
        </p:txBody>
      </p:sp>
      <p:pic>
        <p:nvPicPr>
          <p:cNvPr id="12" name="Picture 11"/>
          <p:cNvPicPr>
            <a:picLocks noChangeAspect="1"/>
          </p:cNvPicPr>
          <p:nvPr/>
        </p:nvPicPr>
        <p:blipFill rotWithShape="1">
          <a:blip r:embed="rId2"/>
          <a:srcRect l="46655" t="9753" r="2552" b="8006"/>
          <a:stretch/>
        </p:blipFill>
        <p:spPr>
          <a:xfrm>
            <a:off x="1378856" y="1324242"/>
            <a:ext cx="9913257" cy="4815302"/>
          </a:xfrm>
          <a:prstGeom prst="rect">
            <a:avLst/>
          </a:prstGeom>
        </p:spPr>
      </p:pic>
    </p:spTree>
    <p:extLst>
      <p:ext uri="{BB962C8B-B14F-4D97-AF65-F5344CB8AC3E}">
        <p14:creationId xmlns:p14="http://schemas.microsoft.com/office/powerpoint/2010/main" val="3836036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9539" y="1641187"/>
            <a:ext cx="9965634" cy="5216813"/>
          </a:xfrm>
          <a:prstGeom prst="rect">
            <a:avLst/>
          </a:prstGeom>
        </p:spPr>
        <p:txBody>
          <a:bodyPr wrap="square">
            <a:spAutoFit/>
          </a:bodyPr>
          <a:lstStyle/>
          <a:p>
            <a:r>
              <a:rPr lang="en-US" sz="2800" u="sng" dirty="0"/>
              <a:t>ARTICLE </a:t>
            </a:r>
            <a:r>
              <a:rPr lang="en-US" sz="2800" u="sng" dirty="0" smtClean="0"/>
              <a:t>19:</a:t>
            </a:r>
            <a:r>
              <a:rPr lang="en-US" sz="2800" dirty="0"/>
              <a:t>  </a:t>
            </a:r>
            <a:r>
              <a:rPr lang="en-US" sz="2800" dirty="0" smtClean="0"/>
              <a:t>Establishment of Fees</a:t>
            </a:r>
          </a:p>
          <a:p>
            <a:endParaRPr lang="en-US" dirty="0" smtClean="0"/>
          </a:p>
          <a:p>
            <a:endParaRPr lang="en-US" dirty="0"/>
          </a:p>
          <a:p>
            <a:endParaRPr lang="en-US" dirty="0" smtClean="0"/>
          </a:p>
          <a:p>
            <a:r>
              <a:rPr lang="en-US" sz="2700" dirty="0" smtClean="0"/>
              <a:t>To </a:t>
            </a:r>
            <a:r>
              <a:rPr lang="en-US" sz="2700" dirty="0"/>
              <a:t>see if the Town will vote to adopt RSA 41:9-a, to allow the Select Board to establish or amend fees following a public hearing process.  Fees authorized under the section include fees related to regulatory programs adopted by the Town and fees used for the use of revenue producing facilities</a:t>
            </a:r>
            <a:r>
              <a:rPr lang="en-US" sz="2700" dirty="0" smtClean="0"/>
              <a:t>.</a:t>
            </a:r>
          </a:p>
          <a:p>
            <a:endParaRPr lang="en-US" sz="3600" dirty="0"/>
          </a:p>
          <a:p>
            <a:endParaRPr lang="en-US" sz="3600" dirty="0" smtClean="0"/>
          </a:p>
          <a:p>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3920" y="161002"/>
            <a:ext cx="3539490" cy="2654618"/>
          </a:xfrm>
          <a:prstGeom prst="rect">
            <a:avLst/>
          </a:prstGeom>
          <a:effectLst>
            <a:softEdge rad="152400"/>
          </a:effectLst>
        </p:spPr>
      </p:pic>
    </p:spTree>
    <p:extLst>
      <p:ext uri="{BB962C8B-B14F-4D97-AF65-F5344CB8AC3E}">
        <p14:creationId xmlns:p14="http://schemas.microsoft.com/office/powerpoint/2010/main" val="1229730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1556" y="3385752"/>
            <a:ext cx="8389619" cy="1204444"/>
          </a:xfrm>
        </p:spPr>
        <p:txBody>
          <a:bodyPr>
            <a:normAutofit fontScale="90000"/>
          </a:bodyPr>
          <a:lstStyle/>
          <a:p>
            <a:r>
              <a:rPr lang="en-US" sz="3000" dirty="0" smtClean="0"/>
              <a:t>David Moore, Town Administrator</a:t>
            </a:r>
            <a:br>
              <a:rPr lang="en-US" sz="3000" dirty="0" smtClean="0"/>
            </a:br>
            <a:r>
              <a:rPr lang="en-US" sz="3000" dirty="0" smtClean="0"/>
              <a:t>  (603) 772-7391 ext. </a:t>
            </a:r>
            <a:r>
              <a:rPr lang="en-US" sz="3000" dirty="0" smtClean="0"/>
              <a:t>187</a:t>
            </a:r>
            <a:br>
              <a:rPr lang="en-US" sz="3000" dirty="0" smtClean="0"/>
            </a:br>
            <a:r>
              <a:rPr lang="en-US" sz="3000" dirty="0" smtClean="0"/>
              <a:t>dmoore@strathamnh.gov</a:t>
            </a:r>
            <a:endParaRPr lang="en-US" sz="3000" dirty="0"/>
          </a:p>
        </p:txBody>
      </p:sp>
      <p:pic>
        <p:nvPicPr>
          <p:cNvPr id="4" name="Picture 3" descr="Y:\COMMON-Read-Write\DRAFT CIP Materials\Photos\Stratham Town Logo.jpg"/>
          <p:cNvPicPr/>
          <p:nvPr/>
        </p:nvPicPr>
        <p:blipFill>
          <a:blip r:embed="rId2" cstate="print">
            <a:extLst>
              <a:ext uri="{BEBA8EAE-BF5A-486C-A8C5-ECC9F3942E4B}">
                <a14:imgProps xmlns:a14="http://schemas.microsoft.com/office/drawing/2010/main">
                  <a14:imgLayer r:embed="rId3">
                    <a14:imgEffect>
                      <a14:backgroundRemoval t="1675" b="100000" l="0" r="98832">
                        <a14:foregroundMark x1="23832" y1="53110" x2="23832" y2="53110"/>
                        <a14:foregroundMark x1="56308" y1="35167" x2="56308" y2="35167"/>
                        <a14:foregroundMark x1="74299" y1="33971" x2="74299" y2="33971"/>
                        <a14:foregroundMark x1="34112" y1="29426" x2="34112" y2="29426"/>
                        <a14:foregroundMark x1="19393" y1="51435" x2="19393" y2="51435"/>
                        <a14:foregroundMark x1="41589" y1="71531" x2="41589" y2="71531"/>
                        <a14:foregroundMark x1="46262" y1="70574" x2="46262" y2="70574"/>
                        <a14:foregroundMark x1="59813" y1="72010" x2="59813" y2="72010"/>
                        <a14:foregroundMark x1="57477" y1="63636" x2="32710" y2="61005"/>
                        <a14:foregroundMark x1="35514" y1="53349" x2="31776" y2="69856"/>
                        <a14:foregroundMark x1="35514" y1="68421" x2="49533" y2="69856"/>
                        <a14:foregroundMark x1="62850" y1="63636" x2="62850" y2="63636"/>
                        <a14:foregroundMark x1="94393" y1="57895" x2="63318" y2="94976"/>
                        <a14:foregroundMark x1="75234" y1="88038" x2="75234" y2="88038"/>
                        <a14:foregroundMark x1="80374" y1="83971" x2="80374" y2="83971"/>
                        <a14:foregroundMark x1="85047" y1="79426" x2="85047" y2="79426"/>
                        <a14:foregroundMark x1="89019" y1="72727" x2="89019" y2="72727"/>
                        <a14:foregroundMark x1="93458" y1="65072" x2="93458" y2="65072"/>
                        <a14:foregroundMark x1="36215" y1="93780" x2="36215" y2="93780"/>
                        <a14:foregroundMark x1="31075" y1="93062" x2="31075" y2="93062"/>
                        <a14:foregroundMark x1="24766" y1="89474" x2="24766" y2="89474"/>
                        <a14:foregroundMark x1="19860" y1="85167" x2="19860" y2="85167"/>
                        <a14:foregroundMark x1="15421" y1="80861" x2="15421" y2="80861"/>
                        <a14:foregroundMark x1="10280" y1="74641" x2="10280" y2="74641"/>
                        <a14:foregroundMark x1="7477" y1="67225" x2="7477" y2="67225"/>
                        <a14:foregroundMark x1="4673" y1="60287" x2="4673" y2="60287"/>
                      </a14:backgroundRemoval>
                    </a14:imgEffect>
                  </a14:imgLayer>
                </a14:imgProps>
              </a:ext>
              <a:ext uri="{28A0092B-C50C-407E-A947-70E740481C1C}">
                <a14:useLocalDpi xmlns:a14="http://schemas.microsoft.com/office/drawing/2010/main" val="0"/>
              </a:ext>
            </a:extLst>
          </a:blip>
          <a:srcRect/>
          <a:stretch>
            <a:fillRect/>
          </a:stretch>
        </p:blipFill>
        <p:spPr bwMode="auto">
          <a:xfrm>
            <a:off x="374015" y="285894"/>
            <a:ext cx="2996464" cy="2927032"/>
          </a:xfrm>
          <a:prstGeom prst="rect">
            <a:avLst/>
          </a:prstGeom>
          <a:noFill/>
          <a:ln>
            <a:noFill/>
          </a:ln>
        </p:spPr>
      </p:pic>
    </p:spTree>
    <p:extLst>
      <p:ext uri="{BB962C8B-B14F-4D97-AF65-F5344CB8AC3E}">
        <p14:creationId xmlns:p14="http://schemas.microsoft.com/office/powerpoint/2010/main" val="3889664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089" y="356358"/>
            <a:ext cx="10515600" cy="1325563"/>
          </a:xfrm>
        </p:spPr>
        <p:txBody>
          <a:bodyPr/>
          <a:lstStyle/>
          <a:p>
            <a:r>
              <a:rPr lang="en-US" dirty="0" smtClean="0"/>
              <a:t>Additional Documentation</a:t>
            </a:r>
            <a:endParaRPr lang="en-US" dirty="0"/>
          </a:p>
        </p:txBody>
      </p:sp>
      <p:sp>
        <p:nvSpPr>
          <p:cNvPr id="6" name="Slide Number Placeholder 5"/>
          <p:cNvSpPr>
            <a:spLocks noGrp="1"/>
          </p:cNvSpPr>
          <p:nvPr>
            <p:ph type="sldNum" sz="quarter" idx="12"/>
          </p:nvPr>
        </p:nvSpPr>
        <p:spPr/>
        <p:txBody>
          <a:bodyPr/>
          <a:lstStyle/>
          <a:p>
            <a:fld id="{70A0EF62-9637-4581-AB2E-37017C6486CB}" type="slidenum">
              <a:rPr lang="en-US" smtClean="0"/>
              <a:t>4</a:t>
            </a:fld>
            <a:endParaRPr lang="en-US"/>
          </a:p>
        </p:txBody>
      </p:sp>
      <p:pic>
        <p:nvPicPr>
          <p:cNvPr id="12" name="Picture 11"/>
          <p:cNvPicPr>
            <a:picLocks noChangeAspect="1"/>
          </p:cNvPicPr>
          <p:nvPr/>
        </p:nvPicPr>
        <p:blipFill rotWithShape="1">
          <a:blip r:embed="rId2"/>
          <a:srcRect l="46655" t="9753" r="2552" b="8006"/>
          <a:stretch/>
        </p:blipFill>
        <p:spPr>
          <a:xfrm>
            <a:off x="1378856" y="1324242"/>
            <a:ext cx="9913257" cy="4815302"/>
          </a:xfrm>
          <a:prstGeom prst="rect">
            <a:avLst/>
          </a:prstGeom>
        </p:spPr>
      </p:pic>
      <p:sp>
        <p:nvSpPr>
          <p:cNvPr id="5" name="Oval 4"/>
          <p:cNvSpPr/>
          <p:nvPr/>
        </p:nvSpPr>
        <p:spPr>
          <a:xfrm rot="5400000">
            <a:off x="7141514" y="1641061"/>
            <a:ext cx="920685" cy="2017487"/>
          </a:xfrm>
          <a:prstGeom prst="ellipse">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005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089" y="356358"/>
            <a:ext cx="10515600" cy="1325563"/>
          </a:xfrm>
        </p:spPr>
        <p:txBody>
          <a:bodyPr/>
          <a:lstStyle/>
          <a:p>
            <a:r>
              <a:rPr lang="en-US" dirty="0" smtClean="0"/>
              <a:t>Budget Documentation</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2045" y="1806223"/>
            <a:ext cx="2601607" cy="3366030"/>
          </a:xfrm>
          <a:ln>
            <a:solidFill>
              <a:schemeClr val="accent1"/>
            </a:solidFill>
          </a:ln>
        </p:spPr>
      </p:pic>
      <p:sp>
        <p:nvSpPr>
          <p:cNvPr id="6" name="Slide Number Placeholder 5"/>
          <p:cNvSpPr>
            <a:spLocks noGrp="1"/>
          </p:cNvSpPr>
          <p:nvPr>
            <p:ph type="sldNum" sz="quarter" idx="12"/>
          </p:nvPr>
        </p:nvSpPr>
        <p:spPr/>
        <p:txBody>
          <a:bodyPr/>
          <a:lstStyle/>
          <a:p>
            <a:fld id="{70A0EF62-9637-4581-AB2E-37017C6486CB}" type="slidenum">
              <a:rPr lang="en-US" smtClean="0"/>
              <a:t>5</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734" y="1690690"/>
            <a:ext cx="3562622" cy="46104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465" y="2035793"/>
            <a:ext cx="3761856" cy="2906889"/>
          </a:xfrm>
          <a:prstGeom prst="rect">
            <a:avLst/>
          </a:prstGeom>
          <a:ln>
            <a:solidFill>
              <a:schemeClr val="accent1"/>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2055" b="15187"/>
          <a:stretch/>
        </p:blipFill>
        <p:spPr>
          <a:xfrm>
            <a:off x="4673002" y="4263568"/>
            <a:ext cx="3206641" cy="2146052"/>
          </a:xfrm>
          <a:prstGeom prst="rect">
            <a:avLst/>
          </a:prstGeom>
          <a:ln>
            <a:solidFill>
              <a:schemeClr val="accent1"/>
            </a:solidFill>
          </a:ln>
        </p:spPr>
      </p:pic>
      <p:pic>
        <p:nvPicPr>
          <p:cNvPr id="3" name="Picture 2"/>
          <p:cNvPicPr>
            <a:picLocks noChangeAspect="1"/>
          </p:cNvPicPr>
          <p:nvPr/>
        </p:nvPicPr>
        <p:blipFill rotWithShape="1">
          <a:blip r:embed="rId6"/>
          <a:srcRect l="8571" t="12349" r="33663" b="61758"/>
          <a:stretch/>
        </p:blipFill>
        <p:spPr>
          <a:xfrm>
            <a:off x="6537580" y="339285"/>
            <a:ext cx="5240999" cy="1272559"/>
          </a:xfrm>
          <a:prstGeom prst="rect">
            <a:avLst/>
          </a:prstGeom>
        </p:spPr>
      </p:pic>
      <p:sp>
        <p:nvSpPr>
          <p:cNvPr id="11" name="Oval 10"/>
          <p:cNvSpPr/>
          <p:nvPr/>
        </p:nvSpPr>
        <p:spPr>
          <a:xfrm rot="5400000">
            <a:off x="10632304" y="337137"/>
            <a:ext cx="920685" cy="2017487"/>
          </a:xfrm>
          <a:prstGeom prst="ellipse">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964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089" y="356358"/>
            <a:ext cx="10515600" cy="1325563"/>
          </a:xfrm>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2045" y="1806223"/>
            <a:ext cx="2601607" cy="3366030"/>
          </a:xfrm>
          <a:ln>
            <a:solidFill>
              <a:schemeClr val="accent1"/>
            </a:solidFill>
          </a:ln>
        </p:spPr>
      </p:pic>
      <p:sp>
        <p:nvSpPr>
          <p:cNvPr id="6" name="Slide Number Placeholder 5"/>
          <p:cNvSpPr>
            <a:spLocks noGrp="1"/>
          </p:cNvSpPr>
          <p:nvPr>
            <p:ph type="sldNum" sz="quarter" idx="12"/>
          </p:nvPr>
        </p:nvSpPr>
        <p:spPr/>
        <p:txBody>
          <a:bodyPr/>
          <a:lstStyle/>
          <a:p>
            <a:fld id="{70A0EF62-9637-4581-AB2E-37017C6486CB}" type="slidenum">
              <a:rPr lang="en-US" smtClean="0"/>
              <a:t>6</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734" y="1690690"/>
            <a:ext cx="3562622" cy="46104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465" y="2035793"/>
            <a:ext cx="3761856" cy="2906889"/>
          </a:xfrm>
          <a:prstGeom prst="rect">
            <a:avLst/>
          </a:prstGeom>
          <a:ln>
            <a:solidFill>
              <a:schemeClr val="accent1"/>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2055" b="15187"/>
          <a:stretch/>
        </p:blipFill>
        <p:spPr>
          <a:xfrm>
            <a:off x="4673002" y="4263568"/>
            <a:ext cx="3206641" cy="2146052"/>
          </a:xfrm>
          <a:prstGeom prst="rect">
            <a:avLst/>
          </a:prstGeom>
          <a:ln>
            <a:solidFill>
              <a:schemeClr val="accent1"/>
            </a:solidFill>
          </a:ln>
        </p:spPr>
      </p:pic>
      <p:pic>
        <p:nvPicPr>
          <p:cNvPr id="3" name="Picture 2"/>
          <p:cNvPicPr>
            <a:picLocks noChangeAspect="1"/>
          </p:cNvPicPr>
          <p:nvPr/>
        </p:nvPicPr>
        <p:blipFill rotWithShape="1">
          <a:blip r:embed="rId6"/>
          <a:srcRect l="8571" t="12349" r="33663" b="61758"/>
          <a:stretch/>
        </p:blipFill>
        <p:spPr>
          <a:xfrm>
            <a:off x="6537580" y="339285"/>
            <a:ext cx="5240999" cy="1272559"/>
          </a:xfrm>
          <a:prstGeom prst="rect">
            <a:avLst/>
          </a:prstGeom>
        </p:spPr>
      </p:pic>
      <p:sp>
        <p:nvSpPr>
          <p:cNvPr id="11" name="Oval 10"/>
          <p:cNvSpPr/>
          <p:nvPr/>
        </p:nvSpPr>
        <p:spPr>
          <a:xfrm rot="5400000">
            <a:off x="10632304" y="337137"/>
            <a:ext cx="920685" cy="2017487"/>
          </a:xfrm>
          <a:prstGeom prst="ellipse">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7"/>
          <a:srcRect l="33651" t="18845" r="33333" b="8944"/>
          <a:stretch/>
        </p:blipFill>
        <p:spPr>
          <a:xfrm>
            <a:off x="3516056" y="38185"/>
            <a:ext cx="5082721" cy="6683290"/>
          </a:xfrm>
          <a:prstGeom prst="rect">
            <a:avLst/>
          </a:prstGeom>
        </p:spPr>
      </p:pic>
    </p:spTree>
    <p:extLst>
      <p:ext uri="{BB962C8B-B14F-4D97-AF65-F5344CB8AC3E}">
        <p14:creationId xmlns:p14="http://schemas.microsoft.com/office/powerpoint/2010/main" val="1197059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u="sng" dirty="0"/>
              <a:t>ARTICLE </a:t>
            </a:r>
            <a:r>
              <a:rPr lang="en-US" b="1" u="sng" dirty="0" smtClean="0"/>
              <a:t>11:</a:t>
            </a:r>
            <a:r>
              <a:rPr lang="en-US" b="1" dirty="0" smtClean="0"/>
              <a:t>  2023 </a:t>
            </a:r>
            <a:r>
              <a:rPr lang="en-US" b="1" dirty="0"/>
              <a:t>Operating Budget</a:t>
            </a:r>
            <a:endParaRPr lang="en-US" dirty="0"/>
          </a:p>
          <a:p>
            <a:endParaRPr lang="en-US" dirty="0"/>
          </a:p>
          <a:p>
            <a:pPr marL="0" indent="0">
              <a:buNone/>
            </a:pPr>
            <a:r>
              <a:rPr lang="en-US" dirty="0" smtClean="0"/>
              <a:t>To </a:t>
            </a:r>
            <a:r>
              <a:rPr lang="en-US" dirty="0"/>
              <a:t>see if the Town will vote to raise and appropriate the sum of Eight million two hundred eleven thousand one hundred eighty eight dollars ($8,211,188) for general municipal operations.  This article does not include appropriations contained in special or individual articles addressed separately.</a:t>
            </a:r>
          </a:p>
        </p:txBody>
      </p:sp>
      <p:sp>
        <p:nvSpPr>
          <p:cNvPr id="6" name="Slide Number Placeholder 5"/>
          <p:cNvSpPr>
            <a:spLocks noGrp="1"/>
          </p:cNvSpPr>
          <p:nvPr>
            <p:ph type="sldNum" sz="quarter" idx="12"/>
          </p:nvPr>
        </p:nvSpPr>
        <p:spPr/>
        <p:txBody>
          <a:bodyPr/>
          <a:lstStyle/>
          <a:p>
            <a:fld id="{70A0EF62-9637-4581-AB2E-37017C6486CB}" type="slidenum">
              <a:rPr lang="en-US" smtClean="0"/>
              <a:t>7</a:t>
            </a:fld>
            <a:endParaRPr lang="en-US"/>
          </a:p>
        </p:txBody>
      </p:sp>
    </p:spTree>
    <p:extLst>
      <p:ext uri="{BB962C8B-B14F-4D97-AF65-F5344CB8AC3E}">
        <p14:creationId xmlns:p14="http://schemas.microsoft.com/office/powerpoint/2010/main" val="3059757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Process &amp; Schedule</a:t>
            </a:r>
            <a:endParaRPr lang="en-US" dirty="0"/>
          </a:p>
        </p:txBody>
      </p:sp>
      <p:sp>
        <p:nvSpPr>
          <p:cNvPr id="3" name="Content Placeholder 2"/>
          <p:cNvSpPr>
            <a:spLocks noGrp="1"/>
          </p:cNvSpPr>
          <p:nvPr>
            <p:ph idx="1"/>
          </p:nvPr>
        </p:nvSpPr>
        <p:spPr>
          <a:xfrm>
            <a:off x="663215" y="2391767"/>
            <a:ext cx="5756438" cy="3263504"/>
          </a:xfrm>
        </p:spPr>
        <p:txBody>
          <a:bodyPr>
            <a:normAutofit fontScale="85000" lnSpcReduction="20000"/>
          </a:bodyPr>
          <a:lstStyle/>
          <a:p>
            <a:r>
              <a:rPr lang="en-US" dirty="0" smtClean="0"/>
              <a:t>October – Budget Submissions</a:t>
            </a:r>
          </a:p>
          <a:p>
            <a:r>
              <a:rPr lang="en-US" dirty="0" smtClean="0"/>
              <a:t>November – Preliminary Budget Developed</a:t>
            </a:r>
          </a:p>
          <a:p>
            <a:r>
              <a:rPr lang="en-US" dirty="0" smtClean="0"/>
              <a:t>January </a:t>
            </a:r>
          </a:p>
          <a:p>
            <a:pPr lvl="1"/>
            <a:r>
              <a:rPr lang="en-US" dirty="0" smtClean="0"/>
              <a:t>Advisory Committee Process </a:t>
            </a:r>
          </a:p>
          <a:p>
            <a:pPr lvl="1"/>
            <a:r>
              <a:rPr lang="en-US" dirty="0" smtClean="0"/>
              <a:t>Select Board Receives Input and Finalizes</a:t>
            </a:r>
          </a:p>
          <a:p>
            <a:r>
              <a:rPr lang="en-US" dirty="0" smtClean="0"/>
              <a:t>February – Public Hearing on Warrant (February 6, 2023)</a:t>
            </a:r>
          </a:p>
          <a:p>
            <a:r>
              <a:rPr lang="en-US" dirty="0" smtClean="0"/>
              <a:t>March – Information Night and Town Meeting</a:t>
            </a:r>
            <a:endParaRPr lang="en-US" dirty="0"/>
          </a:p>
        </p:txBody>
      </p:sp>
      <p:sp>
        <p:nvSpPr>
          <p:cNvPr id="8" name="Slide Number Placeholder 7"/>
          <p:cNvSpPr>
            <a:spLocks noGrp="1"/>
          </p:cNvSpPr>
          <p:nvPr>
            <p:ph type="sldNum" sz="quarter" idx="12"/>
          </p:nvPr>
        </p:nvSpPr>
        <p:spPr/>
        <p:txBody>
          <a:bodyPr/>
          <a:lstStyle/>
          <a:p>
            <a:fld id="{733CB5A2-1EE9-4E3D-A41B-363453ABA632}" type="slidenum">
              <a:rPr lang="en-US" smtClean="0"/>
              <a:t>8</a:t>
            </a:fld>
            <a:endParaRPr lang="en-US" dirty="0"/>
          </a:p>
        </p:txBody>
      </p:sp>
      <p:sp>
        <p:nvSpPr>
          <p:cNvPr id="5" name="TextBox 4"/>
          <p:cNvSpPr txBox="1"/>
          <p:nvPr/>
        </p:nvSpPr>
        <p:spPr>
          <a:xfrm>
            <a:off x="787400" y="1704976"/>
            <a:ext cx="10254953" cy="369332"/>
          </a:xfrm>
          <a:prstGeom prst="rect">
            <a:avLst/>
          </a:prstGeom>
          <a:noFill/>
        </p:spPr>
        <p:txBody>
          <a:bodyPr wrap="square" rtlCol="0">
            <a:spAutoFit/>
          </a:bodyPr>
          <a:lstStyle/>
          <a:p>
            <a:pPr algn="ctr"/>
            <a:r>
              <a:rPr lang="en-US" dirty="0" smtClean="0"/>
              <a:t>Budget Advisory Committee - Appointed by the Moderator - Makes recommendations to the Select Board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6020" y="2199957"/>
            <a:ext cx="4681980" cy="3511485"/>
          </a:xfrm>
          <a:prstGeom prst="rect">
            <a:avLst/>
          </a:prstGeom>
          <a:effectLst>
            <a:softEdge rad="152400"/>
          </a:effectLst>
        </p:spPr>
      </p:pic>
    </p:spTree>
    <p:extLst>
      <p:ext uri="{BB962C8B-B14F-4D97-AF65-F5344CB8AC3E}">
        <p14:creationId xmlns:p14="http://schemas.microsoft.com/office/powerpoint/2010/main" val="2709599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5230"/>
            <a:ext cx="10515600" cy="1325563"/>
          </a:xfrm>
        </p:spPr>
        <p:txBody>
          <a:bodyPr/>
          <a:lstStyle/>
          <a:p>
            <a:pPr algn="ctr"/>
            <a:r>
              <a:rPr lang="en-US" dirty="0" smtClean="0"/>
              <a:t>Town Services In Context</a:t>
            </a:r>
            <a:endParaRPr lang="en-US" dirty="0"/>
          </a:p>
        </p:txBody>
      </p:sp>
      <p:pic>
        <p:nvPicPr>
          <p:cNvPr id="7" name="Content Placeholder 6"/>
          <p:cNvPicPr>
            <a:picLocks noGrp="1" noChangeAspect="1"/>
          </p:cNvPicPr>
          <p:nvPr>
            <p:ph idx="1"/>
          </p:nvPr>
        </p:nvPicPr>
        <p:blipFill rotWithShape="1">
          <a:blip r:embed="rId2"/>
          <a:srcRect l="16927" t="45028" r="62514" b="28306"/>
          <a:stretch/>
        </p:blipFill>
        <p:spPr>
          <a:xfrm>
            <a:off x="1571919" y="1932144"/>
            <a:ext cx="8524189" cy="3316883"/>
          </a:xfrm>
          <a:prstGeom prst="rect">
            <a:avLst/>
          </a:prstGeom>
        </p:spPr>
      </p:pic>
      <p:sp>
        <p:nvSpPr>
          <p:cNvPr id="6" name="Slide Number Placeholder 5"/>
          <p:cNvSpPr>
            <a:spLocks noGrp="1"/>
          </p:cNvSpPr>
          <p:nvPr>
            <p:ph type="sldNum" sz="quarter" idx="12"/>
          </p:nvPr>
        </p:nvSpPr>
        <p:spPr/>
        <p:txBody>
          <a:bodyPr/>
          <a:lstStyle/>
          <a:p>
            <a:fld id="{733CB5A2-1EE9-4E3D-A41B-363453ABA632}" type="slidenum">
              <a:rPr lang="en-US" smtClean="0"/>
              <a:t>9</a:t>
            </a:fld>
            <a:endParaRPr lang="en-US" dirty="0"/>
          </a:p>
        </p:txBody>
      </p:sp>
      <p:sp>
        <p:nvSpPr>
          <p:cNvPr id="8" name="TextBox 7"/>
          <p:cNvSpPr txBox="1"/>
          <p:nvPr/>
        </p:nvSpPr>
        <p:spPr>
          <a:xfrm>
            <a:off x="1923068" y="1470581"/>
            <a:ext cx="895546" cy="369332"/>
          </a:xfrm>
          <a:prstGeom prst="rect">
            <a:avLst/>
          </a:prstGeom>
          <a:noFill/>
        </p:spPr>
        <p:txBody>
          <a:bodyPr wrap="square" rtlCol="0">
            <a:spAutoFit/>
          </a:bodyPr>
          <a:lstStyle/>
          <a:p>
            <a:r>
              <a:rPr lang="en-US" dirty="0" smtClean="0"/>
              <a:t>Town</a:t>
            </a:r>
            <a:endParaRPr lang="en-US" dirty="0"/>
          </a:p>
        </p:txBody>
      </p:sp>
      <p:sp>
        <p:nvSpPr>
          <p:cNvPr id="9" name="TextBox 8"/>
          <p:cNvSpPr txBox="1"/>
          <p:nvPr/>
        </p:nvSpPr>
        <p:spPr>
          <a:xfrm>
            <a:off x="3007936" y="1450804"/>
            <a:ext cx="895546" cy="369332"/>
          </a:xfrm>
          <a:prstGeom prst="rect">
            <a:avLst/>
          </a:prstGeom>
          <a:noFill/>
        </p:spPr>
        <p:txBody>
          <a:bodyPr wrap="square" rtlCol="0">
            <a:spAutoFit/>
          </a:bodyPr>
          <a:lstStyle/>
          <a:p>
            <a:r>
              <a:rPr lang="en-US" dirty="0" smtClean="0"/>
              <a:t>County</a:t>
            </a:r>
            <a:endParaRPr lang="en-US" dirty="0"/>
          </a:p>
        </p:txBody>
      </p:sp>
      <p:sp>
        <p:nvSpPr>
          <p:cNvPr id="10" name="TextBox 9"/>
          <p:cNvSpPr txBox="1"/>
          <p:nvPr/>
        </p:nvSpPr>
        <p:spPr>
          <a:xfrm>
            <a:off x="5648226" y="1462137"/>
            <a:ext cx="1676401" cy="369332"/>
          </a:xfrm>
          <a:prstGeom prst="rect">
            <a:avLst/>
          </a:prstGeom>
          <a:noFill/>
        </p:spPr>
        <p:txBody>
          <a:bodyPr wrap="square" rtlCol="0">
            <a:spAutoFit/>
          </a:bodyPr>
          <a:lstStyle/>
          <a:p>
            <a:r>
              <a:rPr lang="en-US" dirty="0" smtClean="0"/>
              <a:t>Local Education</a:t>
            </a:r>
          </a:p>
        </p:txBody>
      </p:sp>
      <p:sp>
        <p:nvSpPr>
          <p:cNvPr id="11" name="TextBox 10"/>
          <p:cNvSpPr txBox="1"/>
          <p:nvPr/>
        </p:nvSpPr>
        <p:spPr>
          <a:xfrm>
            <a:off x="8807777" y="1460231"/>
            <a:ext cx="1646549" cy="369332"/>
          </a:xfrm>
          <a:prstGeom prst="rect">
            <a:avLst/>
          </a:prstGeom>
          <a:noFill/>
        </p:spPr>
        <p:txBody>
          <a:bodyPr wrap="square" rtlCol="0">
            <a:spAutoFit/>
          </a:bodyPr>
          <a:lstStyle/>
          <a:p>
            <a:r>
              <a:rPr lang="en-US" dirty="0" smtClean="0"/>
              <a:t>State Education</a:t>
            </a:r>
          </a:p>
        </p:txBody>
      </p:sp>
    </p:spTree>
    <p:extLst>
      <p:ext uri="{BB962C8B-B14F-4D97-AF65-F5344CB8AC3E}">
        <p14:creationId xmlns:p14="http://schemas.microsoft.com/office/powerpoint/2010/main" val="3425573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7163</TotalTime>
  <Words>805</Words>
  <Application>Microsoft Office PowerPoint</Application>
  <PresentationFormat>Widescreen</PresentationFormat>
  <Paragraphs>188</Paragraphs>
  <Slides>31</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Calibri</vt:lpstr>
      <vt:lpstr>Calibri Light</vt:lpstr>
      <vt:lpstr>Times New Roman</vt:lpstr>
      <vt:lpstr>1_Custom Design</vt:lpstr>
      <vt:lpstr>Custom Design</vt:lpstr>
      <vt:lpstr>Office Theme</vt:lpstr>
      <vt:lpstr>Town of Stratham   Warrant Articles Town Meeting 2023</vt:lpstr>
      <vt:lpstr>This 2023 Town Meeting</vt:lpstr>
      <vt:lpstr>Additional Documentation</vt:lpstr>
      <vt:lpstr>Additional Documentation</vt:lpstr>
      <vt:lpstr>Budget Documentation</vt:lpstr>
      <vt:lpstr>PowerPoint Presentation</vt:lpstr>
      <vt:lpstr>PowerPoint Presentation</vt:lpstr>
      <vt:lpstr>Budget Process &amp; Schedule</vt:lpstr>
      <vt:lpstr>Town Services In Context</vt:lpstr>
      <vt:lpstr>Town Services In Context</vt:lpstr>
      <vt:lpstr>Town Services</vt:lpstr>
      <vt:lpstr>Focuses</vt:lpstr>
      <vt:lpstr>2023 Operating Budget</vt:lpstr>
      <vt:lpstr>Payroll Costs as a Percentage</vt:lpstr>
      <vt:lpstr>Operating Budgets Overtime</vt:lpstr>
      <vt:lpstr>Tax Rate Impact (estimated)</vt:lpstr>
      <vt:lpstr>Tax Rate History:</vt:lpstr>
      <vt:lpstr>Budget Factors in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David Moore, Town Administrator   (603) 772-7391 ext. 187 dmoore@strathamnh.gov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Moore</dc:creator>
  <cp:lastModifiedBy>David Moore</cp:lastModifiedBy>
  <cp:revision>292</cp:revision>
  <cp:lastPrinted>2022-01-10T20:52:53Z</cp:lastPrinted>
  <dcterms:created xsi:type="dcterms:W3CDTF">2019-12-03T17:03:40Z</dcterms:created>
  <dcterms:modified xsi:type="dcterms:W3CDTF">2023-02-24T16:18:05Z</dcterms:modified>
</cp:coreProperties>
</file>